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diagrams/data1.xml" ContentType="application/vnd.openxmlformats-officedocument.drawingml.diagramData+xml"/>
  <Override PartName="/ppt/diagrams/data9.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8.xml" ContentType="application/vnd.openxmlformats-officedocument.drawingml.diagramData+xml"/>
  <Override PartName="/ppt/diagrams/data7.xml" ContentType="application/vnd.openxmlformats-officedocument.drawingml.diagramData+xml"/>
  <Override PartName="/ppt/diagrams/data6.xml" ContentType="application/vnd.openxmlformats-officedocument.drawingml.diagramData+xml"/>
  <Override PartName="/ppt/diagrams/data5.xml" ContentType="application/vnd.openxmlformats-officedocument.drawingml.diagramData+xml"/>
  <Override PartName="/ppt/diagrams/data4.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86.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87.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13.xml" ContentType="application/vnd.openxmlformats-officedocument.presentationml.slide+xml"/>
  <Override PartName="/ppt/slides/slide19.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0.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0.xml" ContentType="application/vnd.openxmlformats-officedocument.presentationml.slideLayout+xml"/>
  <Override PartName="/ppt/slideMasters/slideMaster1.xml" ContentType="application/vnd.openxmlformats-officedocument.presentationml.slideMaster+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notesSlides/notesSlide11.xml" ContentType="application/vnd.openxmlformats-officedocument.presentationml.notesSlide+xml"/>
  <Override PartName="/ppt/notesSlides/notesSlide18.xml" ContentType="application/vnd.openxmlformats-officedocument.presentationml.notesSlide+xml"/>
  <Override PartName="/ppt/slideLayouts/slideLayout6.xml" ContentType="application/vnd.openxmlformats-officedocument.presentationml.slideLayout+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17.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slideLayouts/slideLayout2.xml" ContentType="application/vnd.openxmlformats-officedocument.presentationml.slideLayout+xml"/>
  <Override PartName="/ppt/notesSlides/notesSlide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slideLayouts/slideLayout1.xml" ContentType="application/vnd.openxmlformats-officedocument.presentationml.slideLayout+xml"/>
  <Override PartName="/ppt/notesSlides/notesSlide14.xml" ContentType="application/vnd.openxmlformats-officedocument.presentationml.notesSlide+xml"/>
  <Override PartName="/ppt/notesSlides/notesSlide5.xml" ContentType="application/vnd.openxmlformats-officedocument.presentationml.notesSlid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notesSlides/notesSlide6.xml" ContentType="application/vnd.openxmlformats-officedocument.presentationml.notesSlide+xml"/>
  <Override PartName="/ppt/slideLayouts/slideLayout5.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9.xml" ContentType="application/vnd.openxmlformats-officedocument.presentationml.notesSlide+xml"/>
  <Override PartName="/ppt/diagrams/quickStyle5.xml" ContentType="application/vnd.openxmlformats-officedocument.drawingml.diagramStyle+xml"/>
  <Override PartName="/ppt/diagrams/drawing5.xml" ContentType="application/vnd.ms-office.drawingml.diagramDrawing+xml"/>
  <Override PartName="/ppt/diagrams/colors5.xml" ContentType="application/vnd.openxmlformats-officedocument.drawingml.diagramColors+xml"/>
  <Override PartName="/ppt/diagrams/layout5.xml" ContentType="application/vnd.openxmlformats-officedocument.drawingml.diagramLayout+xml"/>
  <Override PartName="/ppt/diagrams/drawing4.xml" ContentType="application/vnd.ms-office.drawingml.diagramDrawing+xml"/>
  <Override PartName="/ppt/diagrams/colors4.xml" ContentType="application/vnd.openxmlformats-officedocument.drawingml.diagramColors+xml"/>
  <Override PartName="/ppt/diagrams/quickStyle4.xml" ContentType="application/vnd.openxmlformats-officedocument.drawingml.diagramStyl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theme/theme2.xml" ContentType="application/vnd.openxmlformats-officedocument.theme+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diagrams/layout3.xml" ContentType="application/vnd.openxmlformats-officedocument.drawingml.diagramLayout+xml"/>
  <Override PartName="/ppt/diagrams/drawing2.xml" ContentType="application/vnd.ms-office.drawingml.diagramDrawing+xml"/>
  <Override PartName="/ppt/diagrams/colors2.xml" ContentType="application/vnd.openxmlformats-officedocument.drawingml.diagramColors+xml"/>
  <Override PartName="/ppt/diagrams/layout4.xml" ContentType="application/vnd.openxmlformats-officedocument.drawingml.diagramLayout+xml"/>
  <Override PartName="/ppt/diagrams/colors6.xml" ContentType="application/vnd.openxmlformats-officedocument.drawingml.diagramColors+xml"/>
  <Override PartName="/ppt/diagrams/quickStyle11.xml" ContentType="application/vnd.openxmlformats-officedocument.drawingml.diagramStyle+xml"/>
  <Override PartName="/ppt/diagrams/layout11.xml" ContentType="application/vnd.openxmlformats-officedocument.drawingml.diagramLayout+xml"/>
  <Override PartName="/ppt/theme/theme1.xml" ContentType="application/vnd.openxmlformats-officedocument.theme+xml"/>
  <Override PartName="/ppt/diagrams/drawing10.xml" ContentType="application/vnd.ms-office.drawingml.diagramDrawing+xml"/>
  <Override PartName="/ppt/diagrams/colors10.xml" ContentType="application/vnd.openxmlformats-officedocument.drawingml.diagramColors+xml"/>
  <Override PartName="/ppt/diagrams/quickStyle10.xml" ContentType="application/vnd.openxmlformats-officedocument.drawingml.diagramStyle+xml"/>
  <Override PartName="/ppt/diagrams/layout10.xml" ContentType="application/vnd.openxmlformats-officedocument.drawingml.diagramLayout+xml"/>
  <Override PartName="/ppt/diagrams/colors11.xml" ContentType="application/vnd.openxmlformats-officedocument.drawingml.diagramColors+xml"/>
  <Override PartName="/ppt/diagrams/drawing11.xml" ContentType="application/vnd.ms-office.drawingml.diagramDrawing+xml"/>
  <Override PartName="/ppt/charts/colors1.xml" ContentType="application/vnd.ms-office.chartcolorstyle+xml"/>
  <Override PartName="/ppt/charts/style1.xml" ContentType="application/vnd.ms-office.chartstyle+xml"/>
  <Override PartName="/ppt/charts/chart1.xml" ContentType="application/vnd.openxmlformats-officedocument.drawingml.chart+xml"/>
  <Override PartName="/ppt/diagrams/colors9.xml" ContentType="application/vnd.openxmlformats-officedocument.drawingml.diagramColors+xml"/>
  <Override PartName="/ppt/diagrams/drawing9.xml" ContentType="application/vnd.ms-office.drawingml.diagramDrawing+xml"/>
  <Override PartName="/ppt/diagrams/drawing6.xml" ContentType="application/vnd.ms-office.drawingml.diagramDrawing+xml"/>
  <Override PartName="/ppt/notesMasters/notesMaster1.xml" ContentType="application/vnd.openxmlformats-officedocument.presentationml.notesMaster+xml"/>
  <Override PartName="/ppt/diagrams/quickStyle6.xml" ContentType="application/vnd.openxmlformats-officedocument.drawingml.diagramStyle+xml"/>
  <Override PartName="/ppt/diagrams/layout6.xml" ContentType="application/vnd.openxmlformats-officedocument.drawingml.diagramLayout+xml"/>
  <Override PartName="/ppt/diagrams/quickStyle7.xml" ContentType="application/vnd.openxmlformats-officedocument.drawingml.diagramStyle+xml"/>
  <Override PartName="/ppt/diagrams/layout7.xml" ContentType="application/vnd.openxmlformats-officedocument.drawingml.diagramLayout+xml"/>
  <Override PartName="/ppt/diagrams/drawing7.xml" ContentType="application/vnd.ms-office.drawingml.diagramDrawing+xml"/>
  <Override PartName="/ppt/diagrams/quickStyle9.xml" ContentType="application/vnd.openxmlformats-officedocument.drawingml.diagramStyle+xml"/>
  <Override PartName="/ppt/diagrams/colors7.xml" ContentType="application/vnd.openxmlformats-officedocument.drawingml.diagramColors+xml"/>
  <Override PartName="/ppt/diagrams/drawing8.xml" ContentType="application/vnd.ms-office.drawingml.diagramDrawing+xml"/>
  <Override PartName="/ppt/diagrams/colors8.xml" ContentType="application/vnd.openxmlformats-officedocument.drawingml.diagramColors+xml"/>
  <Override PartName="/ppt/diagrams/layout9.xml" ContentType="application/vnd.openxmlformats-officedocument.drawingml.diagramLayout+xml"/>
  <Override PartName="/ppt/diagrams/layout8.xml" ContentType="application/vnd.openxmlformats-officedocument.drawingml.diagramLayout+xml"/>
  <Override PartName="/ppt/diagrams/quickStyle8.xml" ContentType="application/vnd.openxmlformats-officedocument.drawingml.diagramStyl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6" r:id="rId2"/>
    <p:sldId id="375" r:id="rId3"/>
    <p:sldId id="257" r:id="rId4"/>
    <p:sldId id="305" r:id="rId5"/>
    <p:sldId id="306" r:id="rId6"/>
    <p:sldId id="307" r:id="rId7"/>
    <p:sldId id="308" r:id="rId8"/>
    <p:sldId id="309" r:id="rId9"/>
    <p:sldId id="372"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0" r:id="rId31"/>
    <p:sldId id="376" r:id="rId32"/>
    <p:sldId id="377" r:id="rId33"/>
    <p:sldId id="331" r:id="rId34"/>
    <p:sldId id="332" r:id="rId35"/>
    <p:sldId id="333" r:id="rId36"/>
    <p:sldId id="334" r:id="rId37"/>
    <p:sldId id="335" r:id="rId38"/>
    <p:sldId id="392" r:id="rId39"/>
    <p:sldId id="391" r:id="rId40"/>
    <p:sldId id="336" r:id="rId41"/>
    <p:sldId id="337" r:id="rId42"/>
    <p:sldId id="340" r:id="rId43"/>
    <p:sldId id="342" r:id="rId44"/>
    <p:sldId id="343" r:id="rId45"/>
    <p:sldId id="344" r:id="rId46"/>
    <p:sldId id="345" r:id="rId47"/>
    <p:sldId id="346" r:id="rId48"/>
    <p:sldId id="374" r:id="rId49"/>
    <p:sldId id="347" r:id="rId50"/>
    <p:sldId id="348" r:id="rId51"/>
    <p:sldId id="349" r:id="rId52"/>
    <p:sldId id="350" r:id="rId53"/>
    <p:sldId id="351" r:id="rId54"/>
    <p:sldId id="352" r:id="rId55"/>
    <p:sldId id="353" r:id="rId56"/>
    <p:sldId id="354" r:id="rId57"/>
    <p:sldId id="355" r:id="rId58"/>
    <p:sldId id="356" r:id="rId59"/>
    <p:sldId id="357" r:id="rId60"/>
    <p:sldId id="358" r:id="rId61"/>
    <p:sldId id="359" r:id="rId62"/>
    <p:sldId id="360" r:id="rId63"/>
    <p:sldId id="361" r:id="rId64"/>
    <p:sldId id="362" r:id="rId65"/>
    <p:sldId id="363" r:id="rId66"/>
    <p:sldId id="364" r:id="rId67"/>
    <p:sldId id="365" r:id="rId68"/>
    <p:sldId id="366" r:id="rId69"/>
    <p:sldId id="367" r:id="rId70"/>
    <p:sldId id="368" r:id="rId71"/>
    <p:sldId id="378" r:id="rId72"/>
    <p:sldId id="379" r:id="rId73"/>
    <p:sldId id="380" r:id="rId74"/>
    <p:sldId id="381" r:id="rId75"/>
    <p:sldId id="382" r:id="rId76"/>
    <p:sldId id="383" r:id="rId77"/>
    <p:sldId id="384" r:id="rId78"/>
    <p:sldId id="385" r:id="rId79"/>
    <p:sldId id="386" r:id="rId80"/>
    <p:sldId id="387" r:id="rId81"/>
    <p:sldId id="388" r:id="rId82"/>
    <p:sldId id="389" r:id="rId83"/>
    <p:sldId id="390" r:id="rId84"/>
    <p:sldId id="370" r:id="rId85"/>
    <p:sldId id="371" r:id="rId86"/>
    <p:sldId id="303" r:id="rId87"/>
    <p:sldId id="373"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99"/>
    <a:srgbClr val="082E50"/>
    <a:srgbClr val="DF7D7D"/>
    <a:srgbClr val="5B9BD5"/>
    <a:srgbClr val="820000"/>
    <a:srgbClr val="B5D0ED"/>
    <a:srgbClr val="CFDE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0" d="100"/>
          <a:sy n="90" d="100"/>
        </p:scale>
        <p:origin x="326"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95" Type="http://schemas.openxmlformats.org/officeDocument/2006/relationships/customXml" Target="../customXml/item2.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96"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baseline="0">
                <a:solidFill>
                  <a:schemeClr val="dk1">
                    <a:lumMod val="65000"/>
                    <a:lumOff val="35000"/>
                  </a:schemeClr>
                </a:solidFill>
                <a:latin typeface="+mn-lt"/>
                <a:ea typeface="+mn-ea"/>
                <a:cs typeface="+mn-cs"/>
              </a:defRPr>
            </a:pPr>
            <a:r>
              <a:rPr lang="en-US" sz="2800" b="1" i="0" baseline="0" dirty="0">
                <a:effectLst/>
              </a:rPr>
              <a:t>Demographic Distribution</a:t>
            </a:r>
            <a:endParaRPr lang="en-IN" sz="2800" dirty="0">
              <a:effectLst/>
            </a:endParaRPr>
          </a:p>
        </c:rich>
      </c:tx>
      <c:overlay val="0"/>
      <c:spPr>
        <a:noFill/>
        <a:ln>
          <a:noFill/>
        </a:ln>
        <a:effectLst/>
      </c:spPr>
      <c:txPr>
        <a:bodyPr rot="0" spcFirstLastPara="1" vertOverflow="ellipsis" vert="horz" wrap="square" anchor="ctr" anchorCtr="1"/>
        <a:lstStyle/>
        <a:p>
          <a:pPr>
            <a:defRPr sz="2800" b="1" i="0" u="none" strike="noStrike" kern="1200" baseline="0">
              <a:solidFill>
                <a:schemeClr val="dk1">
                  <a:lumMod val="65000"/>
                  <a:lumOff val="35000"/>
                </a:schemeClr>
              </a:solidFill>
              <a:latin typeface="+mn-lt"/>
              <a:ea typeface="+mn-ea"/>
              <a:cs typeface="+mn-cs"/>
            </a:defRPr>
          </a:pPr>
          <a:endParaRPr lang="en-US"/>
        </a:p>
      </c:txPr>
    </c:title>
    <c:autoTitleDeleted val="0"/>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5534758691771452E-2"/>
          <c:y val="0.10982220557173765"/>
          <c:w val="0.96446524130822853"/>
          <c:h val="0.62711575809517806"/>
        </c:manualLayout>
      </c:layout>
      <c:pie3DChart>
        <c:varyColors val="1"/>
        <c:ser>
          <c:idx val="0"/>
          <c:order val="0"/>
          <c:dPt>
            <c:idx val="0"/>
            <c:bubble3D val="0"/>
            <c:spPr>
              <a:solidFill>
                <a:schemeClr val="accent1"/>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1-EB8B-4DE9-9A4F-273FC491B447}"/>
              </c:ext>
            </c:extLst>
          </c:dPt>
          <c:dPt>
            <c:idx val="1"/>
            <c:bubble3D val="0"/>
            <c:explosion val="11"/>
            <c:spPr>
              <a:solidFill>
                <a:schemeClr val="accent2"/>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3-EB8B-4DE9-9A4F-273FC491B447}"/>
              </c:ext>
            </c:extLst>
          </c:dPt>
          <c:dPt>
            <c:idx val="2"/>
            <c:bubble3D val="0"/>
            <c:explosion val="13"/>
            <c:spPr>
              <a:solidFill>
                <a:schemeClr val="accent3"/>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5-EB8B-4DE9-9A4F-273FC491B447}"/>
              </c:ext>
            </c:extLst>
          </c:dPt>
          <c:dPt>
            <c:idx val="3"/>
            <c:bubble3D val="0"/>
            <c:spPr>
              <a:solidFill>
                <a:schemeClr val="accent4"/>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7-EB8B-4DE9-9A4F-273FC491B447}"/>
              </c:ext>
            </c:extLst>
          </c:dPt>
          <c:dPt>
            <c:idx val="4"/>
            <c:bubble3D val="0"/>
            <c:spPr>
              <a:solidFill>
                <a:schemeClr val="accent5"/>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9-EB8B-4DE9-9A4F-273FC491B447}"/>
              </c:ext>
            </c:extLst>
          </c:dPt>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Lower-income families – 300</c:v>
                </c:pt>
                <c:pt idx="1">
                  <c:v>Middle-income families – 80</c:v>
                </c:pt>
                <c:pt idx="2">
                  <c:v>Higher-income families – 40</c:v>
                </c:pt>
                <c:pt idx="3">
                  <c:v>Male-only families – 50</c:v>
                </c:pt>
                <c:pt idx="4">
                  <c:v>Male and widow families - 30 </c:v>
                </c:pt>
              </c:strCache>
            </c:strRef>
          </c:cat>
          <c:val>
            <c:numRef>
              <c:f>Sheet1!$B$2:$B$6</c:f>
              <c:numCache>
                <c:formatCode>General</c:formatCode>
                <c:ptCount val="5"/>
                <c:pt idx="0">
                  <c:v>300</c:v>
                </c:pt>
                <c:pt idx="1">
                  <c:v>80</c:v>
                </c:pt>
                <c:pt idx="2">
                  <c:v>40</c:v>
                </c:pt>
                <c:pt idx="3">
                  <c:v>50</c:v>
                </c:pt>
                <c:pt idx="4">
                  <c:v>30</c:v>
                </c:pt>
              </c:numCache>
            </c:numRef>
          </c:val>
          <c:extLst>
            <c:ext xmlns:c16="http://schemas.microsoft.com/office/drawing/2014/chart" uri="{C3380CC4-5D6E-409C-BE32-E72D297353CC}">
              <c16:uniqueId val="{0000000A-EB8B-4DE9-9A4F-273FC491B447}"/>
            </c:ext>
          </c:extLst>
        </c:ser>
        <c:dLbls>
          <c:dLblPos val="inEnd"/>
          <c:showLegendKey val="0"/>
          <c:showVal val="0"/>
          <c:showCatName val="0"/>
          <c:showSerName val="0"/>
          <c:showPercent val="1"/>
          <c:showBubbleSize val="0"/>
          <c:showLeaderLines val="1"/>
        </c:dLbls>
      </c:pie3DChart>
      <c:spPr>
        <a:noFill/>
        <a:ln>
          <a:noFill/>
        </a:ln>
        <a:effectLst/>
      </c:spPr>
    </c:plotArea>
    <c:legend>
      <c:legendPos val="b"/>
      <c:layout>
        <c:manualLayout>
          <c:xMode val="edge"/>
          <c:yMode val="edge"/>
          <c:x val="4.1991808436872514E-3"/>
          <c:y val="0.47480903466371843"/>
          <c:w val="0.39688336539971952"/>
          <c:h val="0.52519096533628151"/>
        </c:manualLayout>
      </c:layout>
      <c:overlay val="0"/>
      <c:spPr>
        <a:solidFill>
          <a:schemeClr val="lt1">
            <a:alpha val="78000"/>
          </a:schemeClr>
        </a:solidFill>
        <a:ln>
          <a:noFill/>
        </a:ln>
        <a:effectLst/>
      </c:spPr>
      <c:txPr>
        <a:bodyPr rot="0" spcFirstLastPara="1" vertOverflow="ellipsis" vert="horz" wrap="square" anchor="ctr" anchorCtr="1"/>
        <a:lstStyle/>
        <a:p>
          <a:pPr>
            <a:defRPr sz="2000" b="1"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diagrams/_rels/data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861859-6349-448D-B4C4-103D1DFADE06}" type="doc">
      <dgm:prSet loTypeId="urn:microsoft.com/office/officeart/2005/8/layout/pyramid4" loCatId="relationship" qsTypeId="urn:microsoft.com/office/officeart/2005/8/quickstyle/simple1" qsCatId="simple" csTypeId="urn:microsoft.com/office/officeart/2005/8/colors/accent1_2" csCatId="accent1" phldr="1"/>
      <dgm:spPr/>
      <dgm:t>
        <a:bodyPr/>
        <a:lstStyle/>
        <a:p>
          <a:endParaRPr lang="en-US"/>
        </a:p>
      </dgm:t>
    </dgm:pt>
    <dgm:pt modelId="{C42A8044-1014-4054-A992-8F7A5D9F6C3A}">
      <dgm:prSet phldrT="[Text]" custT="1"/>
      <dgm:spPr>
        <a:solidFill>
          <a:schemeClr val="accent5">
            <a:lumMod val="50000"/>
          </a:schemeClr>
        </a:solidFill>
      </dgm:spPr>
      <dgm:t>
        <a:bodyPr/>
        <a:lstStyle/>
        <a:p>
          <a:r>
            <a:rPr lang="en-IN" sz="2200" b="1" dirty="0" smtClean="0"/>
            <a:t>Sources</a:t>
          </a:r>
          <a:endParaRPr lang="en-US" sz="2200" b="1"/>
        </a:p>
      </dgm:t>
    </dgm:pt>
    <dgm:pt modelId="{2271738B-6423-4773-BC61-9D2884D7D300}" type="parTrans" cxnId="{44FF3A86-5FE7-4E4D-9F33-FF85595B7191}">
      <dgm:prSet/>
      <dgm:spPr/>
      <dgm:t>
        <a:bodyPr/>
        <a:lstStyle/>
        <a:p>
          <a:endParaRPr lang="en-US" sz="2200" b="1"/>
        </a:p>
      </dgm:t>
    </dgm:pt>
    <dgm:pt modelId="{ADE8E311-AB77-4A5B-BBAE-85006E0246A8}" type="sibTrans" cxnId="{44FF3A86-5FE7-4E4D-9F33-FF85595B7191}">
      <dgm:prSet/>
      <dgm:spPr/>
      <dgm:t>
        <a:bodyPr/>
        <a:lstStyle/>
        <a:p>
          <a:endParaRPr lang="en-US" sz="2200" b="1"/>
        </a:p>
      </dgm:t>
    </dgm:pt>
    <dgm:pt modelId="{AE2D62C9-EB52-41FE-B7E0-CFBCCE77778D}">
      <dgm:prSet phldrT="[Text]" custT="1"/>
      <dgm:spPr>
        <a:solidFill>
          <a:schemeClr val="accent1">
            <a:lumMod val="50000"/>
          </a:schemeClr>
        </a:solidFill>
      </dgm:spPr>
      <dgm:t>
        <a:bodyPr/>
        <a:lstStyle/>
        <a:p>
          <a:r>
            <a:rPr lang="en-IN" sz="2200" b="1" dirty="0" smtClean="0"/>
            <a:t>Type</a:t>
          </a:r>
          <a:endParaRPr lang="en-US" sz="2200" b="1"/>
        </a:p>
      </dgm:t>
    </dgm:pt>
    <dgm:pt modelId="{1B5AC071-6BBE-497C-87E6-C54284FC3FD2}" type="parTrans" cxnId="{28E8C30C-BAB6-431A-8EE9-8763632C6A45}">
      <dgm:prSet/>
      <dgm:spPr/>
      <dgm:t>
        <a:bodyPr/>
        <a:lstStyle/>
        <a:p>
          <a:endParaRPr lang="en-US" sz="2200" b="1"/>
        </a:p>
      </dgm:t>
    </dgm:pt>
    <dgm:pt modelId="{23520D9F-7CC0-4CE4-9D56-9C2EF6C69D50}" type="sibTrans" cxnId="{28E8C30C-BAB6-431A-8EE9-8763632C6A45}">
      <dgm:prSet/>
      <dgm:spPr/>
      <dgm:t>
        <a:bodyPr/>
        <a:lstStyle/>
        <a:p>
          <a:endParaRPr lang="en-US" sz="2200" b="1"/>
        </a:p>
      </dgm:t>
    </dgm:pt>
    <dgm:pt modelId="{03DCDFAC-8979-4F68-9EA9-64D4EC59C8B5}">
      <dgm:prSet phldrT="[Text]" custT="1"/>
      <dgm:spPr>
        <a:solidFill>
          <a:schemeClr val="accent1">
            <a:lumMod val="75000"/>
          </a:schemeClr>
        </a:solidFill>
      </dgm:spPr>
      <dgm:t>
        <a:bodyPr/>
        <a:lstStyle/>
        <a:p>
          <a:r>
            <a:rPr lang="en-IN" sz="2200" b="1" smtClean="0"/>
            <a:t>Collect data to make decisions</a:t>
          </a:r>
          <a:endParaRPr lang="en-US" sz="2200" b="1"/>
        </a:p>
      </dgm:t>
    </dgm:pt>
    <dgm:pt modelId="{D52D953A-9B59-4F70-AD5A-155B0F02084A}" type="parTrans" cxnId="{BD050B9A-E2E2-42AF-990A-B6AB8C17D3BD}">
      <dgm:prSet/>
      <dgm:spPr/>
      <dgm:t>
        <a:bodyPr/>
        <a:lstStyle/>
        <a:p>
          <a:endParaRPr lang="en-US" sz="2200" b="1"/>
        </a:p>
      </dgm:t>
    </dgm:pt>
    <dgm:pt modelId="{B1BC927A-2191-4BD8-A3CC-77640C44E43F}" type="sibTrans" cxnId="{BD050B9A-E2E2-42AF-990A-B6AB8C17D3BD}">
      <dgm:prSet/>
      <dgm:spPr/>
      <dgm:t>
        <a:bodyPr/>
        <a:lstStyle/>
        <a:p>
          <a:endParaRPr lang="en-US" sz="2200" b="1"/>
        </a:p>
      </dgm:t>
    </dgm:pt>
    <dgm:pt modelId="{D78527DE-80DA-456D-A833-A6E53517E3C2}">
      <dgm:prSet phldrT="[Text]" custT="1"/>
      <dgm:spPr>
        <a:solidFill>
          <a:schemeClr val="accent5">
            <a:lumMod val="75000"/>
          </a:schemeClr>
        </a:solidFill>
      </dgm:spPr>
      <dgm:t>
        <a:bodyPr/>
        <a:lstStyle/>
        <a:p>
          <a:r>
            <a:rPr lang="en-IN" sz="2200" b="1" smtClean="0"/>
            <a:t>Purpose</a:t>
          </a:r>
          <a:endParaRPr lang="en-US" sz="2200" b="1"/>
        </a:p>
      </dgm:t>
    </dgm:pt>
    <dgm:pt modelId="{C822AFA7-50A2-4C31-863A-50C950ED645A}" type="parTrans" cxnId="{91CB9AC9-B12D-4556-B0A2-4C14AF5AB9E5}">
      <dgm:prSet/>
      <dgm:spPr/>
      <dgm:t>
        <a:bodyPr/>
        <a:lstStyle/>
        <a:p>
          <a:endParaRPr lang="en-US" sz="2200" b="1"/>
        </a:p>
      </dgm:t>
    </dgm:pt>
    <dgm:pt modelId="{E25DEDE5-3BE0-4DC1-917F-6E985C86ABA8}" type="sibTrans" cxnId="{91CB9AC9-B12D-4556-B0A2-4C14AF5AB9E5}">
      <dgm:prSet/>
      <dgm:spPr/>
      <dgm:t>
        <a:bodyPr/>
        <a:lstStyle/>
        <a:p>
          <a:endParaRPr lang="en-US" sz="2200" b="1"/>
        </a:p>
      </dgm:t>
    </dgm:pt>
    <dgm:pt modelId="{CC4422DC-CDFE-4F0C-8932-02A128294D6E}" type="pres">
      <dgm:prSet presAssocID="{29861859-6349-448D-B4C4-103D1DFADE06}" presName="compositeShape" presStyleCnt="0">
        <dgm:presLayoutVars>
          <dgm:chMax val="9"/>
          <dgm:dir/>
          <dgm:resizeHandles val="exact"/>
        </dgm:presLayoutVars>
      </dgm:prSet>
      <dgm:spPr/>
      <dgm:t>
        <a:bodyPr/>
        <a:lstStyle/>
        <a:p>
          <a:endParaRPr lang="en-US"/>
        </a:p>
      </dgm:t>
    </dgm:pt>
    <dgm:pt modelId="{C2B09257-71BE-44ED-9866-B31820D10D48}" type="pres">
      <dgm:prSet presAssocID="{29861859-6349-448D-B4C4-103D1DFADE06}" presName="triangle1" presStyleLbl="node1" presStyleIdx="0" presStyleCnt="4">
        <dgm:presLayoutVars>
          <dgm:bulletEnabled val="1"/>
        </dgm:presLayoutVars>
      </dgm:prSet>
      <dgm:spPr/>
      <dgm:t>
        <a:bodyPr/>
        <a:lstStyle/>
        <a:p>
          <a:endParaRPr lang="en-US"/>
        </a:p>
      </dgm:t>
    </dgm:pt>
    <dgm:pt modelId="{034DD4A9-5ADB-4FB4-AD60-8C8DC46947DC}" type="pres">
      <dgm:prSet presAssocID="{29861859-6349-448D-B4C4-103D1DFADE06}" presName="triangle2" presStyleLbl="node1" presStyleIdx="1" presStyleCnt="4">
        <dgm:presLayoutVars>
          <dgm:bulletEnabled val="1"/>
        </dgm:presLayoutVars>
      </dgm:prSet>
      <dgm:spPr/>
      <dgm:t>
        <a:bodyPr/>
        <a:lstStyle/>
        <a:p>
          <a:endParaRPr lang="en-US"/>
        </a:p>
      </dgm:t>
    </dgm:pt>
    <dgm:pt modelId="{EBAB0DA8-F378-47FF-87BC-4F4C944B1B7B}" type="pres">
      <dgm:prSet presAssocID="{29861859-6349-448D-B4C4-103D1DFADE06}" presName="triangle3" presStyleLbl="node1" presStyleIdx="2" presStyleCnt="4">
        <dgm:presLayoutVars>
          <dgm:bulletEnabled val="1"/>
        </dgm:presLayoutVars>
      </dgm:prSet>
      <dgm:spPr/>
      <dgm:t>
        <a:bodyPr/>
        <a:lstStyle/>
        <a:p>
          <a:endParaRPr lang="en-US"/>
        </a:p>
      </dgm:t>
    </dgm:pt>
    <dgm:pt modelId="{42596827-25AF-4854-84E4-587F01FDBB2E}" type="pres">
      <dgm:prSet presAssocID="{29861859-6349-448D-B4C4-103D1DFADE06}" presName="triangle4" presStyleLbl="node1" presStyleIdx="3" presStyleCnt="4">
        <dgm:presLayoutVars>
          <dgm:bulletEnabled val="1"/>
        </dgm:presLayoutVars>
      </dgm:prSet>
      <dgm:spPr/>
      <dgm:t>
        <a:bodyPr/>
        <a:lstStyle/>
        <a:p>
          <a:endParaRPr lang="en-US"/>
        </a:p>
      </dgm:t>
    </dgm:pt>
  </dgm:ptLst>
  <dgm:cxnLst>
    <dgm:cxn modelId="{BD050B9A-E2E2-42AF-990A-B6AB8C17D3BD}" srcId="{29861859-6349-448D-B4C4-103D1DFADE06}" destId="{03DCDFAC-8979-4F68-9EA9-64D4EC59C8B5}" srcOrd="2" destOrd="0" parTransId="{D52D953A-9B59-4F70-AD5A-155B0F02084A}" sibTransId="{B1BC927A-2191-4BD8-A3CC-77640C44E43F}"/>
    <dgm:cxn modelId="{91E41599-E7A6-4350-A645-767FB754A604}" type="presOf" srcId="{AE2D62C9-EB52-41FE-B7E0-CFBCCE77778D}" destId="{034DD4A9-5ADB-4FB4-AD60-8C8DC46947DC}" srcOrd="0" destOrd="0" presId="urn:microsoft.com/office/officeart/2005/8/layout/pyramid4"/>
    <dgm:cxn modelId="{44FF3A86-5FE7-4E4D-9F33-FF85595B7191}" srcId="{29861859-6349-448D-B4C4-103D1DFADE06}" destId="{C42A8044-1014-4054-A992-8F7A5D9F6C3A}" srcOrd="0" destOrd="0" parTransId="{2271738B-6423-4773-BC61-9D2884D7D300}" sibTransId="{ADE8E311-AB77-4A5B-BBAE-85006E0246A8}"/>
    <dgm:cxn modelId="{28E8C30C-BAB6-431A-8EE9-8763632C6A45}" srcId="{29861859-6349-448D-B4C4-103D1DFADE06}" destId="{AE2D62C9-EB52-41FE-B7E0-CFBCCE77778D}" srcOrd="1" destOrd="0" parTransId="{1B5AC071-6BBE-497C-87E6-C54284FC3FD2}" sibTransId="{23520D9F-7CC0-4CE4-9D56-9C2EF6C69D50}"/>
    <dgm:cxn modelId="{91CB9AC9-B12D-4556-B0A2-4C14AF5AB9E5}" srcId="{29861859-6349-448D-B4C4-103D1DFADE06}" destId="{D78527DE-80DA-456D-A833-A6E53517E3C2}" srcOrd="3" destOrd="0" parTransId="{C822AFA7-50A2-4C31-863A-50C950ED645A}" sibTransId="{E25DEDE5-3BE0-4DC1-917F-6E985C86ABA8}"/>
    <dgm:cxn modelId="{22A93088-0F70-40D4-81C7-7F8048F17550}" type="presOf" srcId="{D78527DE-80DA-456D-A833-A6E53517E3C2}" destId="{42596827-25AF-4854-84E4-587F01FDBB2E}" srcOrd="0" destOrd="0" presId="urn:microsoft.com/office/officeart/2005/8/layout/pyramid4"/>
    <dgm:cxn modelId="{1E91AAEE-FC27-4878-8AE6-6197DB61FF31}" type="presOf" srcId="{C42A8044-1014-4054-A992-8F7A5D9F6C3A}" destId="{C2B09257-71BE-44ED-9866-B31820D10D48}" srcOrd="0" destOrd="0" presId="urn:microsoft.com/office/officeart/2005/8/layout/pyramid4"/>
    <dgm:cxn modelId="{D9ADD483-97B3-46D4-AF75-44B9C4D04D75}" type="presOf" srcId="{03DCDFAC-8979-4F68-9EA9-64D4EC59C8B5}" destId="{EBAB0DA8-F378-47FF-87BC-4F4C944B1B7B}" srcOrd="0" destOrd="0" presId="urn:microsoft.com/office/officeart/2005/8/layout/pyramid4"/>
    <dgm:cxn modelId="{874D40F6-1730-4003-A09B-65B1725C26D8}" type="presOf" srcId="{29861859-6349-448D-B4C4-103D1DFADE06}" destId="{CC4422DC-CDFE-4F0C-8932-02A128294D6E}" srcOrd="0" destOrd="0" presId="urn:microsoft.com/office/officeart/2005/8/layout/pyramid4"/>
    <dgm:cxn modelId="{9D8F8AB7-4429-468B-9027-633A30379F04}" type="presParOf" srcId="{CC4422DC-CDFE-4F0C-8932-02A128294D6E}" destId="{C2B09257-71BE-44ED-9866-B31820D10D48}" srcOrd="0" destOrd="0" presId="urn:microsoft.com/office/officeart/2005/8/layout/pyramid4"/>
    <dgm:cxn modelId="{D1444442-0B7A-4C1B-8100-2DD95A707240}" type="presParOf" srcId="{CC4422DC-CDFE-4F0C-8932-02A128294D6E}" destId="{034DD4A9-5ADB-4FB4-AD60-8C8DC46947DC}" srcOrd="1" destOrd="0" presId="urn:microsoft.com/office/officeart/2005/8/layout/pyramid4"/>
    <dgm:cxn modelId="{FBE5882C-CE6B-4A1A-B069-4B20F3F990EC}" type="presParOf" srcId="{CC4422DC-CDFE-4F0C-8932-02A128294D6E}" destId="{EBAB0DA8-F378-47FF-87BC-4F4C944B1B7B}" srcOrd="2" destOrd="0" presId="urn:microsoft.com/office/officeart/2005/8/layout/pyramid4"/>
    <dgm:cxn modelId="{89BF8AD8-ABC2-4802-991D-E08185ECD383}" type="presParOf" srcId="{CC4422DC-CDFE-4F0C-8932-02A128294D6E}" destId="{42596827-25AF-4854-84E4-587F01FDBB2E}"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4059638-F78D-4D99-A99F-2D303B5F4BC1}"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IN"/>
        </a:p>
      </dgm:t>
    </dgm:pt>
    <dgm:pt modelId="{DB2008D0-FE51-4EC1-8C91-01A4FE282BC9}">
      <dgm:prSet phldrT="[Text]"/>
      <dgm:spPr/>
      <dgm:t>
        <a:bodyPr/>
        <a:lstStyle/>
        <a:p>
          <a:r>
            <a:rPr lang="en-GB" altLang="en-US" b="1" dirty="0">
              <a:latin typeface="Arial" pitchFamily="34" charset="0"/>
            </a:rPr>
            <a:t>1. Defining the problem  and objectives</a:t>
          </a:r>
          <a:endParaRPr lang="en-IN" dirty="0"/>
        </a:p>
      </dgm:t>
    </dgm:pt>
    <dgm:pt modelId="{8DD5E6ED-359D-4BCC-9FA1-C70D380A975C}" type="parTrans" cxnId="{7C3B848B-7ED1-4F29-97A2-8C5090D190E7}">
      <dgm:prSet/>
      <dgm:spPr/>
      <dgm:t>
        <a:bodyPr/>
        <a:lstStyle/>
        <a:p>
          <a:endParaRPr lang="en-IN"/>
        </a:p>
      </dgm:t>
    </dgm:pt>
    <dgm:pt modelId="{78873B31-DEC8-45F1-8491-4B16FFEDF1FD}" type="sibTrans" cxnId="{7C3B848B-7ED1-4F29-97A2-8C5090D190E7}">
      <dgm:prSet/>
      <dgm:spPr/>
      <dgm:t>
        <a:bodyPr/>
        <a:lstStyle/>
        <a:p>
          <a:endParaRPr lang="en-IN"/>
        </a:p>
      </dgm:t>
    </dgm:pt>
    <dgm:pt modelId="{B67D70B7-A607-4AC7-AE8B-2294977BE7B5}">
      <dgm:prSet phldrT="[Text]" custT="1"/>
      <dgm:spPr>
        <a:solidFill>
          <a:srgbClr val="24457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GB" altLang="en-US" sz="1200" b="1" dirty="0">
              <a:latin typeface="Arial" pitchFamily="34" charset="0"/>
            </a:rPr>
            <a:t>Distinguish between the research type needed e.g.</a:t>
          </a:r>
        </a:p>
        <a:p>
          <a:r>
            <a:rPr lang="en-GB" altLang="en-US" sz="1200" b="1" dirty="0">
              <a:latin typeface="Arial" pitchFamily="34" charset="0"/>
            </a:rPr>
            <a:t>- exploratory</a:t>
          </a:r>
        </a:p>
        <a:p>
          <a:r>
            <a:rPr lang="en-GB" altLang="en-US" sz="1200" b="1" dirty="0">
              <a:latin typeface="Arial" pitchFamily="34" charset="0"/>
            </a:rPr>
            <a:t>- descriptive</a:t>
          </a:r>
        </a:p>
        <a:p>
          <a:r>
            <a:rPr lang="en-GB" altLang="en-US" sz="1200" b="1" dirty="0">
              <a:latin typeface="Arial" pitchFamily="34" charset="0"/>
            </a:rPr>
            <a:t>- causal</a:t>
          </a:r>
          <a:endParaRPr lang="en-IN" sz="1200" dirty="0"/>
        </a:p>
      </dgm:t>
    </dgm:pt>
    <dgm:pt modelId="{5CD2CCD4-D558-4A24-B937-0BCECF84B1FA}" type="parTrans" cxnId="{3445C453-3AB1-41E9-B624-4C3488BEF450}">
      <dgm:prSet/>
      <dgm:spPr/>
      <dgm:t>
        <a:bodyPr/>
        <a:lstStyle/>
        <a:p>
          <a:endParaRPr lang="en-IN"/>
        </a:p>
      </dgm:t>
    </dgm:pt>
    <dgm:pt modelId="{20D30403-ECE1-4327-B1C9-E4302A24BF5A}" type="sibTrans" cxnId="{3445C453-3AB1-41E9-B624-4C3488BEF450}">
      <dgm:prSet/>
      <dgm:spPr/>
      <dgm:t>
        <a:bodyPr/>
        <a:lstStyle/>
        <a:p>
          <a:endParaRPr lang="en-IN"/>
        </a:p>
      </dgm:t>
    </dgm:pt>
    <dgm:pt modelId="{B46A1BEE-AF09-4409-9E5C-2393EBA7954C}">
      <dgm:prSet phldrT="[Text]" custT="1"/>
      <dgm:spPr>
        <a:solidFill>
          <a:srgbClr val="24457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GB" altLang="en-US" sz="1200" b="1" dirty="0">
              <a:latin typeface="Arial" pitchFamily="34" charset="0"/>
            </a:rPr>
            <a:t>If a problem is vaguely defined, the results can  have little bearing on the key issues</a:t>
          </a:r>
          <a:endParaRPr lang="en-IN" sz="1200" dirty="0"/>
        </a:p>
      </dgm:t>
    </dgm:pt>
    <dgm:pt modelId="{33E8563F-CCF8-498B-B602-E253DA69B673}" type="parTrans" cxnId="{B40A32BF-2F7E-4E3C-B60C-14C8FE50ED9B}">
      <dgm:prSet/>
      <dgm:spPr/>
      <dgm:t>
        <a:bodyPr/>
        <a:lstStyle/>
        <a:p>
          <a:endParaRPr lang="en-IN"/>
        </a:p>
      </dgm:t>
    </dgm:pt>
    <dgm:pt modelId="{13F82083-0F5B-4DEC-BF3C-8A6DDF468176}" type="sibTrans" cxnId="{B40A32BF-2F7E-4E3C-B60C-14C8FE50ED9B}">
      <dgm:prSet/>
      <dgm:spPr/>
      <dgm:t>
        <a:bodyPr/>
        <a:lstStyle/>
        <a:p>
          <a:endParaRPr lang="en-IN"/>
        </a:p>
      </dgm:t>
    </dgm:pt>
    <dgm:pt modelId="{7E422085-8DE9-482D-B9F8-540E665A37E1}">
      <dgm:prSet phldrT="[Text]"/>
      <dgm:spPr/>
      <dgm:t>
        <a:bodyPr/>
        <a:lstStyle/>
        <a:p>
          <a:r>
            <a:rPr lang="en-GB" altLang="en-US" b="1" dirty="0">
              <a:latin typeface="Arial" pitchFamily="34" charset="0"/>
            </a:rPr>
            <a:t>2. Developing the research plan</a:t>
          </a:r>
          <a:endParaRPr lang="en-IN" dirty="0"/>
        </a:p>
      </dgm:t>
    </dgm:pt>
    <dgm:pt modelId="{B23F7076-8514-408E-803E-3FE6D100A53C}" type="parTrans" cxnId="{A1B0FF19-B269-4C5F-9E8A-3B4421380ABA}">
      <dgm:prSet/>
      <dgm:spPr/>
      <dgm:t>
        <a:bodyPr/>
        <a:lstStyle/>
        <a:p>
          <a:endParaRPr lang="en-IN"/>
        </a:p>
      </dgm:t>
    </dgm:pt>
    <dgm:pt modelId="{57C0D19B-8F8B-4237-8CC1-E01A5288BD3A}" type="sibTrans" cxnId="{A1B0FF19-B269-4C5F-9E8A-3B4421380ABA}">
      <dgm:prSet/>
      <dgm:spPr/>
      <dgm:t>
        <a:bodyPr/>
        <a:lstStyle/>
        <a:p>
          <a:endParaRPr lang="en-IN"/>
        </a:p>
      </dgm:t>
    </dgm:pt>
    <dgm:pt modelId="{21F7E2CE-D3CC-4F31-B064-B72EC230E5EB}">
      <dgm:prSet phldrT="[Text]" custT="1"/>
      <dgm:spPr>
        <a:solidFill>
          <a:srgbClr val="24457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GB" altLang="en-US" sz="1200" b="1" dirty="0">
              <a:latin typeface="Arial" pitchFamily="34" charset="0"/>
            </a:rPr>
            <a:t>Decide on </a:t>
          </a:r>
        </a:p>
        <a:p>
          <a:r>
            <a:rPr lang="en-GB" altLang="en-US" sz="1200" b="1" dirty="0">
              <a:latin typeface="Arial" pitchFamily="34" charset="0"/>
            </a:rPr>
            <a:t>- budget</a:t>
          </a:r>
        </a:p>
        <a:p>
          <a:r>
            <a:rPr lang="en-GB" altLang="en-US" sz="1200" b="1" dirty="0">
              <a:latin typeface="Arial" pitchFamily="34" charset="0"/>
            </a:rPr>
            <a:t>- data sources</a:t>
          </a:r>
        </a:p>
        <a:p>
          <a:r>
            <a:rPr lang="en-GB" altLang="en-US" sz="1200" b="1" dirty="0">
              <a:latin typeface="Arial" pitchFamily="34" charset="0"/>
            </a:rPr>
            <a:t>- research approaches</a:t>
          </a:r>
        </a:p>
        <a:p>
          <a:r>
            <a:rPr lang="en-GB" altLang="en-US" sz="1200" b="1" dirty="0">
              <a:latin typeface="Arial" pitchFamily="34" charset="0"/>
            </a:rPr>
            <a:t>- research instruments</a:t>
          </a:r>
        </a:p>
        <a:p>
          <a:r>
            <a:rPr lang="en-GB" altLang="en-US" sz="1200" b="1" dirty="0">
              <a:latin typeface="Arial" pitchFamily="34" charset="0"/>
            </a:rPr>
            <a:t>- sampling plan</a:t>
          </a:r>
        </a:p>
        <a:p>
          <a:r>
            <a:rPr lang="en-GB" altLang="en-US" sz="1200" b="1" dirty="0">
              <a:latin typeface="Arial" pitchFamily="34" charset="0"/>
            </a:rPr>
            <a:t>- contact methods</a:t>
          </a:r>
          <a:endParaRPr lang="en-IN" sz="1200" dirty="0"/>
        </a:p>
      </dgm:t>
    </dgm:pt>
    <dgm:pt modelId="{9E72B28A-A8BC-44B2-9D27-EEBD6479E31F}" type="parTrans" cxnId="{28132E21-C049-4F9C-9A27-AF58D3C5F106}">
      <dgm:prSet/>
      <dgm:spPr/>
      <dgm:t>
        <a:bodyPr/>
        <a:lstStyle/>
        <a:p>
          <a:endParaRPr lang="en-IN"/>
        </a:p>
      </dgm:t>
    </dgm:pt>
    <dgm:pt modelId="{15F2FBF5-7DCC-4CB1-A257-9B39FFFB9847}" type="sibTrans" cxnId="{28132E21-C049-4F9C-9A27-AF58D3C5F106}">
      <dgm:prSet/>
      <dgm:spPr/>
      <dgm:t>
        <a:bodyPr/>
        <a:lstStyle/>
        <a:p>
          <a:endParaRPr lang="en-IN"/>
        </a:p>
      </dgm:t>
    </dgm:pt>
    <dgm:pt modelId="{80F81F77-1940-4AFC-9968-BBCCBA920E76}">
      <dgm:prSet phldrT="[Text]" custT="1"/>
      <dgm:spPr>
        <a:solidFill>
          <a:srgbClr val="24457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GB" altLang="en-US" sz="1200" b="1" dirty="0">
              <a:latin typeface="Arial" pitchFamily="34" charset="0"/>
            </a:rPr>
            <a:t>The plan needs to be decided upfront but flexible enough to incorporate changes/ iterations</a:t>
          </a:r>
          <a:endParaRPr lang="en-IN" sz="1200" dirty="0"/>
        </a:p>
      </dgm:t>
    </dgm:pt>
    <dgm:pt modelId="{A624C35F-D818-4714-9AE1-1C0EC5A7A08D}" type="parTrans" cxnId="{0026102E-8F04-4B02-980C-73DBDF7CDF71}">
      <dgm:prSet/>
      <dgm:spPr/>
      <dgm:t>
        <a:bodyPr/>
        <a:lstStyle/>
        <a:p>
          <a:endParaRPr lang="en-IN"/>
        </a:p>
      </dgm:t>
    </dgm:pt>
    <dgm:pt modelId="{9376B975-6101-4F63-8853-0523C3EE4FE9}" type="sibTrans" cxnId="{0026102E-8F04-4B02-980C-73DBDF7CDF71}">
      <dgm:prSet/>
      <dgm:spPr/>
      <dgm:t>
        <a:bodyPr/>
        <a:lstStyle/>
        <a:p>
          <a:endParaRPr lang="en-IN"/>
        </a:p>
      </dgm:t>
    </dgm:pt>
    <dgm:pt modelId="{83D1221F-D901-4691-812E-62A53F8AF03F}">
      <dgm:prSet phldrT="[Text]"/>
      <dgm:spPr/>
      <dgm:t>
        <a:bodyPr/>
        <a:lstStyle/>
        <a:p>
          <a:r>
            <a:rPr lang="en-GB" altLang="en-US" b="1" dirty="0">
              <a:latin typeface="Arial" pitchFamily="34" charset="0"/>
            </a:rPr>
            <a:t>3. Collecting the information</a:t>
          </a:r>
          <a:endParaRPr lang="en-IN" dirty="0"/>
        </a:p>
      </dgm:t>
    </dgm:pt>
    <dgm:pt modelId="{25463682-EABA-43A5-9817-6F560D9FB963}" type="parTrans" cxnId="{87BD8C89-938E-4A5C-A452-0C4180A5345B}">
      <dgm:prSet/>
      <dgm:spPr/>
      <dgm:t>
        <a:bodyPr/>
        <a:lstStyle/>
        <a:p>
          <a:endParaRPr lang="en-IN"/>
        </a:p>
      </dgm:t>
    </dgm:pt>
    <dgm:pt modelId="{80282E36-BD13-416C-9AA3-24261C72E38D}" type="sibTrans" cxnId="{87BD8C89-938E-4A5C-A452-0C4180A5345B}">
      <dgm:prSet/>
      <dgm:spPr/>
      <dgm:t>
        <a:bodyPr/>
        <a:lstStyle/>
        <a:p>
          <a:endParaRPr lang="en-IN"/>
        </a:p>
      </dgm:t>
    </dgm:pt>
    <dgm:pt modelId="{0F6E537B-8739-480E-923E-389C2A075D7B}">
      <dgm:prSet phldrT="[Text]" custT="1"/>
      <dgm:spPr>
        <a:solidFill>
          <a:srgbClr val="24457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GB" altLang="en-US" sz="1200" b="1" dirty="0">
              <a:latin typeface="Arial" pitchFamily="34" charset="0"/>
            </a:rPr>
            <a:t>Information is collected according to the plan (N.B. it is often done by external firms)</a:t>
          </a:r>
          <a:endParaRPr lang="en-IN" sz="1200" dirty="0"/>
        </a:p>
      </dgm:t>
    </dgm:pt>
    <dgm:pt modelId="{A5E65846-CB44-42C6-BC4D-A052ADB5B707}" type="parTrans" cxnId="{A6ED9C48-8A2E-4063-AD69-875FAD73EBBB}">
      <dgm:prSet/>
      <dgm:spPr/>
      <dgm:t>
        <a:bodyPr/>
        <a:lstStyle/>
        <a:p>
          <a:endParaRPr lang="en-IN"/>
        </a:p>
      </dgm:t>
    </dgm:pt>
    <dgm:pt modelId="{DC584043-F99A-4592-869F-A1895D9E3F8A}" type="sibTrans" cxnId="{A6ED9C48-8A2E-4063-AD69-875FAD73EBBB}">
      <dgm:prSet/>
      <dgm:spPr/>
      <dgm:t>
        <a:bodyPr/>
        <a:lstStyle/>
        <a:p>
          <a:endParaRPr lang="en-IN"/>
        </a:p>
      </dgm:t>
    </dgm:pt>
    <dgm:pt modelId="{E98896C4-62C8-49BD-ADE0-1D5759FC1F9F}">
      <dgm:prSet phldrT="[Text]" custT="1"/>
      <dgm:spPr>
        <a:solidFill>
          <a:srgbClr val="24457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GB" altLang="en-US" sz="1200" b="1" dirty="0">
              <a:latin typeface="Arial" pitchFamily="34" charset="0"/>
            </a:rPr>
            <a:t>This phase is the most costly and the most liable to error</a:t>
          </a:r>
          <a:endParaRPr lang="en-IN" sz="1200" dirty="0"/>
        </a:p>
      </dgm:t>
    </dgm:pt>
    <dgm:pt modelId="{34944C7D-AAF3-4892-9B33-1783AFE705F5}" type="parTrans" cxnId="{A264693E-F8D5-4130-801C-E375C22F7903}">
      <dgm:prSet/>
      <dgm:spPr/>
      <dgm:t>
        <a:bodyPr/>
        <a:lstStyle/>
        <a:p>
          <a:endParaRPr lang="en-IN"/>
        </a:p>
      </dgm:t>
    </dgm:pt>
    <dgm:pt modelId="{ABD87612-DE67-4814-9EEB-BBCA0AE658C7}" type="sibTrans" cxnId="{A264693E-F8D5-4130-801C-E375C22F7903}">
      <dgm:prSet/>
      <dgm:spPr/>
      <dgm:t>
        <a:bodyPr/>
        <a:lstStyle/>
        <a:p>
          <a:endParaRPr lang="en-IN"/>
        </a:p>
      </dgm:t>
    </dgm:pt>
    <dgm:pt modelId="{4330ACA9-00E9-4D3A-BB85-68EE67FC0121}">
      <dgm:prSet/>
      <dgm:spPr/>
      <dgm:t>
        <a:bodyPr/>
        <a:lstStyle/>
        <a:p>
          <a:endParaRPr lang="en-IN"/>
        </a:p>
      </dgm:t>
    </dgm:pt>
    <dgm:pt modelId="{DBE70981-EEE9-4DC3-B306-B67EAA785D06}" type="parTrans" cxnId="{0A8C7A03-59B3-4017-A90C-C505FC1FA7C8}">
      <dgm:prSet/>
      <dgm:spPr/>
      <dgm:t>
        <a:bodyPr/>
        <a:lstStyle/>
        <a:p>
          <a:endParaRPr lang="en-IN"/>
        </a:p>
      </dgm:t>
    </dgm:pt>
    <dgm:pt modelId="{6BCDC30A-7AC7-425A-9AF6-5DB7376A3D59}" type="sibTrans" cxnId="{0A8C7A03-59B3-4017-A90C-C505FC1FA7C8}">
      <dgm:prSet/>
      <dgm:spPr/>
      <dgm:t>
        <a:bodyPr/>
        <a:lstStyle/>
        <a:p>
          <a:endParaRPr lang="en-IN"/>
        </a:p>
      </dgm:t>
    </dgm:pt>
    <dgm:pt modelId="{97C1B8A7-E150-4604-A0ED-B1F05BA2416B}">
      <dgm:prSet/>
      <dgm:spPr/>
      <dgm:t>
        <a:bodyPr/>
        <a:lstStyle/>
        <a:p>
          <a:endParaRPr lang="en-IN"/>
        </a:p>
      </dgm:t>
    </dgm:pt>
    <dgm:pt modelId="{9865571E-724A-41C1-A143-C11BF179415A}" type="parTrans" cxnId="{5A91ECE5-3C12-45F7-A089-A973CB123F9D}">
      <dgm:prSet/>
      <dgm:spPr/>
      <dgm:t>
        <a:bodyPr/>
        <a:lstStyle/>
        <a:p>
          <a:endParaRPr lang="en-IN"/>
        </a:p>
      </dgm:t>
    </dgm:pt>
    <dgm:pt modelId="{B1533548-577A-4496-9D44-8265E2C14744}" type="sibTrans" cxnId="{5A91ECE5-3C12-45F7-A089-A973CB123F9D}">
      <dgm:prSet/>
      <dgm:spPr/>
      <dgm:t>
        <a:bodyPr/>
        <a:lstStyle/>
        <a:p>
          <a:endParaRPr lang="en-IN"/>
        </a:p>
      </dgm:t>
    </dgm:pt>
    <dgm:pt modelId="{3B9096A0-E302-4FF4-9CF8-8F78CBFF03F7}" type="pres">
      <dgm:prSet presAssocID="{44059638-F78D-4D99-A99F-2D303B5F4BC1}" presName="theList" presStyleCnt="0">
        <dgm:presLayoutVars>
          <dgm:dir/>
          <dgm:animLvl val="lvl"/>
          <dgm:resizeHandles val="exact"/>
        </dgm:presLayoutVars>
      </dgm:prSet>
      <dgm:spPr/>
      <dgm:t>
        <a:bodyPr/>
        <a:lstStyle/>
        <a:p>
          <a:endParaRPr lang="en-US"/>
        </a:p>
      </dgm:t>
    </dgm:pt>
    <dgm:pt modelId="{D23FE3E3-3661-4287-A65A-7365A5E97F54}" type="pres">
      <dgm:prSet presAssocID="{DB2008D0-FE51-4EC1-8C91-01A4FE282BC9}" presName="compNode" presStyleCnt="0"/>
      <dgm:spPr/>
    </dgm:pt>
    <dgm:pt modelId="{124E5D1B-D473-44E3-92EA-8A5F1187B45D}" type="pres">
      <dgm:prSet presAssocID="{DB2008D0-FE51-4EC1-8C91-01A4FE282BC9}" presName="aNode" presStyleLbl="bgShp" presStyleIdx="0" presStyleCnt="5" custLinFactNeighborX="-56841" custLinFactNeighborY="10165"/>
      <dgm:spPr/>
      <dgm:t>
        <a:bodyPr/>
        <a:lstStyle/>
        <a:p>
          <a:endParaRPr lang="en-US"/>
        </a:p>
      </dgm:t>
    </dgm:pt>
    <dgm:pt modelId="{3702CE66-E244-41D3-B0C0-C234DFBA559B}" type="pres">
      <dgm:prSet presAssocID="{DB2008D0-FE51-4EC1-8C91-01A4FE282BC9}" presName="textNode" presStyleLbl="bgShp" presStyleIdx="0" presStyleCnt="5"/>
      <dgm:spPr/>
      <dgm:t>
        <a:bodyPr/>
        <a:lstStyle/>
        <a:p>
          <a:endParaRPr lang="en-US"/>
        </a:p>
      </dgm:t>
    </dgm:pt>
    <dgm:pt modelId="{4D99FCBD-2788-4641-AC32-78C698CDAC3B}" type="pres">
      <dgm:prSet presAssocID="{DB2008D0-FE51-4EC1-8C91-01A4FE282BC9}" presName="compChildNode" presStyleCnt="0"/>
      <dgm:spPr/>
    </dgm:pt>
    <dgm:pt modelId="{66DC64C3-9351-459E-A7CF-C252DE59B1A0}" type="pres">
      <dgm:prSet presAssocID="{DB2008D0-FE51-4EC1-8C91-01A4FE282BC9}" presName="theInnerList" presStyleCnt="0"/>
      <dgm:spPr/>
    </dgm:pt>
    <dgm:pt modelId="{BDE84456-1B70-4CAE-80C8-CA788C9E234B}" type="pres">
      <dgm:prSet presAssocID="{B67D70B7-A607-4AC7-AE8B-2294977BE7B5}" presName="childNode" presStyleLbl="node1" presStyleIdx="0" presStyleCnt="6" custScaleX="129049" custLinFactNeighborX="1438" custLinFactNeighborY="79502">
        <dgm:presLayoutVars>
          <dgm:bulletEnabled val="1"/>
        </dgm:presLayoutVars>
      </dgm:prSet>
      <dgm:spPr/>
      <dgm:t>
        <a:bodyPr/>
        <a:lstStyle/>
        <a:p>
          <a:endParaRPr lang="en-US"/>
        </a:p>
      </dgm:t>
    </dgm:pt>
    <dgm:pt modelId="{1530FB5B-1E5B-4848-A415-52B6D17DB6F4}" type="pres">
      <dgm:prSet presAssocID="{B67D70B7-A607-4AC7-AE8B-2294977BE7B5}" presName="aSpace2" presStyleCnt="0"/>
      <dgm:spPr/>
    </dgm:pt>
    <dgm:pt modelId="{DE7E1724-EAEE-4707-9792-552B6F2EB187}" type="pres">
      <dgm:prSet presAssocID="{B46A1BEE-AF09-4409-9E5C-2393EBA7954C}" presName="childNode" presStyleLbl="node1" presStyleIdx="1" presStyleCnt="6" custScaleX="129681" custLinFactNeighborY="69141">
        <dgm:presLayoutVars>
          <dgm:bulletEnabled val="1"/>
        </dgm:presLayoutVars>
      </dgm:prSet>
      <dgm:spPr/>
      <dgm:t>
        <a:bodyPr/>
        <a:lstStyle/>
        <a:p>
          <a:endParaRPr lang="en-US"/>
        </a:p>
      </dgm:t>
    </dgm:pt>
    <dgm:pt modelId="{8E2A9737-5BB4-438F-B2AB-D23EF06439A4}" type="pres">
      <dgm:prSet presAssocID="{DB2008D0-FE51-4EC1-8C91-01A4FE282BC9}" presName="aSpace" presStyleCnt="0"/>
      <dgm:spPr/>
    </dgm:pt>
    <dgm:pt modelId="{8724ED22-CBC9-478F-8394-9118E1EF2923}" type="pres">
      <dgm:prSet presAssocID="{7E422085-8DE9-482D-B9F8-540E665A37E1}" presName="compNode" presStyleCnt="0"/>
      <dgm:spPr/>
    </dgm:pt>
    <dgm:pt modelId="{6FB50FAA-5E83-4249-8096-C58A0ACC5B58}" type="pres">
      <dgm:prSet presAssocID="{7E422085-8DE9-482D-B9F8-540E665A37E1}" presName="aNode" presStyleLbl="bgShp" presStyleIdx="1" presStyleCnt="5"/>
      <dgm:spPr/>
      <dgm:t>
        <a:bodyPr/>
        <a:lstStyle/>
        <a:p>
          <a:endParaRPr lang="en-US"/>
        </a:p>
      </dgm:t>
    </dgm:pt>
    <dgm:pt modelId="{124AB773-CB40-40C7-86CD-7CBF3DF6D1AB}" type="pres">
      <dgm:prSet presAssocID="{7E422085-8DE9-482D-B9F8-540E665A37E1}" presName="textNode" presStyleLbl="bgShp" presStyleIdx="1" presStyleCnt="5"/>
      <dgm:spPr/>
      <dgm:t>
        <a:bodyPr/>
        <a:lstStyle/>
        <a:p>
          <a:endParaRPr lang="en-US"/>
        </a:p>
      </dgm:t>
    </dgm:pt>
    <dgm:pt modelId="{6A6BBC41-B845-45AE-B70B-1F2686E7B79B}" type="pres">
      <dgm:prSet presAssocID="{7E422085-8DE9-482D-B9F8-540E665A37E1}" presName="compChildNode" presStyleCnt="0"/>
      <dgm:spPr/>
    </dgm:pt>
    <dgm:pt modelId="{6DDF3317-856A-4856-8B0F-1061BE762E15}" type="pres">
      <dgm:prSet presAssocID="{7E422085-8DE9-482D-B9F8-540E665A37E1}" presName="theInnerList" presStyleCnt="0"/>
      <dgm:spPr/>
    </dgm:pt>
    <dgm:pt modelId="{2AF84A65-9184-4E59-A9E1-D2A57B7215CD}" type="pres">
      <dgm:prSet presAssocID="{21F7E2CE-D3CC-4F31-B064-B72EC230E5EB}" presName="childNode" presStyleLbl="node1" presStyleIdx="2" presStyleCnt="6" custScaleX="127100" custLinFactNeighborY="69141">
        <dgm:presLayoutVars>
          <dgm:bulletEnabled val="1"/>
        </dgm:presLayoutVars>
      </dgm:prSet>
      <dgm:spPr/>
      <dgm:t>
        <a:bodyPr/>
        <a:lstStyle/>
        <a:p>
          <a:endParaRPr lang="en-US"/>
        </a:p>
      </dgm:t>
    </dgm:pt>
    <dgm:pt modelId="{A433B85E-B2EF-4A85-9ED6-E1E8681F17AA}" type="pres">
      <dgm:prSet presAssocID="{21F7E2CE-D3CC-4F31-B064-B72EC230E5EB}" presName="aSpace2" presStyleCnt="0"/>
      <dgm:spPr/>
    </dgm:pt>
    <dgm:pt modelId="{B2E11729-9712-416F-8E89-A19232DF7064}" type="pres">
      <dgm:prSet presAssocID="{80F81F77-1940-4AFC-9968-BBCCBA920E76}" presName="childNode" presStyleLbl="node1" presStyleIdx="3" presStyleCnt="6" custScaleX="120476" custLinFactNeighborY="29776">
        <dgm:presLayoutVars>
          <dgm:bulletEnabled val="1"/>
        </dgm:presLayoutVars>
      </dgm:prSet>
      <dgm:spPr/>
      <dgm:t>
        <a:bodyPr/>
        <a:lstStyle/>
        <a:p>
          <a:endParaRPr lang="en-US"/>
        </a:p>
      </dgm:t>
    </dgm:pt>
    <dgm:pt modelId="{D7F27BE1-8C12-40E6-B2BE-CCB054CFD7DC}" type="pres">
      <dgm:prSet presAssocID="{7E422085-8DE9-482D-B9F8-540E665A37E1}" presName="aSpace" presStyleCnt="0"/>
      <dgm:spPr/>
    </dgm:pt>
    <dgm:pt modelId="{E338CF91-F76A-44CA-A46B-1606CA6DAAE2}" type="pres">
      <dgm:prSet presAssocID="{83D1221F-D901-4691-812E-62A53F8AF03F}" presName="compNode" presStyleCnt="0"/>
      <dgm:spPr/>
    </dgm:pt>
    <dgm:pt modelId="{AB4B4783-80E5-4D50-B7AA-911D6468B9BD}" type="pres">
      <dgm:prSet presAssocID="{83D1221F-D901-4691-812E-62A53F8AF03F}" presName="aNode" presStyleLbl="bgShp" presStyleIdx="2" presStyleCnt="5"/>
      <dgm:spPr/>
      <dgm:t>
        <a:bodyPr/>
        <a:lstStyle/>
        <a:p>
          <a:endParaRPr lang="en-US"/>
        </a:p>
      </dgm:t>
    </dgm:pt>
    <dgm:pt modelId="{D6E2D051-0EDB-40F7-9B50-6EE3F6AC3409}" type="pres">
      <dgm:prSet presAssocID="{83D1221F-D901-4691-812E-62A53F8AF03F}" presName="textNode" presStyleLbl="bgShp" presStyleIdx="2" presStyleCnt="5"/>
      <dgm:spPr/>
      <dgm:t>
        <a:bodyPr/>
        <a:lstStyle/>
        <a:p>
          <a:endParaRPr lang="en-US"/>
        </a:p>
      </dgm:t>
    </dgm:pt>
    <dgm:pt modelId="{7B711AEB-2F75-4D96-83C1-516D21301623}" type="pres">
      <dgm:prSet presAssocID="{83D1221F-D901-4691-812E-62A53F8AF03F}" presName="compChildNode" presStyleCnt="0"/>
      <dgm:spPr/>
    </dgm:pt>
    <dgm:pt modelId="{5B4FE69C-CE82-4303-81CD-5DF21CA07944}" type="pres">
      <dgm:prSet presAssocID="{83D1221F-D901-4691-812E-62A53F8AF03F}" presName="theInnerList" presStyleCnt="0"/>
      <dgm:spPr/>
    </dgm:pt>
    <dgm:pt modelId="{D035DA25-C663-4852-8CAB-B01E29E0307A}" type="pres">
      <dgm:prSet presAssocID="{0F6E537B-8739-480E-923E-389C2A075D7B}" presName="childNode" presStyleLbl="node1" presStyleIdx="4" presStyleCnt="6" custScaleX="120476" custLinFactNeighborX="-930" custLinFactNeighborY="72106">
        <dgm:presLayoutVars>
          <dgm:bulletEnabled val="1"/>
        </dgm:presLayoutVars>
      </dgm:prSet>
      <dgm:spPr/>
      <dgm:t>
        <a:bodyPr/>
        <a:lstStyle/>
        <a:p>
          <a:endParaRPr lang="en-US"/>
        </a:p>
      </dgm:t>
    </dgm:pt>
    <dgm:pt modelId="{43425701-E375-4870-B021-EC0BAA2CC7AD}" type="pres">
      <dgm:prSet presAssocID="{0F6E537B-8739-480E-923E-389C2A075D7B}" presName="aSpace2" presStyleCnt="0"/>
      <dgm:spPr/>
    </dgm:pt>
    <dgm:pt modelId="{93C004BF-B569-427B-9AE9-C780D03FEDC7}" type="pres">
      <dgm:prSet presAssocID="{E98896C4-62C8-49BD-ADE0-1D5759FC1F9F}" presName="childNode" presStyleLbl="node1" presStyleIdx="5" presStyleCnt="6" custScaleX="120476" custLinFactNeighborY="29776">
        <dgm:presLayoutVars>
          <dgm:bulletEnabled val="1"/>
        </dgm:presLayoutVars>
      </dgm:prSet>
      <dgm:spPr/>
      <dgm:t>
        <a:bodyPr/>
        <a:lstStyle/>
        <a:p>
          <a:endParaRPr lang="en-US"/>
        </a:p>
      </dgm:t>
    </dgm:pt>
    <dgm:pt modelId="{160A0C35-45E6-4160-8AF2-FE91442166FD}" type="pres">
      <dgm:prSet presAssocID="{83D1221F-D901-4691-812E-62A53F8AF03F}" presName="aSpace" presStyleCnt="0"/>
      <dgm:spPr/>
    </dgm:pt>
    <dgm:pt modelId="{25A2FD9F-B5EB-4024-B5D5-953E9024F3A9}" type="pres">
      <dgm:prSet presAssocID="{4330ACA9-00E9-4D3A-BB85-68EE67FC0121}" presName="compNode" presStyleCnt="0"/>
      <dgm:spPr/>
    </dgm:pt>
    <dgm:pt modelId="{B30B890B-3D82-4467-A4A8-33EE4F2ABA89}" type="pres">
      <dgm:prSet presAssocID="{4330ACA9-00E9-4D3A-BB85-68EE67FC0121}" presName="aNode" presStyleLbl="bgShp" presStyleIdx="3" presStyleCnt="5"/>
      <dgm:spPr/>
      <dgm:t>
        <a:bodyPr/>
        <a:lstStyle/>
        <a:p>
          <a:endParaRPr lang="en-US"/>
        </a:p>
      </dgm:t>
    </dgm:pt>
    <dgm:pt modelId="{1B1A3588-95E6-47EB-BBDD-7489C7BE2C3B}" type="pres">
      <dgm:prSet presAssocID="{4330ACA9-00E9-4D3A-BB85-68EE67FC0121}" presName="textNode" presStyleLbl="bgShp" presStyleIdx="3" presStyleCnt="5"/>
      <dgm:spPr/>
      <dgm:t>
        <a:bodyPr/>
        <a:lstStyle/>
        <a:p>
          <a:endParaRPr lang="en-US"/>
        </a:p>
      </dgm:t>
    </dgm:pt>
    <dgm:pt modelId="{7596A956-8243-4E8B-BBAF-F09F38EAC9D2}" type="pres">
      <dgm:prSet presAssocID="{4330ACA9-00E9-4D3A-BB85-68EE67FC0121}" presName="compChildNode" presStyleCnt="0"/>
      <dgm:spPr/>
    </dgm:pt>
    <dgm:pt modelId="{6F860A47-6891-497B-AD14-B0635A8F4E81}" type="pres">
      <dgm:prSet presAssocID="{4330ACA9-00E9-4D3A-BB85-68EE67FC0121}" presName="theInnerList" presStyleCnt="0"/>
      <dgm:spPr/>
    </dgm:pt>
    <dgm:pt modelId="{BA0775E9-48DC-497D-AFBD-CFB8DFA8FEDE}" type="pres">
      <dgm:prSet presAssocID="{4330ACA9-00E9-4D3A-BB85-68EE67FC0121}" presName="aSpace" presStyleCnt="0"/>
      <dgm:spPr/>
    </dgm:pt>
    <dgm:pt modelId="{FDA16CB6-B386-4BA0-8EB3-A8D6DACEEDDD}" type="pres">
      <dgm:prSet presAssocID="{97C1B8A7-E150-4604-A0ED-B1F05BA2416B}" presName="compNode" presStyleCnt="0"/>
      <dgm:spPr/>
    </dgm:pt>
    <dgm:pt modelId="{7F6FB7DB-96E6-4473-9E99-3A8A0D3E1B20}" type="pres">
      <dgm:prSet presAssocID="{97C1B8A7-E150-4604-A0ED-B1F05BA2416B}" presName="aNode" presStyleLbl="bgShp" presStyleIdx="4" presStyleCnt="5"/>
      <dgm:spPr/>
      <dgm:t>
        <a:bodyPr/>
        <a:lstStyle/>
        <a:p>
          <a:endParaRPr lang="en-US"/>
        </a:p>
      </dgm:t>
    </dgm:pt>
    <dgm:pt modelId="{CAB68053-150C-43E3-AEF4-EDE7709B5769}" type="pres">
      <dgm:prSet presAssocID="{97C1B8A7-E150-4604-A0ED-B1F05BA2416B}" presName="textNode" presStyleLbl="bgShp" presStyleIdx="4" presStyleCnt="5"/>
      <dgm:spPr/>
      <dgm:t>
        <a:bodyPr/>
        <a:lstStyle/>
        <a:p>
          <a:endParaRPr lang="en-US"/>
        </a:p>
      </dgm:t>
    </dgm:pt>
    <dgm:pt modelId="{503D5E19-6D9F-4F48-B4CF-1BE2ABDE1BB8}" type="pres">
      <dgm:prSet presAssocID="{97C1B8A7-E150-4604-A0ED-B1F05BA2416B}" presName="compChildNode" presStyleCnt="0"/>
      <dgm:spPr/>
    </dgm:pt>
    <dgm:pt modelId="{20C7F980-657E-459F-94FB-B0E7A27616C7}" type="pres">
      <dgm:prSet presAssocID="{97C1B8A7-E150-4604-A0ED-B1F05BA2416B}" presName="theInnerList" presStyleCnt="0"/>
      <dgm:spPr/>
    </dgm:pt>
  </dgm:ptLst>
  <dgm:cxnLst>
    <dgm:cxn modelId="{A264693E-F8D5-4130-801C-E375C22F7903}" srcId="{83D1221F-D901-4691-812E-62A53F8AF03F}" destId="{E98896C4-62C8-49BD-ADE0-1D5759FC1F9F}" srcOrd="1" destOrd="0" parTransId="{34944C7D-AAF3-4892-9B33-1783AFE705F5}" sibTransId="{ABD87612-DE67-4814-9EEB-BBCA0AE658C7}"/>
    <dgm:cxn modelId="{0F50C9E0-D2B8-4983-81D5-5EB06C7FEB52}" type="presOf" srcId="{97C1B8A7-E150-4604-A0ED-B1F05BA2416B}" destId="{CAB68053-150C-43E3-AEF4-EDE7709B5769}" srcOrd="1" destOrd="0" presId="urn:microsoft.com/office/officeart/2005/8/layout/lProcess2"/>
    <dgm:cxn modelId="{28132E21-C049-4F9C-9A27-AF58D3C5F106}" srcId="{7E422085-8DE9-482D-B9F8-540E665A37E1}" destId="{21F7E2CE-D3CC-4F31-B064-B72EC230E5EB}" srcOrd="0" destOrd="0" parTransId="{9E72B28A-A8BC-44B2-9D27-EEBD6479E31F}" sibTransId="{15F2FBF5-7DCC-4CB1-A257-9B39FFFB9847}"/>
    <dgm:cxn modelId="{0A8C7A03-59B3-4017-A90C-C505FC1FA7C8}" srcId="{44059638-F78D-4D99-A99F-2D303B5F4BC1}" destId="{4330ACA9-00E9-4D3A-BB85-68EE67FC0121}" srcOrd="3" destOrd="0" parTransId="{DBE70981-EEE9-4DC3-B306-B67EAA785D06}" sibTransId="{6BCDC30A-7AC7-425A-9AF6-5DB7376A3D59}"/>
    <dgm:cxn modelId="{A1B0FF19-B269-4C5F-9E8A-3B4421380ABA}" srcId="{44059638-F78D-4D99-A99F-2D303B5F4BC1}" destId="{7E422085-8DE9-482D-B9F8-540E665A37E1}" srcOrd="1" destOrd="0" parTransId="{B23F7076-8514-408E-803E-3FE6D100A53C}" sibTransId="{57C0D19B-8F8B-4237-8CC1-E01A5288BD3A}"/>
    <dgm:cxn modelId="{4902BEA7-F3AA-43DF-9E06-6A07D5A7AE23}" type="presOf" srcId="{4330ACA9-00E9-4D3A-BB85-68EE67FC0121}" destId="{B30B890B-3D82-4467-A4A8-33EE4F2ABA89}" srcOrd="0" destOrd="0" presId="urn:microsoft.com/office/officeart/2005/8/layout/lProcess2"/>
    <dgm:cxn modelId="{15344226-23A1-4EEA-828F-AD1DEC338E8C}" type="presOf" srcId="{83D1221F-D901-4691-812E-62A53F8AF03F}" destId="{D6E2D051-0EDB-40F7-9B50-6EE3F6AC3409}" srcOrd="1" destOrd="0" presId="urn:microsoft.com/office/officeart/2005/8/layout/lProcess2"/>
    <dgm:cxn modelId="{0026102E-8F04-4B02-980C-73DBDF7CDF71}" srcId="{7E422085-8DE9-482D-B9F8-540E665A37E1}" destId="{80F81F77-1940-4AFC-9968-BBCCBA920E76}" srcOrd="1" destOrd="0" parTransId="{A624C35F-D818-4714-9AE1-1C0EC5A7A08D}" sibTransId="{9376B975-6101-4F63-8853-0523C3EE4FE9}"/>
    <dgm:cxn modelId="{FD15C542-9F56-4600-8C6F-3C486F416E1B}" type="presOf" srcId="{B67D70B7-A607-4AC7-AE8B-2294977BE7B5}" destId="{BDE84456-1B70-4CAE-80C8-CA788C9E234B}" srcOrd="0" destOrd="0" presId="urn:microsoft.com/office/officeart/2005/8/layout/lProcess2"/>
    <dgm:cxn modelId="{9ACA475B-34A0-4FCA-984E-E0990B426E48}" type="presOf" srcId="{97C1B8A7-E150-4604-A0ED-B1F05BA2416B}" destId="{7F6FB7DB-96E6-4473-9E99-3A8A0D3E1B20}" srcOrd="0" destOrd="0" presId="urn:microsoft.com/office/officeart/2005/8/layout/lProcess2"/>
    <dgm:cxn modelId="{29A2C3E3-33CB-4B14-BD1C-08517BEDA6CE}" type="presOf" srcId="{7E422085-8DE9-482D-B9F8-540E665A37E1}" destId="{124AB773-CB40-40C7-86CD-7CBF3DF6D1AB}" srcOrd="1" destOrd="0" presId="urn:microsoft.com/office/officeart/2005/8/layout/lProcess2"/>
    <dgm:cxn modelId="{5A91ECE5-3C12-45F7-A089-A973CB123F9D}" srcId="{44059638-F78D-4D99-A99F-2D303B5F4BC1}" destId="{97C1B8A7-E150-4604-A0ED-B1F05BA2416B}" srcOrd="4" destOrd="0" parTransId="{9865571E-724A-41C1-A143-C11BF179415A}" sibTransId="{B1533548-577A-4496-9D44-8265E2C14744}"/>
    <dgm:cxn modelId="{B40A32BF-2F7E-4E3C-B60C-14C8FE50ED9B}" srcId="{DB2008D0-FE51-4EC1-8C91-01A4FE282BC9}" destId="{B46A1BEE-AF09-4409-9E5C-2393EBA7954C}" srcOrd="1" destOrd="0" parTransId="{33E8563F-CCF8-498B-B602-E253DA69B673}" sibTransId="{13F82083-0F5B-4DEC-BF3C-8A6DDF468176}"/>
    <dgm:cxn modelId="{A6ED9C48-8A2E-4063-AD69-875FAD73EBBB}" srcId="{83D1221F-D901-4691-812E-62A53F8AF03F}" destId="{0F6E537B-8739-480E-923E-389C2A075D7B}" srcOrd="0" destOrd="0" parTransId="{A5E65846-CB44-42C6-BC4D-A052ADB5B707}" sibTransId="{DC584043-F99A-4592-869F-A1895D9E3F8A}"/>
    <dgm:cxn modelId="{39732E6B-B786-4DCB-B7EA-59D6251C2D21}" type="presOf" srcId="{DB2008D0-FE51-4EC1-8C91-01A4FE282BC9}" destId="{124E5D1B-D473-44E3-92EA-8A5F1187B45D}" srcOrd="0" destOrd="0" presId="urn:microsoft.com/office/officeart/2005/8/layout/lProcess2"/>
    <dgm:cxn modelId="{B35377BB-3A74-45F8-9F11-19DBBA6303E3}" type="presOf" srcId="{80F81F77-1940-4AFC-9968-BBCCBA920E76}" destId="{B2E11729-9712-416F-8E89-A19232DF7064}" srcOrd="0" destOrd="0" presId="urn:microsoft.com/office/officeart/2005/8/layout/lProcess2"/>
    <dgm:cxn modelId="{1371F53A-526D-497F-9205-741870646868}" type="presOf" srcId="{7E422085-8DE9-482D-B9F8-540E665A37E1}" destId="{6FB50FAA-5E83-4249-8096-C58A0ACC5B58}" srcOrd="0" destOrd="0" presId="urn:microsoft.com/office/officeart/2005/8/layout/lProcess2"/>
    <dgm:cxn modelId="{E5904161-A525-4170-A094-661AF035ACBA}" type="presOf" srcId="{0F6E537B-8739-480E-923E-389C2A075D7B}" destId="{D035DA25-C663-4852-8CAB-B01E29E0307A}" srcOrd="0" destOrd="0" presId="urn:microsoft.com/office/officeart/2005/8/layout/lProcess2"/>
    <dgm:cxn modelId="{87BD8C89-938E-4A5C-A452-0C4180A5345B}" srcId="{44059638-F78D-4D99-A99F-2D303B5F4BC1}" destId="{83D1221F-D901-4691-812E-62A53F8AF03F}" srcOrd="2" destOrd="0" parTransId="{25463682-EABA-43A5-9817-6F560D9FB963}" sibTransId="{80282E36-BD13-416C-9AA3-24261C72E38D}"/>
    <dgm:cxn modelId="{3445C453-3AB1-41E9-B624-4C3488BEF450}" srcId="{DB2008D0-FE51-4EC1-8C91-01A4FE282BC9}" destId="{B67D70B7-A607-4AC7-AE8B-2294977BE7B5}" srcOrd="0" destOrd="0" parTransId="{5CD2CCD4-D558-4A24-B937-0BCECF84B1FA}" sibTransId="{20D30403-ECE1-4327-B1C9-E4302A24BF5A}"/>
    <dgm:cxn modelId="{07710F04-2C53-4FEB-BCD9-7560EF525381}" type="presOf" srcId="{44059638-F78D-4D99-A99F-2D303B5F4BC1}" destId="{3B9096A0-E302-4FF4-9CF8-8F78CBFF03F7}" srcOrd="0" destOrd="0" presId="urn:microsoft.com/office/officeart/2005/8/layout/lProcess2"/>
    <dgm:cxn modelId="{400C4B7E-8025-40BE-B6C7-301CE682CCF3}" type="presOf" srcId="{B46A1BEE-AF09-4409-9E5C-2393EBA7954C}" destId="{DE7E1724-EAEE-4707-9792-552B6F2EB187}" srcOrd="0" destOrd="0" presId="urn:microsoft.com/office/officeart/2005/8/layout/lProcess2"/>
    <dgm:cxn modelId="{7C3B848B-7ED1-4F29-97A2-8C5090D190E7}" srcId="{44059638-F78D-4D99-A99F-2D303B5F4BC1}" destId="{DB2008D0-FE51-4EC1-8C91-01A4FE282BC9}" srcOrd="0" destOrd="0" parTransId="{8DD5E6ED-359D-4BCC-9FA1-C70D380A975C}" sibTransId="{78873B31-DEC8-45F1-8491-4B16FFEDF1FD}"/>
    <dgm:cxn modelId="{2FF6D08B-D285-4C50-BC61-B58820CE02CE}" type="presOf" srcId="{E98896C4-62C8-49BD-ADE0-1D5759FC1F9F}" destId="{93C004BF-B569-427B-9AE9-C780D03FEDC7}" srcOrd="0" destOrd="0" presId="urn:microsoft.com/office/officeart/2005/8/layout/lProcess2"/>
    <dgm:cxn modelId="{0C784174-C3E1-4525-993B-FC05F465A76E}" type="presOf" srcId="{DB2008D0-FE51-4EC1-8C91-01A4FE282BC9}" destId="{3702CE66-E244-41D3-B0C0-C234DFBA559B}" srcOrd="1" destOrd="0" presId="urn:microsoft.com/office/officeart/2005/8/layout/lProcess2"/>
    <dgm:cxn modelId="{41DF3424-46D3-46BB-9B36-C3CDB37B2D33}" type="presOf" srcId="{83D1221F-D901-4691-812E-62A53F8AF03F}" destId="{AB4B4783-80E5-4D50-B7AA-911D6468B9BD}" srcOrd="0" destOrd="0" presId="urn:microsoft.com/office/officeart/2005/8/layout/lProcess2"/>
    <dgm:cxn modelId="{3BE4AE39-FE1F-4481-A434-39130D0F72CE}" type="presOf" srcId="{21F7E2CE-D3CC-4F31-B064-B72EC230E5EB}" destId="{2AF84A65-9184-4E59-A9E1-D2A57B7215CD}" srcOrd="0" destOrd="0" presId="urn:microsoft.com/office/officeart/2005/8/layout/lProcess2"/>
    <dgm:cxn modelId="{4A29A985-7793-4F63-B973-10F7D9606693}" type="presOf" srcId="{4330ACA9-00E9-4D3A-BB85-68EE67FC0121}" destId="{1B1A3588-95E6-47EB-BBDD-7489C7BE2C3B}" srcOrd="1" destOrd="0" presId="urn:microsoft.com/office/officeart/2005/8/layout/lProcess2"/>
    <dgm:cxn modelId="{A800CA33-DDC5-4815-9697-2ED6883C1500}" type="presParOf" srcId="{3B9096A0-E302-4FF4-9CF8-8F78CBFF03F7}" destId="{D23FE3E3-3661-4287-A65A-7365A5E97F54}" srcOrd="0" destOrd="0" presId="urn:microsoft.com/office/officeart/2005/8/layout/lProcess2"/>
    <dgm:cxn modelId="{87AEAF4D-E66A-4937-A7D6-15388A44BD46}" type="presParOf" srcId="{D23FE3E3-3661-4287-A65A-7365A5E97F54}" destId="{124E5D1B-D473-44E3-92EA-8A5F1187B45D}" srcOrd="0" destOrd="0" presId="urn:microsoft.com/office/officeart/2005/8/layout/lProcess2"/>
    <dgm:cxn modelId="{D3703E79-B7F4-457C-94C7-E5E426AA3660}" type="presParOf" srcId="{D23FE3E3-3661-4287-A65A-7365A5E97F54}" destId="{3702CE66-E244-41D3-B0C0-C234DFBA559B}" srcOrd="1" destOrd="0" presId="urn:microsoft.com/office/officeart/2005/8/layout/lProcess2"/>
    <dgm:cxn modelId="{01A61CE4-A494-4DA5-A688-664C07D81303}" type="presParOf" srcId="{D23FE3E3-3661-4287-A65A-7365A5E97F54}" destId="{4D99FCBD-2788-4641-AC32-78C698CDAC3B}" srcOrd="2" destOrd="0" presId="urn:microsoft.com/office/officeart/2005/8/layout/lProcess2"/>
    <dgm:cxn modelId="{42BC3190-D68D-402F-8457-E2055F050F3C}" type="presParOf" srcId="{4D99FCBD-2788-4641-AC32-78C698CDAC3B}" destId="{66DC64C3-9351-459E-A7CF-C252DE59B1A0}" srcOrd="0" destOrd="0" presId="urn:microsoft.com/office/officeart/2005/8/layout/lProcess2"/>
    <dgm:cxn modelId="{5D62B6B4-C425-4920-B48D-C5C7B3F7708C}" type="presParOf" srcId="{66DC64C3-9351-459E-A7CF-C252DE59B1A0}" destId="{BDE84456-1B70-4CAE-80C8-CA788C9E234B}" srcOrd="0" destOrd="0" presId="urn:microsoft.com/office/officeart/2005/8/layout/lProcess2"/>
    <dgm:cxn modelId="{9445D25F-97A4-4A4C-BBA9-514541D31374}" type="presParOf" srcId="{66DC64C3-9351-459E-A7CF-C252DE59B1A0}" destId="{1530FB5B-1E5B-4848-A415-52B6D17DB6F4}" srcOrd="1" destOrd="0" presId="urn:microsoft.com/office/officeart/2005/8/layout/lProcess2"/>
    <dgm:cxn modelId="{BB58487A-00E9-47A4-91DB-C33B8955D79C}" type="presParOf" srcId="{66DC64C3-9351-459E-A7CF-C252DE59B1A0}" destId="{DE7E1724-EAEE-4707-9792-552B6F2EB187}" srcOrd="2" destOrd="0" presId="urn:microsoft.com/office/officeart/2005/8/layout/lProcess2"/>
    <dgm:cxn modelId="{CA261E5F-D469-462E-B991-8BDD395553AB}" type="presParOf" srcId="{3B9096A0-E302-4FF4-9CF8-8F78CBFF03F7}" destId="{8E2A9737-5BB4-438F-B2AB-D23EF06439A4}" srcOrd="1" destOrd="0" presId="urn:microsoft.com/office/officeart/2005/8/layout/lProcess2"/>
    <dgm:cxn modelId="{66DEFC8B-78E5-4D8A-B81B-8BBBED572CD0}" type="presParOf" srcId="{3B9096A0-E302-4FF4-9CF8-8F78CBFF03F7}" destId="{8724ED22-CBC9-478F-8394-9118E1EF2923}" srcOrd="2" destOrd="0" presId="urn:microsoft.com/office/officeart/2005/8/layout/lProcess2"/>
    <dgm:cxn modelId="{FB34E17F-3696-42CF-BEF8-36CEB07E0E56}" type="presParOf" srcId="{8724ED22-CBC9-478F-8394-9118E1EF2923}" destId="{6FB50FAA-5E83-4249-8096-C58A0ACC5B58}" srcOrd="0" destOrd="0" presId="urn:microsoft.com/office/officeart/2005/8/layout/lProcess2"/>
    <dgm:cxn modelId="{0682E0E8-0B0E-44E5-8B68-E6453AD7BAA1}" type="presParOf" srcId="{8724ED22-CBC9-478F-8394-9118E1EF2923}" destId="{124AB773-CB40-40C7-86CD-7CBF3DF6D1AB}" srcOrd="1" destOrd="0" presId="urn:microsoft.com/office/officeart/2005/8/layout/lProcess2"/>
    <dgm:cxn modelId="{1F24B34D-7775-45C8-907C-7A7F08449598}" type="presParOf" srcId="{8724ED22-CBC9-478F-8394-9118E1EF2923}" destId="{6A6BBC41-B845-45AE-B70B-1F2686E7B79B}" srcOrd="2" destOrd="0" presId="urn:microsoft.com/office/officeart/2005/8/layout/lProcess2"/>
    <dgm:cxn modelId="{8DA82DCF-63EF-4B66-906C-68F02CDA863F}" type="presParOf" srcId="{6A6BBC41-B845-45AE-B70B-1F2686E7B79B}" destId="{6DDF3317-856A-4856-8B0F-1061BE762E15}" srcOrd="0" destOrd="0" presId="urn:microsoft.com/office/officeart/2005/8/layout/lProcess2"/>
    <dgm:cxn modelId="{E5D2ABF0-7C64-461E-9AF2-8C63B95A2AFC}" type="presParOf" srcId="{6DDF3317-856A-4856-8B0F-1061BE762E15}" destId="{2AF84A65-9184-4E59-A9E1-D2A57B7215CD}" srcOrd="0" destOrd="0" presId="urn:microsoft.com/office/officeart/2005/8/layout/lProcess2"/>
    <dgm:cxn modelId="{F7E4E66A-1219-4F7E-93FC-31906F4DE057}" type="presParOf" srcId="{6DDF3317-856A-4856-8B0F-1061BE762E15}" destId="{A433B85E-B2EF-4A85-9ED6-E1E8681F17AA}" srcOrd="1" destOrd="0" presId="urn:microsoft.com/office/officeart/2005/8/layout/lProcess2"/>
    <dgm:cxn modelId="{8AE1FBF3-312F-4239-9EC6-396832CDE233}" type="presParOf" srcId="{6DDF3317-856A-4856-8B0F-1061BE762E15}" destId="{B2E11729-9712-416F-8E89-A19232DF7064}" srcOrd="2" destOrd="0" presId="urn:microsoft.com/office/officeart/2005/8/layout/lProcess2"/>
    <dgm:cxn modelId="{D3C0F55F-238C-4F65-95B5-BDC579ACC462}" type="presParOf" srcId="{3B9096A0-E302-4FF4-9CF8-8F78CBFF03F7}" destId="{D7F27BE1-8C12-40E6-B2BE-CCB054CFD7DC}" srcOrd="3" destOrd="0" presId="urn:microsoft.com/office/officeart/2005/8/layout/lProcess2"/>
    <dgm:cxn modelId="{F5A6A4FD-ABEC-49A5-892B-0949CD7F7F1A}" type="presParOf" srcId="{3B9096A0-E302-4FF4-9CF8-8F78CBFF03F7}" destId="{E338CF91-F76A-44CA-A46B-1606CA6DAAE2}" srcOrd="4" destOrd="0" presId="urn:microsoft.com/office/officeart/2005/8/layout/lProcess2"/>
    <dgm:cxn modelId="{63DA0CB3-9BBE-48E0-9298-C082AE3FC2D7}" type="presParOf" srcId="{E338CF91-F76A-44CA-A46B-1606CA6DAAE2}" destId="{AB4B4783-80E5-4D50-B7AA-911D6468B9BD}" srcOrd="0" destOrd="0" presId="urn:microsoft.com/office/officeart/2005/8/layout/lProcess2"/>
    <dgm:cxn modelId="{DADAC6A9-ECC7-46B1-B61E-33D46E6849D1}" type="presParOf" srcId="{E338CF91-F76A-44CA-A46B-1606CA6DAAE2}" destId="{D6E2D051-0EDB-40F7-9B50-6EE3F6AC3409}" srcOrd="1" destOrd="0" presId="urn:microsoft.com/office/officeart/2005/8/layout/lProcess2"/>
    <dgm:cxn modelId="{6ADF76CE-558B-40E7-8796-123EEBD90045}" type="presParOf" srcId="{E338CF91-F76A-44CA-A46B-1606CA6DAAE2}" destId="{7B711AEB-2F75-4D96-83C1-516D21301623}" srcOrd="2" destOrd="0" presId="urn:microsoft.com/office/officeart/2005/8/layout/lProcess2"/>
    <dgm:cxn modelId="{122E15AE-0258-4B1A-85E0-9D26D1AEEF22}" type="presParOf" srcId="{7B711AEB-2F75-4D96-83C1-516D21301623}" destId="{5B4FE69C-CE82-4303-81CD-5DF21CA07944}" srcOrd="0" destOrd="0" presId="urn:microsoft.com/office/officeart/2005/8/layout/lProcess2"/>
    <dgm:cxn modelId="{B0E09719-C477-4760-810C-33F6010B3AB6}" type="presParOf" srcId="{5B4FE69C-CE82-4303-81CD-5DF21CA07944}" destId="{D035DA25-C663-4852-8CAB-B01E29E0307A}" srcOrd="0" destOrd="0" presId="urn:microsoft.com/office/officeart/2005/8/layout/lProcess2"/>
    <dgm:cxn modelId="{B60E2F53-A6C8-48C8-94E3-A1934FEFCAC5}" type="presParOf" srcId="{5B4FE69C-CE82-4303-81CD-5DF21CA07944}" destId="{43425701-E375-4870-B021-EC0BAA2CC7AD}" srcOrd="1" destOrd="0" presId="urn:microsoft.com/office/officeart/2005/8/layout/lProcess2"/>
    <dgm:cxn modelId="{38BD91DF-504D-42EB-9839-01718141ACD2}" type="presParOf" srcId="{5B4FE69C-CE82-4303-81CD-5DF21CA07944}" destId="{93C004BF-B569-427B-9AE9-C780D03FEDC7}" srcOrd="2" destOrd="0" presId="urn:microsoft.com/office/officeart/2005/8/layout/lProcess2"/>
    <dgm:cxn modelId="{63645539-840A-45D7-82A1-D573C806987C}" type="presParOf" srcId="{3B9096A0-E302-4FF4-9CF8-8F78CBFF03F7}" destId="{160A0C35-45E6-4160-8AF2-FE91442166FD}" srcOrd="5" destOrd="0" presId="urn:microsoft.com/office/officeart/2005/8/layout/lProcess2"/>
    <dgm:cxn modelId="{24322637-7900-4AB8-9F26-9F45B5A9502E}" type="presParOf" srcId="{3B9096A0-E302-4FF4-9CF8-8F78CBFF03F7}" destId="{25A2FD9F-B5EB-4024-B5D5-953E9024F3A9}" srcOrd="6" destOrd="0" presId="urn:microsoft.com/office/officeart/2005/8/layout/lProcess2"/>
    <dgm:cxn modelId="{2FED9F08-8E0F-40B7-A08A-8EFCC5916AE2}" type="presParOf" srcId="{25A2FD9F-B5EB-4024-B5D5-953E9024F3A9}" destId="{B30B890B-3D82-4467-A4A8-33EE4F2ABA89}" srcOrd="0" destOrd="0" presId="urn:microsoft.com/office/officeart/2005/8/layout/lProcess2"/>
    <dgm:cxn modelId="{EC47CB23-E2F0-4F33-807C-6E8A1B1E067D}" type="presParOf" srcId="{25A2FD9F-B5EB-4024-B5D5-953E9024F3A9}" destId="{1B1A3588-95E6-47EB-BBDD-7489C7BE2C3B}" srcOrd="1" destOrd="0" presId="urn:microsoft.com/office/officeart/2005/8/layout/lProcess2"/>
    <dgm:cxn modelId="{41B21442-EDD5-40FB-952D-542D427BC488}" type="presParOf" srcId="{25A2FD9F-B5EB-4024-B5D5-953E9024F3A9}" destId="{7596A956-8243-4E8B-BBAF-F09F38EAC9D2}" srcOrd="2" destOrd="0" presId="urn:microsoft.com/office/officeart/2005/8/layout/lProcess2"/>
    <dgm:cxn modelId="{829B38D1-241E-44CF-A455-02B0D698C3E3}" type="presParOf" srcId="{7596A956-8243-4E8B-BBAF-F09F38EAC9D2}" destId="{6F860A47-6891-497B-AD14-B0635A8F4E81}" srcOrd="0" destOrd="0" presId="urn:microsoft.com/office/officeart/2005/8/layout/lProcess2"/>
    <dgm:cxn modelId="{C2BE866F-8872-448C-815A-496CAD457E5D}" type="presParOf" srcId="{3B9096A0-E302-4FF4-9CF8-8F78CBFF03F7}" destId="{BA0775E9-48DC-497D-AFBD-CFB8DFA8FEDE}" srcOrd="7" destOrd="0" presId="urn:microsoft.com/office/officeart/2005/8/layout/lProcess2"/>
    <dgm:cxn modelId="{92C818BC-6FE7-4772-BCAB-11A81A817D4F}" type="presParOf" srcId="{3B9096A0-E302-4FF4-9CF8-8F78CBFF03F7}" destId="{FDA16CB6-B386-4BA0-8EB3-A8D6DACEEDDD}" srcOrd="8" destOrd="0" presId="urn:microsoft.com/office/officeart/2005/8/layout/lProcess2"/>
    <dgm:cxn modelId="{B77625AA-FF00-4907-8FB1-898FBAEBAE57}" type="presParOf" srcId="{FDA16CB6-B386-4BA0-8EB3-A8D6DACEEDDD}" destId="{7F6FB7DB-96E6-4473-9E99-3A8A0D3E1B20}" srcOrd="0" destOrd="0" presId="urn:microsoft.com/office/officeart/2005/8/layout/lProcess2"/>
    <dgm:cxn modelId="{226E42D2-279F-4481-9E0B-BA13A2AAFC95}" type="presParOf" srcId="{FDA16CB6-B386-4BA0-8EB3-A8D6DACEEDDD}" destId="{CAB68053-150C-43E3-AEF4-EDE7709B5769}" srcOrd="1" destOrd="0" presId="urn:microsoft.com/office/officeart/2005/8/layout/lProcess2"/>
    <dgm:cxn modelId="{65925C95-C693-4F16-8F5F-E619BC316BC7}" type="presParOf" srcId="{FDA16CB6-B386-4BA0-8EB3-A8D6DACEEDDD}" destId="{503D5E19-6D9F-4F48-B4CF-1BE2ABDE1BB8}" srcOrd="2" destOrd="0" presId="urn:microsoft.com/office/officeart/2005/8/layout/lProcess2"/>
    <dgm:cxn modelId="{CC73382C-9E0E-4074-9CAF-7AB1700CC1A1}" type="presParOf" srcId="{503D5E19-6D9F-4F48-B4CF-1BE2ABDE1BB8}" destId="{20C7F980-657E-459F-94FB-B0E7A27616C7}"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D914E73-008D-4009-BDDB-1176F86ADFF1}" type="doc">
      <dgm:prSet loTypeId="urn:microsoft.com/office/officeart/2005/8/layout/vList3" loCatId="list" qsTypeId="urn:microsoft.com/office/officeart/2005/8/quickstyle/simple1" qsCatId="simple" csTypeId="urn:microsoft.com/office/officeart/2005/8/colors/accent1_2" csCatId="accent1" phldr="1"/>
      <dgm:spPr/>
    </dgm:pt>
    <dgm:pt modelId="{71564066-D9B1-4C7F-BCFC-DFD0FDF19AD1}">
      <dgm:prSet phldrT="[Text]"/>
      <dgm:spPr>
        <a:solidFill>
          <a:srgbClr val="034AFB"/>
        </a:solidFill>
      </dgm:spPr>
      <dgm:t>
        <a:bodyPr/>
        <a:lstStyle/>
        <a:p>
          <a:r>
            <a:rPr lang="en-IN" dirty="0"/>
            <a:t>IMRB International</a:t>
          </a:r>
        </a:p>
      </dgm:t>
    </dgm:pt>
    <dgm:pt modelId="{A1D24BB5-CB31-4EE2-B403-00DDB023E912}" type="parTrans" cxnId="{1FAF2C34-1CAD-46B3-A805-4003A6DC48E9}">
      <dgm:prSet/>
      <dgm:spPr/>
      <dgm:t>
        <a:bodyPr/>
        <a:lstStyle/>
        <a:p>
          <a:endParaRPr lang="en-IN"/>
        </a:p>
      </dgm:t>
    </dgm:pt>
    <dgm:pt modelId="{DCDD92A5-627F-4FA1-9352-26282F19D44A}" type="sibTrans" cxnId="{1FAF2C34-1CAD-46B3-A805-4003A6DC48E9}">
      <dgm:prSet/>
      <dgm:spPr/>
      <dgm:t>
        <a:bodyPr/>
        <a:lstStyle/>
        <a:p>
          <a:endParaRPr lang="en-IN"/>
        </a:p>
      </dgm:t>
    </dgm:pt>
    <dgm:pt modelId="{B029BE3F-4BD9-4748-A739-5E9F09FC030E}">
      <dgm:prSet phldrT="[Text]"/>
      <dgm:spPr>
        <a:solidFill>
          <a:srgbClr val="034AFB"/>
        </a:solidFill>
      </dgm:spPr>
      <dgm:t>
        <a:bodyPr/>
        <a:lstStyle/>
        <a:p>
          <a:r>
            <a:rPr lang="en-IN" dirty="0"/>
            <a:t>The Nielsen</a:t>
          </a:r>
        </a:p>
      </dgm:t>
    </dgm:pt>
    <dgm:pt modelId="{FAED889E-64EA-4EEC-849F-E945BB43853D}" type="parTrans" cxnId="{92E4302E-A254-475D-96A1-6683408AB3E8}">
      <dgm:prSet/>
      <dgm:spPr/>
      <dgm:t>
        <a:bodyPr/>
        <a:lstStyle/>
        <a:p>
          <a:endParaRPr lang="en-IN"/>
        </a:p>
      </dgm:t>
    </dgm:pt>
    <dgm:pt modelId="{7324B2FE-10E8-4B8C-9941-065BEF335E43}" type="sibTrans" cxnId="{92E4302E-A254-475D-96A1-6683408AB3E8}">
      <dgm:prSet/>
      <dgm:spPr/>
      <dgm:t>
        <a:bodyPr/>
        <a:lstStyle/>
        <a:p>
          <a:endParaRPr lang="en-IN"/>
        </a:p>
      </dgm:t>
    </dgm:pt>
    <dgm:pt modelId="{E67640D7-0CD0-4742-9F94-38047865BBE6}">
      <dgm:prSet phldrT="[Text]"/>
      <dgm:spPr>
        <a:solidFill>
          <a:srgbClr val="034AFB"/>
        </a:solidFill>
      </dgm:spPr>
      <dgm:t>
        <a:bodyPr/>
        <a:lstStyle/>
        <a:p>
          <a:r>
            <a:rPr lang="en-US" dirty="0"/>
            <a:t>IDC India</a:t>
          </a:r>
          <a:endParaRPr lang="en-IN" dirty="0"/>
        </a:p>
      </dgm:t>
    </dgm:pt>
    <dgm:pt modelId="{A6B927E9-3BF2-4AE0-8C47-E68A3EA43DB4}" type="parTrans" cxnId="{A9448352-F974-44CF-87AB-A2AEC094A43B}">
      <dgm:prSet/>
      <dgm:spPr/>
      <dgm:t>
        <a:bodyPr/>
        <a:lstStyle/>
        <a:p>
          <a:endParaRPr lang="en-IN"/>
        </a:p>
      </dgm:t>
    </dgm:pt>
    <dgm:pt modelId="{8D838466-CF3C-48F2-AD38-2B04740A4085}" type="sibTrans" cxnId="{A9448352-F974-44CF-87AB-A2AEC094A43B}">
      <dgm:prSet/>
      <dgm:spPr/>
      <dgm:t>
        <a:bodyPr/>
        <a:lstStyle/>
        <a:p>
          <a:endParaRPr lang="en-IN"/>
        </a:p>
      </dgm:t>
    </dgm:pt>
    <dgm:pt modelId="{0BC10C82-748F-43FA-A4EB-DBE4F25129F3}">
      <dgm:prSet/>
      <dgm:spPr>
        <a:solidFill>
          <a:srgbClr val="034AFB"/>
        </a:solidFill>
      </dgm:spPr>
      <dgm:t>
        <a:bodyPr/>
        <a:lstStyle/>
        <a:p>
          <a:r>
            <a:rPr lang="en-IN" b="0" i="0" dirty="0"/>
            <a:t>RNB Research</a:t>
          </a:r>
          <a:endParaRPr lang="en-IN" dirty="0"/>
        </a:p>
      </dgm:t>
    </dgm:pt>
    <dgm:pt modelId="{8910D6FB-EFBF-469C-B9D3-E01AD46D554E}" type="parTrans" cxnId="{1004B38D-9AD3-4700-947D-44A0E61D1EBD}">
      <dgm:prSet/>
      <dgm:spPr/>
      <dgm:t>
        <a:bodyPr/>
        <a:lstStyle/>
        <a:p>
          <a:endParaRPr lang="en-IN"/>
        </a:p>
      </dgm:t>
    </dgm:pt>
    <dgm:pt modelId="{7F44A54E-1908-4E9F-9ACD-59B9C27047AB}" type="sibTrans" cxnId="{1004B38D-9AD3-4700-947D-44A0E61D1EBD}">
      <dgm:prSet/>
      <dgm:spPr/>
      <dgm:t>
        <a:bodyPr/>
        <a:lstStyle/>
        <a:p>
          <a:endParaRPr lang="en-IN"/>
        </a:p>
      </dgm:t>
    </dgm:pt>
    <dgm:pt modelId="{6B702B04-22F2-4A0C-B20E-6AA5B276622C}">
      <dgm:prSet/>
      <dgm:spPr>
        <a:solidFill>
          <a:srgbClr val="034AFB"/>
        </a:solidFill>
      </dgm:spPr>
      <dgm:t>
        <a:bodyPr/>
        <a:lstStyle/>
        <a:p>
          <a:r>
            <a:rPr lang="nb-NO" b="0" i="0" dirty="0"/>
            <a:t>        Market Xcel Data Matrix Private Limited</a:t>
          </a:r>
          <a:endParaRPr lang="en-IN" dirty="0"/>
        </a:p>
      </dgm:t>
    </dgm:pt>
    <dgm:pt modelId="{42A9A1FD-18CE-4582-AD57-4D1522B058C0}" type="parTrans" cxnId="{2665BB3A-8E59-4F75-8631-3DEF27A4BF46}">
      <dgm:prSet/>
      <dgm:spPr/>
      <dgm:t>
        <a:bodyPr/>
        <a:lstStyle/>
        <a:p>
          <a:endParaRPr lang="en-IN"/>
        </a:p>
      </dgm:t>
    </dgm:pt>
    <dgm:pt modelId="{6930D295-7107-4B1F-80BB-222F2D58E93E}" type="sibTrans" cxnId="{2665BB3A-8E59-4F75-8631-3DEF27A4BF46}">
      <dgm:prSet/>
      <dgm:spPr/>
      <dgm:t>
        <a:bodyPr/>
        <a:lstStyle/>
        <a:p>
          <a:endParaRPr lang="en-IN"/>
        </a:p>
      </dgm:t>
    </dgm:pt>
    <dgm:pt modelId="{0790C1A0-4592-40F4-A1F8-E73DA0389F39}">
      <dgm:prSet/>
      <dgm:spPr>
        <a:solidFill>
          <a:srgbClr val="034AFB"/>
        </a:solidFill>
      </dgm:spPr>
      <dgm:t>
        <a:bodyPr/>
        <a:lstStyle/>
        <a:p>
          <a:r>
            <a:rPr lang="en-IN" b="0" i="0" dirty="0"/>
            <a:t>Majestic MRSS</a:t>
          </a:r>
          <a:endParaRPr lang="en-IN" dirty="0"/>
        </a:p>
      </dgm:t>
    </dgm:pt>
    <dgm:pt modelId="{D1C49BF7-FECF-4085-B75C-E8FE4175EFE0}" type="parTrans" cxnId="{C12385E9-B492-4F0D-B03A-2B73536D8D57}">
      <dgm:prSet/>
      <dgm:spPr/>
      <dgm:t>
        <a:bodyPr/>
        <a:lstStyle/>
        <a:p>
          <a:endParaRPr lang="en-IN"/>
        </a:p>
      </dgm:t>
    </dgm:pt>
    <dgm:pt modelId="{1C1E1B94-ACC3-450F-93C3-DB7CB22E5A2A}" type="sibTrans" cxnId="{C12385E9-B492-4F0D-B03A-2B73536D8D57}">
      <dgm:prSet/>
      <dgm:spPr/>
      <dgm:t>
        <a:bodyPr/>
        <a:lstStyle/>
        <a:p>
          <a:endParaRPr lang="en-IN"/>
        </a:p>
      </dgm:t>
    </dgm:pt>
    <dgm:pt modelId="{4C1E20DB-0B53-402D-9881-8ED45EB0BAF3}" type="pres">
      <dgm:prSet presAssocID="{5D914E73-008D-4009-BDDB-1176F86ADFF1}" presName="linearFlow" presStyleCnt="0">
        <dgm:presLayoutVars>
          <dgm:dir/>
          <dgm:resizeHandles val="exact"/>
        </dgm:presLayoutVars>
      </dgm:prSet>
      <dgm:spPr/>
    </dgm:pt>
    <dgm:pt modelId="{7CB73338-F637-4B79-88CC-DE5FB1D70024}" type="pres">
      <dgm:prSet presAssocID="{71564066-D9B1-4C7F-BCFC-DFD0FDF19AD1}" presName="composite" presStyleCnt="0"/>
      <dgm:spPr/>
    </dgm:pt>
    <dgm:pt modelId="{2E3C5027-8FD5-4588-989C-984F7E739990}" type="pres">
      <dgm:prSet presAssocID="{71564066-D9B1-4C7F-BCFC-DFD0FDF19AD1}" presName="imgShp" presStyleLbl="fgImgPlace1" presStyleIdx="0" presStyleCnt="6" custScaleX="993675" custScaleY="747385" custLinFactX="-158455" custLinFactNeighborX="-200000" custLinFactNeighborY="7639"/>
      <dgm:spPr>
        <a:prstGeom prst="roundRect">
          <a:avLst/>
        </a:prstGeom>
        <a:blipFill rotWithShape="1">
          <a:blip xmlns:r="http://schemas.openxmlformats.org/officeDocument/2006/relationships" r:embed="rId1"/>
          <a:stretch>
            <a:fillRect/>
          </a:stretch>
        </a:blipFill>
      </dgm:spPr>
    </dgm:pt>
    <dgm:pt modelId="{6F77EB95-614F-460D-A78C-8F2A73F28FEE}" type="pres">
      <dgm:prSet presAssocID="{71564066-D9B1-4C7F-BCFC-DFD0FDF19AD1}" presName="txShp" presStyleLbl="node1" presStyleIdx="0" presStyleCnt="6" custScaleX="141018" custScaleY="756901" custLinFactNeighborX="-492" custLinFactNeighborY="591">
        <dgm:presLayoutVars>
          <dgm:bulletEnabled val="1"/>
        </dgm:presLayoutVars>
      </dgm:prSet>
      <dgm:spPr/>
      <dgm:t>
        <a:bodyPr/>
        <a:lstStyle/>
        <a:p>
          <a:endParaRPr lang="en-US"/>
        </a:p>
      </dgm:t>
    </dgm:pt>
    <dgm:pt modelId="{65033B7B-6CFE-4DE8-BD25-A9867414B92F}" type="pres">
      <dgm:prSet presAssocID="{DCDD92A5-627F-4FA1-9352-26282F19D44A}" presName="spacing" presStyleCnt="0"/>
      <dgm:spPr/>
    </dgm:pt>
    <dgm:pt modelId="{FDB2CCCF-1B6B-4A87-B0FA-16AB5570E00F}" type="pres">
      <dgm:prSet presAssocID="{B029BE3F-4BD9-4748-A739-5E9F09FC030E}" presName="composite" presStyleCnt="0"/>
      <dgm:spPr/>
    </dgm:pt>
    <dgm:pt modelId="{A11F67D0-37AE-4C55-A32C-7AD2E9EFC40C}" type="pres">
      <dgm:prSet presAssocID="{B029BE3F-4BD9-4748-A739-5E9F09FC030E}" presName="imgShp" presStyleLbl="fgImgPlace1" presStyleIdx="1" presStyleCnt="6" custScaleX="993675" custScaleY="747385" custLinFactX="-158455" custLinFactNeighborX="-200000" custLinFactNeighborY="18196"/>
      <dgm:spPr>
        <a:prstGeom prst="roundRect">
          <a:avLst/>
        </a:prstGeom>
        <a:blipFill rotWithShape="1">
          <a:blip xmlns:r="http://schemas.openxmlformats.org/officeDocument/2006/relationships" r:embed="rId2"/>
          <a:stretch>
            <a:fillRect/>
          </a:stretch>
        </a:blipFill>
      </dgm:spPr>
    </dgm:pt>
    <dgm:pt modelId="{78DAF770-FC13-4467-836A-E40911D17DBF}" type="pres">
      <dgm:prSet presAssocID="{B029BE3F-4BD9-4748-A739-5E9F09FC030E}" presName="txShp" presStyleLbl="node1" presStyleIdx="1" presStyleCnt="6" custScaleX="141018" custScaleY="756901">
        <dgm:presLayoutVars>
          <dgm:bulletEnabled val="1"/>
        </dgm:presLayoutVars>
      </dgm:prSet>
      <dgm:spPr/>
      <dgm:t>
        <a:bodyPr/>
        <a:lstStyle/>
        <a:p>
          <a:endParaRPr lang="en-US"/>
        </a:p>
      </dgm:t>
    </dgm:pt>
    <dgm:pt modelId="{C5AB68D3-5FB3-46A3-B588-393F19A87562}" type="pres">
      <dgm:prSet presAssocID="{7324B2FE-10E8-4B8C-9941-065BEF335E43}" presName="spacing" presStyleCnt="0"/>
      <dgm:spPr/>
    </dgm:pt>
    <dgm:pt modelId="{A385422C-69BC-439B-A7A8-471099E4A983}" type="pres">
      <dgm:prSet presAssocID="{E67640D7-0CD0-4742-9F94-38047865BBE6}" presName="composite" presStyleCnt="0"/>
      <dgm:spPr/>
    </dgm:pt>
    <dgm:pt modelId="{463B001B-1F3F-4FA6-BD73-D0049A68CA80}" type="pres">
      <dgm:prSet presAssocID="{E67640D7-0CD0-4742-9F94-38047865BBE6}" presName="imgShp" presStyleLbl="fgImgPlace1" presStyleIdx="2" presStyleCnt="6" custScaleX="993675" custScaleY="747385" custLinFactX="-158455" custLinFactNeighborX="-200000" custLinFactNeighborY="6426"/>
      <dgm:spPr>
        <a:prstGeom prst="roundRect">
          <a:avLst/>
        </a:prstGeom>
        <a:blipFill rotWithShape="1">
          <a:blip xmlns:r="http://schemas.openxmlformats.org/officeDocument/2006/relationships" r:embed="rId3"/>
          <a:stretch>
            <a:fillRect/>
          </a:stretch>
        </a:blipFill>
      </dgm:spPr>
    </dgm:pt>
    <dgm:pt modelId="{C67D8A7B-1EA7-427D-99D0-1B71C3A86ED4}" type="pres">
      <dgm:prSet presAssocID="{E67640D7-0CD0-4742-9F94-38047865BBE6}" presName="txShp" presStyleLbl="node1" presStyleIdx="2" presStyleCnt="6" custScaleX="141018" custScaleY="756901">
        <dgm:presLayoutVars>
          <dgm:bulletEnabled val="1"/>
        </dgm:presLayoutVars>
      </dgm:prSet>
      <dgm:spPr/>
      <dgm:t>
        <a:bodyPr/>
        <a:lstStyle/>
        <a:p>
          <a:endParaRPr lang="en-US"/>
        </a:p>
      </dgm:t>
    </dgm:pt>
    <dgm:pt modelId="{F5180177-A535-4FC3-93AA-56904F808410}" type="pres">
      <dgm:prSet presAssocID="{8D838466-CF3C-48F2-AD38-2B04740A4085}" presName="spacing" presStyleCnt="0"/>
      <dgm:spPr/>
    </dgm:pt>
    <dgm:pt modelId="{434053EC-9A55-4AAE-A9AE-6AEC31495D28}" type="pres">
      <dgm:prSet presAssocID="{0BC10C82-748F-43FA-A4EB-DBE4F25129F3}" presName="composite" presStyleCnt="0"/>
      <dgm:spPr/>
    </dgm:pt>
    <dgm:pt modelId="{1F859AD3-D5D4-46BB-A2DD-7A9A08B2BFFA}" type="pres">
      <dgm:prSet presAssocID="{0BC10C82-748F-43FA-A4EB-DBE4F25129F3}" presName="imgShp" presStyleLbl="fgImgPlace1" presStyleIdx="3" presStyleCnt="6" custScaleX="1096582" custScaleY="747385" custLinFactX="-158455" custLinFactNeighborX="-200000" custLinFactNeighborY="15936"/>
      <dgm:spPr>
        <a:prstGeom prst="roundRect">
          <a:avLst/>
        </a:prstGeom>
        <a:blipFill rotWithShape="1">
          <a:blip xmlns:r="http://schemas.openxmlformats.org/officeDocument/2006/relationships" r:embed="rId4"/>
          <a:stretch>
            <a:fillRect/>
          </a:stretch>
        </a:blipFill>
      </dgm:spPr>
    </dgm:pt>
    <dgm:pt modelId="{3B0EAD3D-37B0-4627-BAAB-19E2601A8CB7}" type="pres">
      <dgm:prSet presAssocID="{0BC10C82-748F-43FA-A4EB-DBE4F25129F3}" presName="txShp" presStyleLbl="node1" presStyleIdx="3" presStyleCnt="6" custScaleX="141018" custScaleY="756901">
        <dgm:presLayoutVars>
          <dgm:bulletEnabled val="1"/>
        </dgm:presLayoutVars>
      </dgm:prSet>
      <dgm:spPr/>
      <dgm:t>
        <a:bodyPr/>
        <a:lstStyle/>
        <a:p>
          <a:endParaRPr lang="en-US"/>
        </a:p>
      </dgm:t>
    </dgm:pt>
    <dgm:pt modelId="{9AEF756A-5669-4ADC-9DB8-C45A667B247D}" type="pres">
      <dgm:prSet presAssocID="{7F44A54E-1908-4E9F-9ACD-59B9C27047AB}" presName="spacing" presStyleCnt="0"/>
      <dgm:spPr/>
    </dgm:pt>
    <dgm:pt modelId="{57E78D5E-9EBC-40EC-983C-D18922053442}" type="pres">
      <dgm:prSet presAssocID="{6B702B04-22F2-4A0C-B20E-6AA5B276622C}" presName="composite" presStyleCnt="0"/>
      <dgm:spPr/>
    </dgm:pt>
    <dgm:pt modelId="{41402373-DE66-4E0E-9780-44FA0A31777A}" type="pres">
      <dgm:prSet presAssocID="{6B702B04-22F2-4A0C-B20E-6AA5B276622C}" presName="imgShp" presStyleLbl="fgImgPlace1" presStyleIdx="4" presStyleCnt="6" custScaleX="1096582" custScaleY="747385" custLinFactX="-158455" custLinFactNeighborX="-200000" custLinFactNeighborY="9127"/>
      <dgm:spPr>
        <a:prstGeom prst="roundRect">
          <a:avLst/>
        </a:prstGeom>
        <a:blipFill rotWithShape="1">
          <a:blip xmlns:r="http://schemas.openxmlformats.org/officeDocument/2006/relationships" r:embed="rId5"/>
          <a:stretch>
            <a:fillRect/>
          </a:stretch>
        </a:blipFill>
      </dgm:spPr>
    </dgm:pt>
    <dgm:pt modelId="{EABF0942-D738-4854-ADDD-DC80C2B92E27}" type="pres">
      <dgm:prSet presAssocID="{6B702B04-22F2-4A0C-B20E-6AA5B276622C}" presName="txShp" presStyleLbl="node1" presStyleIdx="4" presStyleCnt="6" custScaleX="141018" custScaleY="756901">
        <dgm:presLayoutVars>
          <dgm:bulletEnabled val="1"/>
        </dgm:presLayoutVars>
      </dgm:prSet>
      <dgm:spPr/>
      <dgm:t>
        <a:bodyPr/>
        <a:lstStyle/>
        <a:p>
          <a:endParaRPr lang="en-US"/>
        </a:p>
      </dgm:t>
    </dgm:pt>
    <dgm:pt modelId="{D5A898AA-DC40-4FE2-A81D-279B8E830FC6}" type="pres">
      <dgm:prSet presAssocID="{6930D295-7107-4B1F-80BB-222F2D58E93E}" presName="spacing" presStyleCnt="0"/>
      <dgm:spPr/>
    </dgm:pt>
    <dgm:pt modelId="{2F3B2DA3-FF22-4903-B677-D2D3CD04D881}" type="pres">
      <dgm:prSet presAssocID="{0790C1A0-4592-40F4-A1F8-E73DA0389F39}" presName="composite" presStyleCnt="0"/>
      <dgm:spPr/>
    </dgm:pt>
    <dgm:pt modelId="{F5FEB211-9B94-4055-8267-1214F2CD90AC}" type="pres">
      <dgm:prSet presAssocID="{0790C1A0-4592-40F4-A1F8-E73DA0389F39}" presName="imgShp" presStyleLbl="fgImgPlace1" presStyleIdx="5" presStyleCnt="6" custScaleX="1096582" custScaleY="747385" custLinFactX="-158455" custLinFactNeighborX="-200000" custLinFactNeighborY="3469"/>
      <dgm:spPr>
        <a:prstGeom prst="roundRect">
          <a:avLst/>
        </a:prstGeom>
        <a:blipFill rotWithShape="1">
          <a:blip xmlns:r="http://schemas.openxmlformats.org/officeDocument/2006/relationships" r:embed="rId6"/>
          <a:stretch>
            <a:fillRect/>
          </a:stretch>
        </a:blipFill>
      </dgm:spPr>
    </dgm:pt>
    <dgm:pt modelId="{3957010E-5507-45B7-B129-C469CC0D88E2}" type="pres">
      <dgm:prSet presAssocID="{0790C1A0-4592-40F4-A1F8-E73DA0389F39}" presName="txShp" presStyleLbl="node1" presStyleIdx="5" presStyleCnt="6" custScaleX="141018" custScaleY="756901">
        <dgm:presLayoutVars>
          <dgm:bulletEnabled val="1"/>
        </dgm:presLayoutVars>
      </dgm:prSet>
      <dgm:spPr/>
      <dgm:t>
        <a:bodyPr/>
        <a:lstStyle/>
        <a:p>
          <a:endParaRPr lang="en-US"/>
        </a:p>
      </dgm:t>
    </dgm:pt>
  </dgm:ptLst>
  <dgm:cxnLst>
    <dgm:cxn modelId="{13403D6D-EE24-4A00-B3FE-F60882DA5773}" type="presOf" srcId="{5D914E73-008D-4009-BDDB-1176F86ADFF1}" destId="{4C1E20DB-0B53-402D-9881-8ED45EB0BAF3}" srcOrd="0" destOrd="0" presId="urn:microsoft.com/office/officeart/2005/8/layout/vList3"/>
    <dgm:cxn modelId="{C6B84A90-214B-43E3-A4CE-94922CB6B726}" type="presOf" srcId="{6B702B04-22F2-4A0C-B20E-6AA5B276622C}" destId="{EABF0942-D738-4854-ADDD-DC80C2B92E27}" srcOrd="0" destOrd="0" presId="urn:microsoft.com/office/officeart/2005/8/layout/vList3"/>
    <dgm:cxn modelId="{1004B38D-9AD3-4700-947D-44A0E61D1EBD}" srcId="{5D914E73-008D-4009-BDDB-1176F86ADFF1}" destId="{0BC10C82-748F-43FA-A4EB-DBE4F25129F3}" srcOrd="3" destOrd="0" parTransId="{8910D6FB-EFBF-469C-B9D3-E01AD46D554E}" sibTransId="{7F44A54E-1908-4E9F-9ACD-59B9C27047AB}"/>
    <dgm:cxn modelId="{262A419A-52BB-4400-9CE0-8EAF17A065D8}" type="presOf" srcId="{B029BE3F-4BD9-4748-A739-5E9F09FC030E}" destId="{78DAF770-FC13-4467-836A-E40911D17DBF}" srcOrd="0" destOrd="0" presId="urn:microsoft.com/office/officeart/2005/8/layout/vList3"/>
    <dgm:cxn modelId="{A563A8A1-D4CC-461F-94B7-272602E26A34}" type="presOf" srcId="{0790C1A0-4592-40F4-A1F8-E73DA0389F39}" destId="{3957010E-5507-45B7-B129-C469CC0D88E2}" srcOrd="0" destOrd="0" presId="urn:microsoft.com/office/officeart/2005/8/layout/vList3"/>
    <dgm:cxn modelId="{C12385E9-B492-4F0D-B03A-2B73536D8D57}" srcId="{5D914E73-008D-4009-BDDB-1176F86ADFF1}" destId="{0790C1A0-4592-40F4-A1F8-E73DA0389F39}" srcOrd="5" destOrd="0" parTransId="{D1C49BF7-FECF-4085-B75C-E8FE4175EFE0}" sibTransId="{1C1E1B94-ACC3-450F-93C3-DB7CB22E5A2A}"/>
    <dgm:cxn modelId="{1FAF2C34-1CAD-46B3-A805-4003A6DC48E9}" srcId="{5D914E73-008D-4009-BDDB-1176F86ADFF1}" destId="{71564066-D9B1-4C7F-BCFC-DFD0FDF19AD1}" srcOrd="0" destOrd="0" parTransId="{A1D24BB5-CB31-4EE2-B403-00DDB023E912}" sibTransId="{DCDD92A5-627F-4FA1-9352-26282F19D44A}"/>
    <dgm:cxn modelId="{A9448352-F974-44CF-87AB-A2AEC094A43B}" srcId="{5D914E73-008D-4009-BDDB-1176F86ADFF1}" destId="{E67640D7-0CD0-4742-9F94-38047865BBE6}" srcOrd="2" destOrd="0" parTransId="{A6B927E9-3BF2-4AE0-8C47-E68A3EA43DB4}" sibTransId="{8D838466-CF3C-48F2-AD38-2B04740A4085}"/>
    <dgm:cxn modelId="{1F45114F-2C5C-4E27-82FE-1855C8467BF5}" type="presOf" srcId="{71564066-D9B1-4C7F-BCFC-DFD0FDF19AD1}" destId="{6F77EB95-614F-460D-A78C-8F2A73F28FEE}" srcOrd="0" destOrd="0" presId="urn:microsoft.com/office/officeart/2005/8/layout/vList3"/>
    <dgm:cxn modelId="{C421351C-D99B-4A45-AA16-4E1C41C97C0B}" type="presOf" srcId="{E67640D7-0CD0-4742-9F94-38047865BBE6}" destId="{C67D8A7B-1EA7-427D-99D0-1B71C3A86ED4}" srcOrd="0" destOrd="0" presId="urn:microsoft.com/office/officeart/2005/8/layout/vList3"/>
    <dgm:cxn modelId="{8B53720C-3EE2-480C-9B50-EB91290EE326}" type="presOf" srcId="{0BC10C82-748F-43FA-A4EB-DBE4F25129F3}" destId="{3B0EAD3D-37B0-4627-BAAB-19E2601A8CB7}" srcOrd="0" destOrd="0" presId="urn:microsoft.com/office/officeart/2005/8/layout/vList3"/>
    <dgm:cxn modelId="{92E4302E-A254-475D-96A1-6683408AB3E8}" srcId="{5D914E73-008D-4009-BDDB-1176F86ADFF1}" destId="{B029BE3F-4BD9-4748-A739-5E9F09FC030E}" srcOrd="1" destOrd="0" parTransId="{FAED889E-64EA-4EEC-849F-E945BB43853D}" sibTransId="{7324B2FE-10E8-4B8C-9941-065BEF335E43}"/>
    <dgm:cxn modelId="{2665BB3A-8E59-4F75-8631-3DEF27A4BF46}" srcId="{5D914E73-008D-4009-BDDB-1176F86ADFF1}" destId="{6B702B04-22F2-4A0C-B20E-6AA5B276622C}" srcOrd="4" destOrd="0" parTransId="{42A9A1FD-18CE-4582-AD57-4D1522B058C0}" sibTransId="{6930D295-7107-4B1F-80BB-222F2D58E93E}"/>
    <dgm:cxn modelId="{44517DDC-2AB1-4B92-9C73-7FC7F2893C79}" type="presParOf" srcId="{4C1E20DB-0B53-402D-9881-8ED45EB0BAF3}" destId="{7CB73338-F637-4B79-88CC-DE5FB1D70024}" srcOrd="0" destOrd="0" presId="urn:microsoft.com/office/officeart/2005/8/layout/vList3"/>
    <dgm:cxn modelId="{66600A8C-C2B5-4767-B740-D2C68AE4D49D}" type="presParOf" srcId="{7CB73338-F637-4B79-88CC-DE5FB1D70024}" destId="{2E3C5027-8FD5-4588-989C-984F7E739990}" srcOrd="0" destOrd="0" presId="urn:microsoft.com/office/officeart/2005/8/layout/vList3"/>
    <dgm:cxn modelId="{5CC73EBC-3BDD-4EBE-A619-33075FC649A3}" type="presParOf" srcId="{7CB73338-F637-4B79-88CC-DE5FB1D70024}" destId="{6F77EB95-614F-460D-A78C-8F2A73F28FEE}" srcOrd="1" destOrd="0" presId="urn:microsoft.com/office/officeart/2005/8/layout/vList3"/>
    <dgm:cxn modelId="{08F416A1-5641-4F3B-BD76-70B15D86FDD8}" type="presParOf" srcId="{4C1E20DB-0B53-402D-9881-8ED45EB0BAF3}" destId="{65033B7B-6CFE-4DE8-BD25-A9867414B92F}" srcOrd="1" destOrd="0" presId="urn:microsoft.com/office/officeart/2005/8/layout/vList3"/>
    <dgm:cxn modelId="{EA8590AC-AF09-49E6-89C8-AC97178D187D}" type="presParOf" srcId="{4C1E20DB-0B53-402D-9881-8ED45EB0BAF3}" destId="{FDB2CCCF-1B6B-4A87-B0FA-16AB5570E00F}" srcOrd="2" destOrd="0" presId="urn:microsoft.com/office/officeart/2005/8/layout/vList3"/>
    <dgm:cxn modelId="{F40DCCE4-8350-40D4-B094-B5E8BEECB523}" type="presParOf" srcId="{FDB2CCCF-1B6B-4A87-B0FA-16AB5570E00F}" destId="{A11F67D0-37AE-4C55-A32C-7AD2E9EFC40C}" srcOrd="0" destOrd="0" presId="urn:microsoft.com/office/officeart/2005/8/layout/vList3"/>
    <dgm:cxn modelId="{6C6F1961-BCC5-4319-B7AA-79731ACA9A40}" type="presParOf" srcId="{FDB2CCCF-1B6B-4A87-B0FA-16AB5570E00F}" destId="{78DAF770-FC13-4467-836A-E40911D17DBF}" srcOrd="1" destOrd="0" presId="urn:microsoft.com/office/officeart/2005/8/layout/vList3"/>
    <dgm:cxn modelId="{12D8C955-F2E1-4E7A-A151-A4F605D62089}" type="presParOf" srcId="{4C1E20DB-0B53-402D-9881-8ED45EB0BAF3}" destId="{C5AB68D3-5FB3-46A3-B588-393F19A87562}" srcOrd="3" destOrd="0" presId="urn:microsoft.com/office/officeart/2005/8/layout/vList3"/>
    <dgm:cxn modelId="{88EA1642-C9E8-4186-915A-01227D631470}" type="presParOf" srcId="{4C1E20DB-0B53-402D-9881-8ED45EB0BAF3}" destId="{A385422C-69BC-439B-A7A8-471099E4A983}" srcOrd="4" destOrd="0" presId="urn:microsoft.com/office/officeart/2005/8/layout/vList3"/>
    <dgm:cxn modelId="{786B350D-5AF8-482F-9E33-6F04EC643131}" type="presParOf" srcId="{A385422C-69BC-439B-A7A8-471099E4A983}" destId="{463B001B-1F3F-4FA6-BD73-D0049A68CA80}" srcOrd="0" destOrd="0" presId="urn:microsoft.com/office/officeart/2005/8/layout/vList3"/>
    <dgm:cxn modelId="{1E55FD2A-4FC2-4824-8834-E890B2847977}" type="presParOf" srcId="{A385422C-69BC-439B-A7A8-471099E4A983}" destId="{C67D8A7B-1EA7-427D-99D0-1B71C3A86ED4}" srcOrd="1" destOrd="0" presId="urn:microsoft.com/office/officeart/2005/8/layout/vList3"/>
    <dgm:cxn modelId="{37DB77C4-8CC4-408C-9924-478AE8B9EB51}" type="presParOf" srcId="{4C1E20DB-0B53-402D-9881-8ED45EB0BAF3}" destId="{F5180177-A535-4FC3-93AA-56904F808410}" srcOrd="5" destOrd="0" presId="urn:microsoft.com/office/officeart/2005/8/layout/vList3"/>
    <dgm:cxn modelId="{14C6C7BE-F289-4AEB-A852-55723782BB72}" type="presParOf" srcId="{4C1E20DB-0B53-402D-9881-8ED45EB0BAF3}" destId="{434053EC-9A55-4AAE-A9AE-6AEC31495D28}" srcOrd="6" destOrd="0" presId="urn:microsoft.com/office/officeart/2005/8/layout/vList3"/>
    <dgm:cxn modelId="{CD54C559-B8F3-4895-910C-D7316D09F480}" type="presParOf" srcId="{434053EC-9A55-4AAE-A9AE-6AEC31495D28}" destId="{1F859AD3-D5D4-46BB-A2DD-7A9A08B2BFFA}" srcOrd="0" destOrd="0" presId="urn:microsoft.com/office/officeart/2005/8/layout/vList3"/>
    <dgm:cxn modelId="{98860783-9A99-437F-8D9D-3FA228D22007}" type="presParOf" srcId="{434053EC-9A55-4AAE-A9AE-6AEC31495D28}" destId="{3B0EAD3D-37B0-4627-BAAB-19E2601A8CB7}" srcOrd="1" destOrd="0" presId="urn:microsoft.com/office/officeart/2005/8/layout/vList3"/>
    <dgm:cxn modelId="{940FDF09-BFBD-4CAF-9451-280560B7E83E}" type="presParOf" srcId="{4C1E20DB-0B53-402D-9881-8ED45EB0BAF3}" destId="{9AEF756A-5669-4ADC-9DB8-C45A667B247D}" srcOrd="7" destOrd="0" presId="urn:microsoft.com/office/officeart/2005/8/layout/vList3"/>
    <dgm:cxn modelId="{DC2E34CA-7C13-4489-8F66-0F71CCEC3524}" type="presParOf" srcId="{4C1E20DB-0B53-402D-9881-8ED45EB0BAF3}" destId="{57E78D5E-9EBC-40EC-983C-D18922053442}" srcOrd="8" destOrd="0" presId="urn:microsoft.com/office/officeart/2005/8/layout/vList3"/>
    <dgm:cxn modelId="{2B2E97C0-E86E-4CF1-87FF-4AF19AEBBD68}" type="presParOf" srcId="{57E78D5E-9EBC-40EC-983C-D18922053442}" destId="{41402373-DE66-4E0E-9780-44FA0A31777A}" srcOrd="0" destOrd="0" presId="urn:microsoft.com/office/officeart/2005/8/layout/vList3"/>
    <dgm:cxn modelId="{8EAE8FFB-1876-44AD-AC69-A4D9A401D71E}" type="presParOf" srcId="{57E78D5E-9EBC-40EC-983C-D18922053442}" destId="{EABF0942-D738-4854-ADDD-DC80C2B92E27}" srcOrd="1" destOrd="0" presId="urn:microsoft.com/office/officeart/2005/8/layout/vList3"/>
    <dgm:cxn modelId="{927FDAE8-B534-46EC-8356-7201A75ABBED}" type="presParOf" srcId="{4C1E20DB-0B53-402D-9881-8ED45EB0BAF3}" destId="{D5A898AA-DC40-4FE2-A81D-279B8E830FC6}" srcOrd="9" destOrd="0" presId="urn:microsoft.com/office/officeart/2005/8/layout/vList3"/>
    <dgm:cxn modelId="{75E22CE4-9D49-4F9A-BD4E-AFBF97194582}" type="presParOf" srcId="{4C1E20DB-0B53-402D-9881-8ED45EB0BAF3}" destId="{2F3B2DA3-FF22-4903-B677-D2D3CD04D881}" srcOrd="10" destOrd="0" presId="urn:microsoft.com/office/officeart/2005/8/layout/vList3"/>
    <dgm:cxn modelId="{50E6DD73-D3DF-45CE-B9BB-4A89795CC158}" type="presParOf" srcId="{2F3B2DA3-FF22-4903-B677-D2D3CD04D881}" destId="{F5FEB211-9B94-4055-8267-1214F2CD90AC}" srcOrd="0" destOrd="0" presId="urn:microsoft.com/office/officeart/2005/8/layout/vList3"/>
    <dgm:cxn modelId="{015018BD-FBDB-426E-ADE8-5D39911CD72D}" type="presParOf" srcId="{2F3B2DA3-FF22-4903-B677-D2D3CD04D881}" destId="{3957010E-5507-45B7-B129-C469CC0D88E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C89913-4DF6-47B1-A1E7-5A1FCC093826}" type="doc">
      <dgm:prSet loTypeId="urn:microsoft.com/office/officeart/2005/8/layout/pyramid4" loCatId="relationship" qsTypeId="urn:microsoft.com/office/officeart/2005/8/quickstyle/simple1" qsCatId="simple" csTypeId="urn:microsoft.com/office/officeart/2005/8/colors/accent1_2" csCatId="accent1" phldr="1"/>
      <dgm:spPr/>
      <dgm:t>
        <a:bodyPr/>
        <a:lstStyle/>
        <a:p>
          <a:endParaRPr lang="en-US"/>
        </a:p>
      </dgm:t>
    </dgm:pt>
    <dgm:pt modelId="{6C963642-7894-48D2-A2A6-DE8AA719A3BF}">
      <dgm:prSet phldrT="[Text]" phldr="1"/>
      <dgm:spPr>
        <a:solidFill>
          <a:schemeClr val="bg1"/>
        </a:solidFill>
      </dgm:spPr>
      <dgm:t>
        <a:bodyPr/>
        <a:lstStyle/>
        <a:p>
          <a:endParaRPr lang="en-US"/>
        </a:p>
      </dgm:t>
    </dgm:pt>
    <dgm:pt modelId="{D766C49B-C956-4B7B-9623-B22483BCCB02}" type="parTrans" cxnId="{B3C46471-F3C6-4BFF-B203-C8E42B448B79}">
      <dgm:prSet/>
      <dgm:spPr/>
      <dgm:t>
        <a:bodyPr/>
        <a:lstStyle/>
        <a:p>
          <a:endParaRPr lang="en-US"/>
        </a:p>
      </dgm:t>
    </dgm:pt>
    <dgm:pt modelId="{69E43B36-188B-4E2F-BABB-07FD93E125F5}" type="sibTrans" cxnId="{B3C46471-F3C6-4BFF-B203-C8E42B448B79}">
      <dgm:prSet/>
      <dgm:spPr/>
      <dgm:t>
        <a:bodyPr/>
        <a:lstStyle/>
        <a:p>
          <a:endParaRPr lang="en-US"/>
        </a:p>
      </dgm:t>
    </dgm:pt>
    <dgm:pt modelId="{33324E14-8C0E-45D9-BDF4-9023DDFAB548}">
      <dgm:prSet phldrT="[Text]" phldr="1"/>
      <dgm:spPr>
        <a:solidFill>
          <a:schemeClr val="bg1"/>
        </a:solidFill>
      </dgm:spPr>
      <dgm:t>
        <a:bodyPr/>
        <a:lstStyle/>
        <a:p>
          <a:endParaRPr lang="en-US" dirty="0"/>
        </a:p>
      </dgm:t>
    </dgm:pt>
    <dgm:pt modelId="{EDAD003E-7E1D-4313-A847-4C01F1928DE6}" type="parTrans" cxnId="{03C79167-CBE0-44F1-8D30-7B0C5918FC29}">
      <dgm:prSet/>
      <dgm:spPr/>
      <dgm:t>
        <a:bodyPr/>
        <a:lstStyle/>
        <a:p>
          <a:endParaRPr lang="en-US"/>
        </a:p>
      </dgm:t>
    </dgm:pt>
    <dgm:pt modelId="{45415F14-3ADB-4E30-859A-86FB9F9C34E7}" type="sibTrans" cxnId="{03C79167-CBE0-44F1-8D30-7B0C5918FC29}">
      <dgm:prSet/>
      <dgm:spPr/>
      <dgm:t>
        <a:bodyPr/>
        <a:lstStyle/>
        <a:p>
          <a:endParaRPr lang="en-US"/>
        </a:p>
      </dgm:t>
    </dgm:pt>
    <dgm:pt modelId="{56838C0A-91BB-4DB7-9BEC-F666E7AA1160}">
      <dgm:prSet phldrT="[Text]" phldr="1"/>
      <dgm:spPr>
        <a:solidFill>
          <a:schemeClr val="bg1"/>
        </a:solidFill>
      </dgm:spPr>
      <dgm:t>
        <a:bodyPr/>
        <a:lstStyle/>
        <a:p>
          <a:endParaRPr lang="en-US"/>
        </a:p>
      </dgm:t>
    </dgm:pt>
    <dgm:pt modelId="{1527A0B0-79AE-4DD7-AB7F-38B9C7DF8FDB}" type="parTrans" cxnId="{B5B5782F-3EFC-4F9F-94E5-F56F086A4716}">
      <dgm:prSet/>
      <dgm:spPr/>
      <dgm:t>
        <a:bodyPr/>
        <a:lstStyle/>
        <a:p>
          <a:endParaRPr lang="en-US"/>
        </a:p>
      </dgm:t>
    </dgm:pt>
    <dgm:pt modelId="{91700CBD-17B9-437B-9527-A5CF0998636B}" type="sibTrans" cxnId="{B5B5782F-3EFC-4F9F-94E5-F56F086A4716}">
      <dgm:prSet/>
      <dgm:spPr/>
      <dgm:t>
        <a:bodyPr/>
        <a:lstStyle/>
        <a:p>
          <a:endParaRPr lang="en-US"/>
        </a:p>
      </dgm:t>
    </dgm:pt>
    <dgm:pt modelId="{52E957F6-8F0A-4F0F-AE92-DFCB7F6284E3}">
      <dgm:prSet phldrT="[Text]" phldr="1"/>
      <dgm:spPr>
        <a:solidFill>
          <a:schemeClr val="bg1"/>
        </a:solidFill>
      </dgm:spPr>
      <dgm:t>
        <a:bodyPr/>
        <a:lstStyle/>
        <a:p>
          <a:endParaRPr lang="en-US"/>
        </a:p>
      </dgm:t>
    </dgm:pt>
    <dgm:pt modelId="{1E733FD0-C8DF-4546-B19A-D9D7AF82717C}" type="parTrans" cxnId="{B1A5D03C-43C9-40A0-80EA-47A3F907AAC7}">
      <dgm:prSet/>
      <dgm:spPr/>
      <dgm:t>
        <a:bodyPr/>
        <a:lstStyle/>
        <a:p>
          <a:endParaRPr lang="en-US"/>
        </a:p>
      </dgm:t>
    </dgm:pt>
    <dgm:pt modelId="{31C3C7C5-C843-4834-AC2D-DCB934E6BCF8}" type="sibTrans" cxnId="{B1A5D03C-43C9-40A0-80EA-47A3F907AAC7}">
      <dgm:prSet/>
      <dgm:spPr/>
      <dgm:t>
        <a:bodyPr/>
        <a:lstStyle/>
        <a:p>
          <a:endParaRPr lang="en-US"/>
        </a:p>
      </dgm:t>
    </dgm:pt>
    <dgm:pt modelId="{E311E455-23F4-45B9-BAFC-2283656E9D79}" type="pres">
      <dgm:prSet presAssocID="{C2C89913-4DF6-47B1-A1E7-5A1FCC093826}" presName="compositeShape" presStyleCnt="0">
        <dgm:presLayoutVars>
          <dgm:chMax val="9"/>
          <dgm:dir/>
          <dgm:resizeHandles val="exact"/>
        </dgm:presLayoutVars>
      </dgm:prSet>
      <dgm:spPr/>
      <dgm:t>
        <a:bodyPr/>
        <a:lstStyle/>
        <a:p>
          <a:endParaRPr lang="en-US"/>
        </a:p>
      </dgm:t>
    </dgm:pt>
    <dgm:pt modelId="{5F45CAD6-4C54-4893-813E-873423A8B4DD}" type="pres">
      <dgm:prSet presAssocID="{C2C89913-4DF6-47B1-A1E7-5A1FCC093826}" presName="triangle1" presStyleLbl="node1" presStyleIdx="0" presStyleCnt="4">
        <dgm:presLayoutVars>
          <dgm:bulletEnabled val="1"/>
        </dgm:presLayoutVars>
      </dgm:prSet>
      <dgm:spPr/>
      <dgm:t>
        <a:bodyPr/>
        <a:lstStyle/>
        <a:p>
          <a:endParaRPr lang="en-US"/>
        </a:p>
      </dgm:t>
    </dgm:pt>
    <dgm:pt modelId="{06B388BE-8A40-4AA8-A85A-CF86D9AA008F}" type="pres">
      <dgm:prSet presAssocID="{C2C89913-4DF6-47B1-A1E7-5A1FCC093826}" presName="triangle2" presStyleLbl="node1" presStyleIdx="1" presStyleCnt="4">
        <dgm:presLayoutVars>
          <dgm:bulletEnabled val="1"/>
        </dgm:presLayoutVars>
      </dgm:prSet>
      <dgm:spPr/>
      <dgm:t>
        <a:bodyPr/>
        <a:lstStyle/>
        <a:p>
          <a:endParaRPr lang="en-US"/>
        </a:p>
      </dgm:t>
    </dgm:pt>
    <dgm:pt modelId="{117FE43C-D673-4CDF-92DB-49CD2BD769DA}" type="pres">
      <dgm:prSet presAssocID="{C2C89913-4DF6-47B1-A1E7-5A1FCC093826}" presName="triangle3" presStyleLbl="node1" presStyleIdx="2" presStyleCnt="4">
        <dgm:presLayoutVars>
          <dgm:bulletEnabled val="1"/>
        </dgm:presLayoutVars>
      </dgm:prSet>
      <dgm:spPr/>
      <dgm:t>
        <a:bodyPr/>
        <a:lstStyle/>
        <a:p>
          <a:endParaRPr lang="en-US"/>
        </a:p>
      </dgm:t>
    </dgm:pt>
    <dgm:pt modelId="{431804CD-5C4E-456C-972A-E7527C6DA00B}" type="pres">
      <dgm:prSet presAssocID="{C2C89913-4DF6-47B1-A1E7-5A1FCC093826}" presName="triangle4" presStyleLbl="node1" presStyleIdx="3" presStyleCnt="4">
        <dgm:presLayoutVars>
          <dgm:bulletEnabled val="1"/>
        </dgm:presLayoutVars>
      </dgm:prSet>
      <dgm:spPr/>
      <dgm:t>
        <a:bodyPr/>
        <a:lstStyle/>
        <a:p>
          <a:endParaRPr lang="en-US"/>
        </a:p>
      </dgm:t>
    </dgm:pt>
  </dgm:ptLst>
  <dgm:cxnLst>
    <dgm:cxn modelId="{B3C46471-F3C6-4BFF-B203-C8E42B448B79}" srcId="{C2C89913-4DF6-47B1-A1E7-5A1FCC093826}" destId="{6C963642-7894-48D2-A2A6-DE8AA719A3BF}" srcOrd="0" destOrd="0" parTransId="{D766C49B-C956-4B7B-9623-B22483BCCB02}" sibTransId="{69E43B36-188B-4E2F-BABB-07FD93E125F5}"/>
    <dgm:cxn modelId="{750290DA-4576-47CF-A805-C01E1DFAF5D6}" type="presOf" srcId="{52E957F6-8F0A-4F0F-AE92-DFCB7F6284E3}" destId="{431804CD-5C4E-456C-972A-E7527C6DA00B}" srcOrd="0" destOrd="0" presId="urn:microsoft.com/office/officeart/2005/8/layout/pyramid4"/>
    <dgm:cxn modelId="{03C79167-CBE0-44F1-8D30-7B0C5918FC29}" srcId="{C2C89913-4DF6-47B1-A1E7-5A1FCC093826}" destId="{33324E14-8C0E-45D9-BDF4-9023DDFAB548}" srcOrd="1" destOrd="0" parTransId="{EDAD003E-7E1D-4313-A847-4C01F1928DE6}" sibTransId="{45415F14-3ADB-4E30-859A-86FB9F9C34E7}"/>
    <dgm:cxn modelId="{6CB003DD-6967-4620-94E9-0EA16712DA2A}" type="presOf" srcId="{56838C0A-91BB-4DB7-9BEC-F666E7AA1160}" destId="{117FE43C-D673-4CDF-92DB-49CD2BD769DA}" srcOrd="0" destOrd="0" presId="urn:microsoft.com/office/officeart/2005/8/layout/pyramid4"/>
    <dgm:cxn modelId="{8A7122FA-1D10-4305-B19E-915C733595A7}" type="presOf" srcId="{6C963642-7894-48D2-A2A6-DE8AA719A3BF}" destId="{5F45CAD6-4C54-4893-813E-873423A8B4DD}" srcOrd="0" destOrd="0" presId="urn:microsoft.com/office/officeart/2005/8/layout/pyramid4"/>
    <dgm:cxn modelId="{E3178558-6573-45C1-9C82-9A444B7563F6}" type="presOf" srcId="{C2C89913-4DF6-47B1-A1E7-5A1FCC093826}" destId="{E311E455-23F4-45B9-BAFC-2283656E9D79}" srcOrd="0" destOrd="0" presId="urn:microsoft.com/office/officeart/2005/8/layout/pyramid4"/>
    <dgm:cxn modelId="{B1A5D03C-43C9-40A0-80EA-47A3F907AAC7}" srcId="{C2C89913-4DF6-47B1-A1E7-5A1FCC093826}" destId="{52E957F6-8F0A-4F0F-AE92-DFCB7F6284E3}" srcOrd="3" destOrd="0" parTransId="{1E733FD0-C8DF-4546-B19A-D9D7AF82717C}" sibTransId="{31C3C7C5-C843-4834-AC2D-DCB934E6BCF8}"/>
    <dgm:cxn modelId="{B5B5782F-3EFC-4F9F-94E5-F56F086A4716}" srcId="{C2C89913-4DF6-47B1-A1E7-5A1FCC093826}" destId="{56838C0A-91BB-4DB7-9BEC-F666E7AA1160}" srcOrd="2" destOrd="0" parTransId="{1527A0B0-79AE-4DD7-AB7F-38B9C7DF8FDB}" sibTransId="{91700CBD-17B9-437B-9527-A5CF0998636B}"/>
    <dgm:cxn modelId="{972EF74C-2E74-4D16-B3F6-678DC0BF1A9C}" type="presOf" srcId="{33324E14-8C0E-45D9-BDF4-9023DDFAB548}" destId="{06B388BE-8A40-4AA8-A85A-CF86D9AA008F}" srcOrd="0" destOrd="0" presId="urn:microsoft.com/office/officeart/2005/8/layout/pyramid4"/>
    <dgm:cxn modelId="{38BC0269-B607-4D36-962C-8EEE48D7A0A3}" type="presParOf" srcId="{E311E455-23F4-45B9-BAFC-2283656E9D79}" destId="{5F45CAD6-4C54-4893-813E-873423A8B4DD}" srcOrd="0" destOrd="0" presId="urn:microsoft.com/office/officeart/2005/8/layout/pyramid4"/>
    <dgm:cxn modelId="{1C34287F-DB79-484D-AA2C-CF973F30F31B}" type="presParOf" srcId="{E311E455-23F4-45B9-BAFC-2283656E9D79}" destId="{06B388BE-8A40-4AA8-A85A-CF86D9AA008F}" srcOrd="1" destOrd="0" presId="urn:microsoft.com/office/officeart/2005/8/layout/pyramid4"/>
    <dgm:cxn modelId="{6923DECA-1DD1-412E-A131-7264B7C63FE2}" type="presParOf" srcId="{E311E455-23F4-45B9-BAFC-2283656E9D79}" destId="{117FE43C-D673-4CDF-92DB-49CD2BD769DA}" srcOrd="2" destOrd="0" presId="urn:microsoft.com/office/officeart/2005/8/layout/pyramid4"/>
    <dgm:cxn modelId="{7FD615FF-9821-4CF6-A22B-2FBBFC6AE210}" type="presParOf" srcId="{E311E455-23F4-45B9-BAFC-2283656E9D79}" destId="{431804CD-5C4E-456C-972A-E7527C6DA00B}" srcOrd="3" destOrd="0" presId="urn:microsoft.com/office/officeart/2005/8/layout/pyramid4"/>
  </dgm:cxnLst>
  <dgm:bg>
    <a:solidFill>
      <a:schemeClr val="bg1"/>
    </a:solid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04D516-C3AE-41DD-8BAD-64AC528FF10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ABC9DB21-4573-4E91-8492-CD93DAA1DC06}">
      <dgm:prSet phldrT="[Text]" custT="1"/>
      <dgm:spPr>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2800" b="1" dirty="0"/>
            <a:t>Identify unmet demand and identify opportunities</a:t>
          </a:r>
          <a:endParaRPr lang="en-IN" sz="2800" b="1" dirty="0"/>
        </a:p>
      </dgm:t>
    </dgm:pt>
    <dgm:pt modelId="{127B91FF-C32A-4320-9721-A595CDEEA1CB}" type="parTrans" cxnId="{C77B2E38-10B0-4429-B689-E2B3E4692316}">
      <dgm:prSet/>
      <dgm:spPr/>
      <dgm:t>
        <a:bodyPr/>
        <a:lstStyle/>
        <a:p>
          <a:endParaRPr lang="en-IN"/>
        </a:p>
      </dgm:t>
    </dgm:pt>
    <dgm:pt modelId="{8F77FB52-A905-4524-A4A8-225F3F699CB2}" type="sibTrans" cxnId="{C77B2E38-10B0-4429-B689-E2B3E4692316}">
      <dgm:prSet/>
      <dgm:spPr>
        <a:ln w="82550" cap="rnd" cmpd="dbl">
          <a:gradFill>
            <a:gsLst>
              <a:gs pos="0">
                <a:srgbClr val="C00000"/>
              </a:gs>
              <a:gs pos="74000">
                <a:srgbClr val="EA7616"/>
              </a:gs>
              <a:gs pos="83000">
                <a:srgbClr val="FFFF00"/>
              </a:gs>
              <a:gs pos="100000">
                <a:srgbClr val="FFC000"/>
              </a:gs>
            </a:gsLst>
            <a:lin ang="5400000" scaled="1"/>
          </a:gradFill>
          <a:bevel/>
        </a:ln>
      </dgm:spPr>
      <dgm:t>
        <a:bodyPr/>
        <a:lstStyle/>
        <a:p>
          <a:endParaRPr lang="en-IN"/>
        </a:p>
      </dgm:t>
    </dgm:pt>
    <dgm:pt modelId="{757C3692-1EA2-4BD8-A064-280ED82D6538}">
      <dgm:prSet phldrT="[Text]" custT="1"/>
      <dgm:spPr>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2800" b="1" dirty="0"/>
            <a:t>Understand market needs, preferences, aspirations and helps to refine offerings</a:t>
          </a:r>
          <a:endParaRPr lang="en-IN" sz="2800" b="1" dirty="0"/>
        </a:p>
      </dgm:t>
    </dgm:pt>
    <dgm:pt modelId="{86A02DBA-F282-49C2-BA8C-24320406F57B}" type="parTrans" cxnId="{708AB9D1-0E23-4BD5-8304-488E98E3C2E0}">
      <dgm:prSet/>
      <dgm:spPr/>
      <dgm:t>
        <a:bodyPr/>
        <a:lstStyle/>
        <a:p>
          <a:endParaRPr lang="en-IN"/>
        </a:p>
      </dgm:t>
    </dgm:pt>
    <dgm:pt modelId="{DAA6A0A5-8270-43AA-BD22-F2092C7CF14F}" type="sibTrans" cxnId="{708AB9D1-0E23-4BD5-8304-488E98E3C2E0}">
      <dgm:prSet/>
      <dgm:spPr/>
      <dgm:t>
        <a:bodyPr/>
        <a:lstStyle/>
        <a:p>
          <a:endParaRPr lang="en-IN"/>
        </a:p>
      </dgm:t>
    </dgm:pt>
    <dgm:pt modelId="{74E86C6C-BE7A-40CA-B48B-75445BB4EF3E}">
      <dgm:prSet phldrT="[Text]" custT="1"/>
      <dgm:spPr>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2800" b="1" dirty="0"/>
            <a:t>Evaluate customers’ satisfaction and marketing performance</a:t>
          </a:r>
          <a:endParaRPr lang="en-IN" sz="2800" b="1" dirty="0"/>
        </a:p>
      </dgm:t>
    </dgm:pt>
    <dgm:pt modelId="{1F207686-6776-453A-B5A5-4510D4E5E812}" type="parTrans" cxnId="{E37A4B2E-6296-4D82-961B-C1CCD7002B93}">
      <dgm:prSet/>
      <dgm:spPr/>
      <dgm:t>
        <a:bodyPr/>
        <a:lstStyle/>
        <a:p>
          <a:endParaRPr lang="en-IN"/>
        </a:p>
      </dgm:t>
    </dgm:pt>
    <dgm:pt modelId="{ECCA1AB4-33DB-4520-AB30-16D318A4CE99}" type="sibTrans" cxnId="{E37A4B2E-6296-4D82-961B-C1CCD7002B93}">
      <dgm:prSet/>
      <dgm:spPr/>
      <dgm:t>
        <a:bodyPr/>
        <a:lstStyle/>
        <a:p>
          <a:endParaRPr lang="en-IN"/>
        </a:p>
      </dgm:t>
    </dgm:pt>
    <dgm:pt modelId="{4F8F24C5-3EC9-43A7-BB47-FB3B903727E6}">
      <dgm:prSet custT="1"/>
      <dgm:spPr>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sz="2800" b="1" dirty="0"/>
            <a:t>Improve product/service, customer satisfaction, and acquire and retain growing number of loyal customers</a:t>
          </a:r>
          <a:endParaRPr lang="en-IN" sz="2800" b="1" dirty="0"/>
        </a:p>
      </dgm:t>
    </dgm:pt>
    <dgm:pt modelId="{2B229B72-E95F-48A3-A588-63AE5C6F3ECB}" type="parTrans" cxnId="{0079ABFD-1AD2-477A-8F43-4A0EECFFB65B}">
      <dgm:prSet/>
      <dgm:spPr/>
      <dgm:t>
        <a:bodyPr/>
        <a:lstStyle/>
        <a:p>
          <a:endParaRPr lang="en-IN"/>
        </a:p>
      </dgm:t>
    </dgm:pt>
    <dgm:pt modelId="{DBACD3B1-2097-4554-B9AC-9729A4911014}" type="sibTrans" cxnId="{0079ABFD-1AD2-477A-8F43-4A0EECFFB65B}">
      <dgm:prSet/>
      <dgm:spPr/>
      <dgm:t>
        <a:bodyPr/>
        <a:lstStyle/>
        <a:p>
          <a:endParaRPr lang="en-IN"/>
        </a:p>
      </dgm:t>
    </dgm:pt>
    <dgm:pt modelId="{6E5AA306-72A6-4C74-83A3-AAB6409FA305}" type="pres">
      <dgm:prSet presAssocID="{8404D516-C3AE-41DD-8BAD-64AC528FF103}" presName="Name0" presStyleCnt="0">
        <dgm:presLayoutVars>
          <dgm:chMax val="7"/>
          <dgm:chPref val="7"/>
          <dgm:dir/>
        </dgm:presLayoutVars>
      </dgm:prSet>
      <dgm:spPr/>
      <dgm:t>
        <a:bodyPr/>
        <a:lstStyle/>
        <a:p>
          <a:endParaRPr lang="en-US"/>
        </a:p>
      </dgm:t>
    </dgm:pt>
    <dgm:pt modelId="{14A7607A-FA92-41A2-8D6B-5A127B497A9D}" type="pres">
      <dgm:prSet presAssocID="{8404D516-C3AE-41DD-8BAD-64AC528FF103}" presName="Name1" presStyleCnt="0"/>
      <dgm:spPr/>
    </dgm:pt>
    <dgm:pt modelId="{2C336DEB-8C65-4B1B-8B6D-AF4674FE0089}" type="pres">
      <dgm:prSet presAssocID="{8404D516-C3AE-41DD-8BAD-64AC528FF103}" presName="cycle" presStyleCnt="0"/>
      <dgm:spPr/>
    </dgm:pt>
    <dgm:pt modelId="{FF248EAA-147D-4FB8-811B-5E7EB6F177F4}" type="pres">
      <dgm:prSet presAssocID="{8404D516-C3AE-41DD-8BAD-64AC528FF103}" presName="srcNode" presStyleLbl="node1" presStyleIdx="0" presStyleCnt="4"/>
      <dgm:spPr/>
    </dgm:pt>
    <dgm:pt modelId="{992169FD-DE06-4561-810A-6EDAA8F70B05}" type="pres">
      <dgm:prSet presAssocID="{8404D516-C3AE-41DD-8BAD-64AC528FF103}" presName="conn" presStyleLbl="parChTrans1D2" presStyleIdx="0" presStyleCnt="1" custLinFactNeighborX="-2654" custLinFactNeighborY="1297"/>
      <dgm:spPr/>
      <dgm:t>
        <a:bodyPr/>
        <a:lstStyle/>
        <a:p>
          <a:endParaRPr lang="en-US"/>
        </a:p>
      </dgm:t>
    </dgm:pt>
    <dgm:pt modelId="{EF572F29-86A0-4B40-8624-7FE135287FB3}" type="pres">
      <dgm:prSet presAssocID="{8404D516-C3AE-41DD-8BAD-64AC528FF103}" presName="extraNode" presStyleLbl="node1" presStyleIdx="0" presStyleCnt="4"/>
      <dgm:spPr/>
    </dgm:pt>
    <dgm:pt modelId="{B2CD6E34-F5E3-4617-AF1D-74F3A7B46B7C}" type="pres">
      <dgm:prSet presAssocID="{8404D516-C3AE-41DD-8BAD-64AC528FF103}" presName="dstNode" presStyleLbl="node1" presStyleIdx="0" presStyleCnt="4"/>
      <dgm:spPr/>
    </dgm:pt>
    <dgm:pt modelId="{98B940BE-40E7-4BDB-AA96-54A633CC0CC1}" type="pres">
      <dgm:prSet presAssocID="{ABC9DB21-4573-4E91-8492-CD93DAA1DC06}" presName="text_1" presStyleLbl="node1" presStyleIdx="0" presStyleCnt="4" custScaleY="141769">
        <dgm:presLayoutVars>
          <dgm:bulletEnabled val="1"/>
        </dgm:presLayoutVars>
      </dgm:prSet>
      <dgm:spPr/>
      <dgm:t>
        <a:bodyPr/>
        <a:lstStyle/>
        <a:p>
          <a:endParaRPr lang="en-US"/>
        </a:p>
      </dgm:t>
    </dgm:pt>
    <dgm:pt modelId="{919A7547-D7D6-4597-AE8E-E3D65DBF27FC}" type="pres">
      <dgm:prSet presAssocID="{ABC9DB21-4573-4E91-8492-CD93DAA1DC06}" presName="accent_1" presStyleCnt="0"/>
      <dgm:spPr/>
    </dgm:pt>
    <dgm:pt modelId="{337BE9CE-2665-4909-B0B8-330B4229BCFD}" type="pres">
      <dgm:prSet presAssocID="{ABC9DB21-4573-4E91-8492-CD93DAA1DC06}" presName="accentRepeatNode" presStyleLbl="solidFgAcc1" presStyleIdx="0" presStyleCnt="4"/>
      <dgm:spPr>
        <a:solidFill>
          <a:srgbClr val="002060">
            <a:alpha val="93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FE4D08D0-9AF6-4821-9EB7-835D759D0F80}" type="pres">
      <dgm:prSet presAssocID="{757C3692-1EA2-4BD8-A064-280ED82D6538}" presName="text_2" presStyleLbl="node1" presStyleIdx="1" presStyleCnt="4" custScaleY="141769">
        <dgm:presLayoutVars>
          <dgm:bulletEnabled val="1"/>
        </dgm:presLayoutVars>
      </dgm:prSet>
      <dgm:spPr/>
      <dgm:t>
        <a:bodyPr/>
        <a:lstStyle/>
        <a:p>
          <a:endParaRPr lang="en-US"/>
        </a:p>
      </dgm:t>
    </dgm:pt>
    <dgm:pt modelId="{23A61C83-DF86-4C43-8604-92426264DC9A}" type="pres">
      <dgm:prSet presAssocID="{757C3692-1EA2-4BD8-A064-280ED82D6538}" presName="accent_2" presStyleCnt="0"/>
      <dgm:spPr/>
    </dgm:pt>
    <dgm:pt modelId="{DFF600A3-090D-41C3-9DE5-D4F6DD71D368}" type="pres">
      <dgm:prSet presAssocID="{757C3692-1EA2-4BD8-A064-280ED82D6538}" presName="accentRepeatNode" presStyleLbl="solidFgAcc1" presStyleIdx="1" presStyleCnt="4"/>
      <dgm:spPr>
        <a:solidFill>
          <a:schemeClr val="accent5">
            <a:lumMod val="50000"/>
            <a:alpha val="93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6A073E9E-B406-4764-9F52-470F213FEBD2}" type="pres">
      <dgm:prSet presAssocID="{74E86C6C-BE7A-40CA-B48B-75445BB4EF3E}" presName="text_3" presStyleLbl="node1" presStyleIdx="2" presStyleCnt="4" custScaleY="141769">
        <dgm:presLayoutVars>
          <dgm:bulletEnabled val="1"/>
        </dgm:presLayoutVars>
      </dgm:prSet>
      <dgm:spPr/>
      <dgm:t>
        <a:bodyPr/>
        <a:lstStyle/>
        <a:p>
          <a:endParaRPr lang="en-US"/>
        </a:p>
      </dgm:t>
    </dgm:pt>
    <dgm:pt modelId="{82965960-5D46-43D7-A8FC-849628273089}" type="pres">
      <dgm:prSet presAssocID="{74E86C6C-BE7A-40CA-B48B-75445BB4EF3E}" presName="accent_3" presStyleCnt="0"/>
      <dgm:spPr/>
    </dgm:pt>
    <dgm:pt modelId="{A72032A9-336D-4FF2-B813-B39810823B8D}" type="pres">
      <dgm:prSet presAssocID="{74E86C6C-BE7A-40CA-B48B-75445BB4EF3E}" presName="accentRepeatNode" presStyleLbl="solidFgAcc1" presStyleIdx="2" presStyleCnt="4"/>
      <dgm:spPr>
        <a:solidFill>
          <a:srgbClr val="002060">
            <a:alpha val="93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B759383F-20BD-45BF-A1C6-BFD0A855316E}" type="pres">
      <dgm:prSet presAssocID="{4F8F24C5-3EC9-43A7-BB47-FB3B903727E6}" presName="text_4" presStyleLbl="node1" presStyleIdx="3" presStyleCnt="4" custScaleY="141769">
        <dgm:presLayoutVars>
          <dgm:bulletEnabled val="1"/>
        </dgm:presLayoutVars>
      </dgm:prSet>
      <dgm:spPr/>
      <dgm:t>
        <a:bodyPr/>
        <a:lstStyle/>
        <a:p>
          <a:endParaRPr lang="en-US"/>
        </a:p>
      </dgm:t>
    </dgm:pt>
    <dgm:pt modelId="{BEA39DCF-49D2-47DA-9AEF-1895080A6D03}" type="pres">
      <dgm:prSet presAssocID="{4F8F24C5-3EC9-43A7-BB47-FB3B903727E6}" presName="accent_4" presStyleCnt="0"/>
      <dgm:spPr/>
    </dgm:pt>
    <dgm:pt modelId="{5F7F5A94-5D77-4502-94B2-C9EFBFEDD25C}" type="pres">
      <dgm:prSet presAssocID="{4F8F24C5-3EC9-43A7-BB47-FB3B903727E6}" presName="accentRepeatNode" presStyleLbl="solidFgAcc1" presStyleIdx="3" presStyleCnt="4"/>
      <dgm:spPr>
        <a:solidFill>
          <a:schemeClr val="accent5">
            <a:lumMod val="40000"/>
            <a:lumOff val="60000"/>
            <a:alpha val="93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Lst>
  <dgm:cxnLst>
    <dgm:cxn modelId="{5E7E1C72-F495-4A35-869B-A9DAEA200CE1}" type="presOf" srcId="{757C3692-1EA2-4BD8-A064-280ED82D6538}" destId="{FE4D08D0-9AF6-4821-9EB7-835D759D0F80}" srcOrd="0" destOrd="0" presId="urn:microsoft.com/office/officeart/2008/layout/VerticalCurvedList"/>
    <dgm:cxn modelId="{C77B2E38-10B0-4429-B689-E2B3E4692316}" srcId="{8404D516-C3AE-41DD-8BAD-64AC528FF103}" destId="{ABC9DB21-4573-4E91-8492-CD93DAA1DC06}" srcOrd="0" destOrd="0" parTransId="{127B91FF-C32A-4320-9721-A595CDEEA1CB}" sibTransId="{8F77FB52-A905-4524-A4A8-225F3F699CB2}"/>
    <dgm:cxn modelId="{84AA985B-E355-4BEC-B312-3F4AFF3BE3AB}" type="presOf" srcId="{74E86C6C-BE7A-40CA-B48B-75445BB4EF3E}" destId="{6A073E9E-B406-4764-9F52-470F213FEBD2}" srcOrd="0" destOrd="0" presId="urn:microsoft.com/office/officeart/2008/layout/VerticalCurvedList"/>
    <dgm:cxn modelId="{E37A4B2E-6296-4D82-961B-C1CCD7002B93}" srcId="{8404D516-C3AE-41DD-8BAD-64AC528FF103}" destId="{74E86C6C-BE7A-40CA-B48B-75445BB4EF3E}" srcOrd="2" destOrd="0" parTransId="{1F207686-6776-453A-B5A5-4510D4E5E812}" sibTransId="{ECCA1AB4-33DB-4520-AB30-16D318A4CE99}"/>
    <dgm:cxn modelId="{62F3F2DE-8F1E-49B9-A9E7-732A913DAB3B}" type="presOf" srcId="{4F8F24C5-3EC9-43A7-BB47-FB3B903727E6}" destId="{B759383F-20BD-45BF-A1C6-BFD0A855316E}" srcOrd="0" destOrd="0" presId="urn:microsoft.com/office/officeart/2008/layout/VerticalCurvedList"/>
    <dgm:cxn modelId="{0079ABFD-1AD2-477A-8F43-4A0EECFFB65B}" srcId="{8404D516-C3AE-41DD-8BAD-64AC528FF103}" destId="{4F8F24C5-3EC9-43A7-BB47-FB3B903727E6}" srcOrd="3" destOrd="0" parTransId="{2B229B72-E95F-48A3-A588-63AE5C6F3ECB}" sibTransId="{DBACD3B1-2097-4554-B9AC-9729A4911014}"/>
    <dgm:cxn modelId="{450E1850-A497-484F-AA1C-87C466A15957}" type="presOf" srcId="{8F77FB52-A905-4524-A4A8-225F3F699CB2}" destId="{992169FD-DE06-4561-810A-6EDAA8F70B05}" srcOrd="0" destOrd="0" presId="urn:microsoft.com/office/officeart/2008/layout/VerticalCurvedList"/>
    <dgm:cxn modelId="{AAE450DE-D12E-4463-81FD-D4F972F0F8E6}" type="presOf" srcId="{8404D516-C3AE-41DD-8BAD-64AC528FF103}" destId="{6E5AA306-72A6-4C74-83A3-AAB6409FA305}" srcOrd="0" destOrd="0" presId="urn:microsoft.com/office/officeart/2008/layout/VerticalCurvedList"/>
    <dgm:cxn modelId="{A6CC5BC5-AF0D-475F-90C8-54F521A47B0A}" type="presOf" srcId="{ABC9DB21-4573-4E91-8492-CD93DAA1DC06}" destId="{98B940BE-40E7-4BDB-AA96-54A633CC0CC1}" srcOrd="0" destOrd="0" presId="urn:microsoft.com/office/officeart/2008/layout/VerticalCurvedList"/>
    <dgm:cxn modelId="{708AB9D1-0E23-4BD5-8304-488E98E3C2E0}" srcId="{8404D516-C3AE-41DD-8BAD-64AC528FF103}" destId="{757C3692-1EA2-4BD8-A064-280ED82D6538}" srcOrd="1" destOrd="0" parTransId="{86A02DBA-F282-49C2-BA8C-24320406F57B}" sibTransId="{DAA6A0A5-8270-43AA-BD22-F2092C7CF14F}"/>
    <dgm:cxn modelId="{2B47701C-9938-4BAA-A8CC-19AF9A871366}" type="presParOf" srcId="{6E5AA306-72A6-4C74-83A3-AAB6409FA305}" destId="{14A7607A-FA92-41A2-8D6B-5A127B497A9D}" srcOrd="0" destOrd="0" presId="urn:microsoft.com/office/officeart/2008/layout/VerticalCurvedList"/>
    <dgm:cxn modelId="{7D77091A-CA8B-4530-9EFB-74B86217E799}" type="presParOf" srcId="{14A7607A-FA92-41A2-8D6B-5A127B497A9D}" destId="{2C336DEB-8C65-4B1B-8B6D-AF4674FE0089}" srcOrd="0" destOrd="0" presId="urn:microsoft.com/office/officeart/2008/layout/VerticalCurvedList"/>
    <dgm:cxn modelId="{24897AA5-4B56-4946-9EFB-DBF3784E44C0}" type="presParOf" srcId="{2C336DEB-8C65-4B1B-8B6D-AF4674FE0089}" destId="{FF248EAA-147D-4FB8-811B-5E7EB6F177F4}" srcOrd="0" destOrd="0" presId="urn:microsoft.com/office/officeart/2008/layout/VerticalCurvedList"/>
    <dgm:cxn modelId="{698F6C1E-C7EB-4D40-81FF-350A37380B68}" type="presParOf" srcId="{2C336DEB-8C65-4B1B-8B6D-AF4674FE0089}" destId="{992169FD-DE06-4561-810A-6EDAA8F70B05}" srcOrd="1" destOrd="0" presId="urn:microsoft.com/office/officeart/2008/layout/VerticalCurvedList"/>
    <dgm:cxn modelId="{A97C81CB-6359-46A8-8487-0AA1626B097D}" type="presParOf" srcId="{2C336DEB-8C65-4B1B-8B6D-AF4674FE0089}" destId="{EF572F29-86A0-4B40-8624-7FE135287FB3}" srcOrd="2" destOrd="0" presId="urn:microsoft.com/office/officeart/2008/layout/VerticalCurvedList"/>
    <dgm:cxn modelId="{90743723-8E59-4630-86B9-9B774D93C243}" type="presParOf" srcId="{2C336DEB-8C65-4B1B-8B6D-AF4674FE0089}" destId="{B2CD6E34-F5E3-4617-AF1D-74F3A7B46B7C}" srcOrd="3" destOrd="0" presId="urn:microsoft.com/office/officeart/2008/layout/VerticalCurvedList"/>
    <dgm:cxn modelId="{75CA61C9-2D80-4ED5-BDCE-044A3BDA89C7}" type="presParOf" srcId="{14A7607A-FA92-41A2-8D6B-5A127B497A9D}" destId="{98B940BE-40E7-4BDB-AA96-54A633CC0CC1}" srcOrd="1" destOrd="0" presId="urn:microsoft.com/office/officeart/2008/layout/VerticalCurvedList"/>
    <dgm:cxn modelId="{E54C9F7E-D1FA-4046-9FED-399A03FE9FE0}" type="presParOf" srcId="{14A7607A-FA92-41A2-8D6B-5A127B497A9D}" destId="{919A7547-D7D6-4597-AE8E-E3D65DBF27FC}" srcOrd="2" destOrd="0" presId="urn:microsoft.com/office/officeart/2008/layout/VerticalCurvedList"/>
    <dgm:cxn modelId="{686D9995-7D57-4E84-9F6F-F9C244D27A77}" type="presParOf" srcId="{919A7547-D7D6-4597-AE8E-E3D65DBF27FC}" destId="{337BE9CE-2665-4909-B0B8-330B4229BCFD}" srcOrd="0" destOrd="0" presId="urn:microsoft.com/office/officeart/2008/layout/VerticalCurvedList"/>
    <dgm:cxn modelId="{994C9CCA-F89D-401E-988F-818F5F631352}" type="presParOf" srcId="{14A7607A-FA92-41A2-8D6B-5A127B497A9D}" destId="{FE4D08D0-9AF6-4821-9EB7-835D759D0F80}" srcOrd="3" destOrd="0" presId="urn:microsoft.com/office/officeart/2008/layout/VerticalCurvedList"/>
    <dgm:cxn modelId="{45F70738-73AD-4C3D-AE38-D58F8059DCBF}" type="presParOf" srcId="{14A7607A-FA92-41A2-8D6B-5A127B497A9D}" destId="{23A61C83-DF86-4C43-8604-92426264DC9A}" srcOrd="4" destOrd="0" presId="urn:microsoft.com/office/officeart/2008/layout/VerticalCurvedList"/>
    <dgm:cxn modelId="{5BD15ACD-91D5-45B4-9567-910986C68460}" type="presParOf" srcId="{23A61C83-DF86-4C43-8604-92426264DC9A}" destId="{DFF600A3-090D-41C3-9DE5-D4F6DD71D368}" srcOrd="0" destOrd="0" presId="urn:microsoft.com/office/officeart/2008/layout/VerticalCurvedList"/>
    <dgm:cxn modelId="{D4DC0B61-AB28-4A88-AF9E-5C2837A3AD4D}" type="presParOf" srcId="{14A7607A-FA92-41A2-8D6B-5A127B497A9D}" destId="{6A073E9E-B406-4764-9F52-470F213FEBD2}" srcOrd="5" destOrd="0" presId="urn:microsoft.com/office/officeart/2008/layout/VerticalCurvedList"/>
    <dgm:cxn modelId="{DDBC8482-181A-4900-BDFD-22AC20DE8AD5}" type="presParOf" srcId="{14A7607A-FA92-41A2-8D6B-5A127B497A9D}" destId="{82965960-5D46-43D7-A8FC-849628273089}" srcOrd="6" destOrd="0" presId="urn:microsoft.com/office/officeart/2008/layout/VerticalCurvedList"/>
    <dgm:cxn modelId="{A2FD33A8-1BB2-43FA-BCE5-F8C6545C51CB}" type="presParOf" srcId="{82965960-5D46-43D7-A8FC-849628273089}" destId="{A72032A9-336D-4FF2-B813-B39810823B8D}" srcOrd="0" destOrd="0" presId="urn:microsoft.com/office/officeart/2008/layout/VerticalCurvedList"/>
    <dgm:cxn modelId="{38010494-C830-420B-B760-D7F8E761F3B8}" type="presParOf" srcId="{14A7607A-FA92-41A2-8D6B-5A127B497A9D}" destId="{B759383F-20BD-45BF-A1C6-BFD0A855316E}" srcOrd="7" destOrd="0" presId="urn:microsoft.com/office/officeart/2008/layout/VerticalCurvedList"/>
    <dgm:cxn modelId="{2F365289-DC89-45E9-9E24-DB9C265C05AA}" type="presParOf" srcId="{14A7607A-FA92-41A2-8D6B-5A127B497A9D}" destId="{BEA39DCF-49D2-47DA-9AEF-1895080A6D03}" srcOrd="8" destOrd="0" presId="urn:microsoft.com/office/officeart/2008/layout/VerticalCurvedList"/>
    <dgm:cxn modelId="{CA413C38-B3EA-4CA0-B64A-B5B8B91E2BD9}" type="presParOf" srcId="{BEA39DCF-49D2-47DA-9AEF-1895080A6D03}" destId="{5F7F5A94-5D77-4502-94B2-C9EFBFEDD25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392CEF-5AA1-4BDD-BD70-AC39CC0AD290}"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IN"/>
        </a:p>
      </dgm:t>
    </dgm:pt>
    <dgm:pt modelId="{A1B20933-CE06-4CF0-8384-A23CA0D9197A}">
      <dgm:prSet phldrT="[Text]"/>
      <dgm:spPr>
        <a:solidFill>
          <a:srgbClr val="102249"/>
        </a:solidFill>
        <a:scene3d>
          <a:camera prst="orthographicFront"/>
          <a:lightRig rig="sunrise" dir="t"/>
        </a:scene3d>
        <a:sp3d extrusionH="95250" contourW="12700" prstMaterial="metal">
          <a:bevelT w="133350" prst="angle"/>
          <a:bevelB w="25400"/>
          <a:extrusionClr>
            <a:schemeClr val="accent2">
              <a:lumMod val="40000"/>
              <a:lumOff val="60000"/>
            </a:schemeClr>
          </a:extrusionClr>
          <a:contourClr>
            <a:srgbClr val="009999"/>
          </a:contourClr>
        </a:sp3d>
      </dgm:spPr>
      <dgm:t>
        <a:bodyPr/>
        <a:lstStyle/>
        <a:p>
          <a:r>
            <a:rPr lang="en-US" dirty="0"/>
            <a:t>Market research</a:t>
          </a:r>
          <a:endParaRPr lang="en-IN" dirty="0"/>
        </a:p>
      </dgm:t>
    </dgm:pt>
    <dgm:pt modelId="{A2DF0C0B-88C8-4CF4-8ADE-C6F4DB46CE2F}" type="parTrans" cxnId="{FEC4A99F-1DD5-4899-9A14-7FA13C091483}">
      <dgm:prSet/>
      <dgm:spPr/>
      <dgm:t>
        <a:bodyPr/>
        <a:lstStyle/>
        <a:p>
          <a:endParaRPr lang="en-IN"/>
        </a:p>
      </dgm:t>
    </dgm:pt>
    <dgm:pt modelId="{7A0C03D7-5570-4F36-992B-A5E18783B2ED}" type="sibTrans" cxnId="{FEC4A99F-1DD5-4899-9A14-7FA13C091483}">
      <dgm:prSet/>
      <dgm:spPr/>
      <dgm:t>
        <a:bodyPr/>
        <a:lstStyle/>
        <a:p>
          <a:endParaRPr lang="en-IN"/>
        </a:p>
      </dgm:t>
    </dgm:pt>
    <dgm:pt modelId="{8E1292ED-7C39-4CA2-9E3B-521212570971}">
      <dgm:prSet phldrT="[Text]" custT="1"/>
      <dgm:spPr>
        <a:solidFill>
          <a:srgbClr val="0A3B66"/>
        </a:solidFill>
        <a:scene3d>
          <a:camera prst="orthographicFront"/>
          <a:lightRig rig="threePt" dir="t"/>
        </a:scene3d>
        <a:sp3d contourW="12700" prstMaterial="metal">
          <a:bevelT w="190500"/>
        </a:sp3d>
      </dgm:spPr>
      <dgm:t>
        <a:bodyPr/>
        <a:lstStyle/>
        <a:p>
          <a:r>
            <a:rPr lang="en-US" sz="1800" b="1" dirty="0"/>
            <a:t>Identify trend</a:t>
          </a:r>
          <a:endParaRPr lang="en-IN" sz="1800" b="1" dirty="0"/>
        </a:p>
      </dgm:t>
    </dgm:pt>
    <dgm:pt modelId="{6DFE49AB-8954-4BDB-AEF2-FCF833CE9EED}" type="parTrans" cxnId="{85EDD136-FE77-43AE-BF30-170C5CFE5FAB}">
      <dgm:prSet/>
      <dgm:spPr/>
      <dgm:t>
        <a:bodyPr/>
        <a:lstStyle/>
        <a:p>
          <a:endParaRPr lang="en-IN"/>
        </a:p>
      </dgm:t>
    </dgm:pt>
    <dgm:pt modelId="{60E93027-13CB-4673-8227-14437D301001}" type="sibTrans" cxnId="{85EDD136-FE77-43AE-BF30-170C5CFE5FAB}">
      <dgm:prSet/>
      <dgm:spPr/>
      <dgm:t>
        <a:bodyPr/>
        <a:lstStyle/>
        <a:p>
          <a:endParaRPr lang="en-IN"/>
        </a:p>
      </dgm:t>
    </dgm:pt>
    <dgm:pt modelId="{D15048CA-A100-43B2-88E3-C360A396C287}">
      <dgm:prSet phldrT="[Text]" custT="1"/>
      <dgm:spPr>
        <a:solidFill>
          <a:srgbClr val="12528C"/>
        </a:solidFill>
        <a:scene3d>
          <a:camera prst="orthographicFront"/>
          <a:lightRig rig="threePt" dir="t"/>
        </a:scene3d>
        <a:sp3d contourW="12700" prstMaterial="metal">
          <a:bevelT w="190500"/>
        </a:sp3d>
      </dgm:spPr>
      <dgm:t>
        <a:bodyPr/>
        <a:lstStyle/>
        <a:p>
          <a:r>
            <a:rPr lang="en-US" sz="1800" b="1" dirty="0"/>
            <a:t>Competition analysis</a:t>
          </a:r>
          <a:endParaRPr lang="en-IN" sz="1800" b="1" dirty="0"/>
        </a:p>
      </dgm:t>
    </dgm:pt>
    <dgm:pt modelId="{06FDD51F-ED03-4818-9833-11C5D91E59C3}" type="parTrans" cxnId="{C1757AC8-6B61-47BA-B004-EBB7420BA35C}">
      <dgm:prSet/>
      <dgm:spPr/>
      <dgm:t>
        <a:bodyPr/>
        <a:lstStyle/>
        <a:p>
          <a:endParaRPr lang="en-IN"/>
        </a:p>
      </dgm:t>
    </dgm:pt>
    <dgm:pt modelId="{B1A68B69-8C3C-4750-8D8C-302970BCFC00}" type="sibTrans" cxnId="{C1757AC8-6B61-47BA-B004-EBB7420BA35C}">
      <dgm:prSet/>
      <dgm:spPr/>
      <dgm:t>
        <a:bodyPr/>
        <a:lstStyle/>
        <a:p>
          <a:endParaRPr lang="en-IN"/>
        </a:p>
      </dgm:t>
    </dgm:pt>
    <dgm:pt modelId="{069E213B-7441-453F-A9F8-DE6E633557F8}">
      <dgm:prSet phldrT="[Text]" custT="1"/>
      <dgm:spPr>
        <a:solidFill>
          <a:srgbClr val="237ED9"/>
        </a:solidFill>
        <a:scene3d>
          <a:camera prst="orthographicFront"/>
          <a:lightRig rig="threePt" dir="t"/>
        </a:scene3d>
        <a:sp3d contourW="12700" prstMaterial="metal">
          <a:bevelT w="190500"/>
        </a:sp3d>
      </dgm:spPr>
      <dgm:t>
        <a:bodyPr/>
        <a:lstStyle/>
        <a:p>
          <a:r>
            <a:rPr lang="en-US" sz="1800" b="1" dirty="0"/>
            <a:t>Price analysis</a:t>
          </a:r>
          <a:endParaRPr lang="en-IN" sz="1800" b="1" dirty="0"/>
        </a:p>
      </dgm:t>
    </dgm:pt>
    <dgm:pt modelId="{C67F7352-2076-4B3B-972C-654C58130D26}" type="parTrans" cxnId="{51F9848B-5CB8-499C-AE0E-FA0337CBEE76}">
      <dgm:prSet/>
      <dgm:spPr/>
      <dgm:t>
        <a:bodyPr/>
        <a:lstStyle/>
        <a:p>
          <a:endParaRPr lang="en-IN"/>
        </a:p>
      </dgm:t>
    </dgm:pt>
    <dgm:pt modelId="{C48AB9A1-211E-462B-A303-6F4F43898DE9}" type="sibTrans" cxnId="{51F9848B-5CB8-499C-AE0E-FA0337CBEE76}">
      <dgm:prSet/>
      <dgm:spPr/>
      <dgm:t>
        <a:bodyPr/>
        <a:lstStyle/>
        <a:p>
          <a:endParaRPr lang="en-IN"/>
        </a:p>
      </dgm:t>
    </dgm:pt>
    <dgm:pt modelId="{1A4C0A40-E76F-4FE8-9BEF-BD22543AD7FA}">
      <dgm:prSet phldrT="[Text]" custT="1"/>
      <dgm:spPr>
        <a:solidFill>
          <a:srgbClr val="237ED9"/>
        </a:solidFill>
        <a:scene3d>
          <a:camera prst="orthographicFront"/>
          <a:lightRig rig="threePt" dir="t"/>
        </a:scene3d>
        <a:sp3d contourW="12700" prstMaterial="metal">
          <a:bevelT w="190500"/>
        </a:sp3d>
      </dgm:spPr>
      <dgm:t>
        <a:bodyPr/>
        <a:lstStyle/>
        <a:p>
          <a:r>
            <a:rPr lang="en-US" sz="1800" b="1" dirty="0"/>
            <a:t>SWOT analysis</a:t>
          </a:r>
          <a:endParaRPr lang="en-IN" sz="1800" b="1" dirty="0"/>
        </a:p>
      </dgm:t>
    </dgm:pt>
    <dgm:pt modelId="{C8745242-E9B1-4B51-8DBE-0C4AF3751911}" type="parTrans" cxnId="{89BF7568-2891-49E2-AB9B-040570BC5490}">
      <dgm:prSet/>
      <dgm:spPr/>
      <dgm:t>
        <a:bodyPr/>
        <a:lstStyle/>
        <a:p>
          <a:endParaRPr lang="en-IN"/>
        </a:p>
      </dgm:t>
    </dgm:pt>
    <dgm:pt modelId="{D55E5BBD-F653-46AF-96C2-5D6355A30AE3}" type="sibTrans" cxnId="{89BF7568-2891-49E2-AB9B-040570BC5490}">
      <dgm:prSet/>
      <dgm:spPr/>
      <dgm:t>
        <a:bodyPr/>
        <a:lstStyle/>
        <a:p>
          <a:endParaRPr lang="en-IN"/>
        </a:p>
      </dgm:t>
    </dgm:pt>
    <dgm:pt modelId="{F75306FD-AE35-4F96-87FD-722F0D1C514B}">
      <dgm:prSet custT="1"/>
      <dgm:spPr>
        <a:solidFill>
          <a:srgbClr val="1B68B3"/>
        </a:solidFill>
        <a:scene3d>
          <a:camera prst="orthographicFront"/>
          <a:lightRig rig="threePt" dir="t"/>
        </a:scene3d>
        <a:sp3d contourW="12700" prstMaterial="metal">
          <a:bevelT w="190500"/>
        </a:sp3d>
      </dgm:spPr>
      <dgm:t>
        <a:bodyPr/>
        <a:lstStyle/>
        <a:p>
          <a:r>
            <a:rPr lang="en-US" sz="1800" b="1" dirty="0"/>
            <a:t>Target market analysis</a:t>
          </a:r>
          <a:endParaRPr lang="en-IN" sz="1800" b="1" dirty="0"/>
        </a:p>
      </dgm:t>
    </dgm:pt>
    <dgm:pt modelId="{C72CF6F3-EC7D-4299-9999-43736DA49953}" type="parTrans" cxnId="{87F1AEFE-3B03-49BE-8529-5BB23C56F65B}">
      <dgm:prSet/>
      <dgm:spPr/>
      <dgm:t>
        <a:bodyPr/>
        <a:lstStyle/>
        <a:p>
          <a:endParaRPr lang="en-IN"/>
        </a:p>
      </dgm:t>
    </dgm:pt>
    <dgm:pt modelId="{155A482B-B2D1-4A93-B766-B031494939FE}" type="sibTrans" cxnId="{87F1AEFE-3B03-49BE-8529-5BB23C56F65B}">
      <dgm:prSet/>
      <dgm:spPr/>
      <dgm:t>
        <a:bodyPr/>
        <a:lstStyle/>
        <a:p>
          <a:endParaRPr lang="en-IN"/>
        </a:p>
      </dgm:t>
    </dgm:pt>
    <dgm:pt modelId="{C3DD14DC-1E6B-4A7D-9715-5883B352C1F5}">
      <dgm:prSet custT="1"/>
      <dgm:spPr>
        <a:solidFill>
          <a:srgbClr val="2C94FF"/>
        </a:solidFill>
        <a:scene3d>
          <a:camera prst="orthographicFront"/>
          <a:lightRig rig="threePt" dir="t"/>
        </a:scene3d>
        <a:sp3d contourW="12700" prstMaterial="metal">
          <a:bevelT w="190500"/>
        </a:sp3d>
      </dgm:spPr>
      <dgm:t>
        <a:bodyPr/>
        <a:lstStyle/>
        <a:p>
          <a:r>
            <a:rPr lang="en-US" sz="1800" b="1" dirty="0"/>
            <a:t>Marketing plan</a:t>
          </a:r>
          <a:endParaRPr lang="en-IN" sz="1800" b="1" dirty="0"/>
        </a:p>
      </dgm:t>
    </dgm:pt>
    <dgm:pt modelId="{2D8BB137-4187-46F2-91AC-7D4A8BBA0C6F}" type="parTrans" cxnId="{3E382E1C-67E9-48F6-80F6-5AB4F3E1421F}">
      <dgm:prSet/>
      <dgm:spPr/>
      <dgm:t>
        <a:bodyPr/>
        <a:lstStyle/>
        <a:p>
          <a:endParaRPr lang="en-IN"/>
        </a:p>
      </dgm:t>
    </dgm:pt>
    <dgm:pt modelId="{E80C3CEB-0D08-4B90-8D16-181FC935C2A0}" type="sibTrans" cxnId="{3E382E1C-67E9-48F6-80F6-5AB4F3E1421F}">
      <dgm:prSet/>
      <dgm:spPr/>
      <dgm:t>
        <a:bodyPr/>
        <a:lstStyle/>
        <a:p>
          <a:endParaRPr lang="en-IN"/>
        </a:p>
      </dgm:t>
    </dgm:pt>
    <dgm:pt modelId="{B071EBA6-E758-4248-8378-7C42D175AF09}">
      <dgm:prSet custT="1"/>
      <dgm:spPr>
        <a:solidFill>
          <a:srgbClr val="1B68B3"/>
        </a:solidFill>
        <a:scene3d>
          <a:camera prst="orthographicFront"/>
          <a:lightRig rig="threePt" dir="t"/>
        </a:scene3d>
        <a:sp3d contourW="12700" prstMaterial="metal">
          <a:bevelT w="190500"/>
        </a:sp3d>
      </dgm:spPr>
      <dgm:t>
        <a:bodyPr/>
        <a:lstStyle/>
        <a:p>
          <a:r>
            <a:rPr lang="en-US" sz="1800" b="1" dirty="0"/>
            <a:t>Market </a:t>
          </a:r>
          <a:r>
            <a:rPr lang="en-US" sz="1800" b="1" dirty="0" smtClean="0"/>
            <a:t>segmenting</a:t>
          </a:r>
          <a:endParaRPr lang="en-IN" sz="1800" b="1" dirty="0"/>
        </a:p>
      </dgm:t>
    </dgm:pt>
    <dgm:pt modelId="{E3DBAD03-E676-4ABF-A452-5B23934D470C}" type="parTrans" cxnId="{C7538E51-ECA8-4EC2-BEAE-4367B21B7A7F}">
      <dgm:prSet/>
      <dgm:spPr/>
      <dgm:t>
        <a:bodyPr/>
        <a:lstStyle/>
        <a:p>
          <a:endParaRPr lang="en-IN"/>
        </a:p>
      </dgm:t>
    </dgm:pt>
    <dgm:pt modelId="{D07A4673-40E6-44FA-BDD4-8FB67744EA10}" type="sibTrans" cxnId="{C7538E51-ECA8-4EC2-BEAE-4367B21B7A7F}">
      <dgm:prSet/>
      <dgm:spPr/>
      <dgm:t>
        <a:bodyPr/>
        <a:lstStyle/>
        <a:p>
          <a:endParaRPr lang="en-IN"/>
        </a:p>
      </dgm:t>
    </dgm:pt>
    <dgm:pt modelId="{FEA68AA0-7D0A-4917-94F5-7ACA2F3DE4D3}">
      <dgm:prSet custT="1"/>
      <dgm:spPr>
        <a:solidFill>
          <a:srgbClr val="12528C"/>
        </a:solidFill>
        <a:scene3d>
          <a:camera prst="orthographicFront"/>
          <a:lightRig rig="threePt" dir="t"/>
        </a:scene3d>
        <a:sp3d contourW="12700" prstMaterial="metal">
          <a:bevelT w="190500"/>
        </a:sp3d>
      </dgm:spPr>
      <dgm:t>
        <a:bodyPr/>
        <a:lstStyle/>
        <a:p>
          <a:r>
            <a:rPr lang="en-US" sz="1800" b="1" dirty="0"/>
            <a:t>Market structure</a:t>
          </a:r>
          <a:endParaRPr lang="en-IN" sz="1800" b="1" dirty="0"/>
        </a:p>
      </dgm:t>
    </dgm:pt>
    <dgm:pt modelId="{416BCD33-02FE-4B76-B90F-5B9C327C1CF5}" type="parTrans" cxnId="{5A5FDFC5-AC52-42C8-9A86-F51EBE8939EA}">
      <dgm:prSet/>
      <dgm:spPr/>
      <dgm:t>
        <a:bodyPr/>
        <a:lstStyle/>
        <a:p>
          <a:endParaRPr lang="en-IN"/>
        </a:p>
      </dgm:t>
    </dgm:pt>
    <dgm:pt modelId="{5FDD72EE-DE50-46D0-A9F2-D114717AF581}" type="sibTrans" cxnId="{5A5FDFC5-AC52-42C8-9A86-F51EBE8939EA}">
      <dgm:prSet/>
      <dgm:spPr/>
      <dgm:t>
        <a:bodyPr/>
        <a:lstStyle/>
        <a:p>
          <a:endParaRPr lang="en-IN"/>
        </a:p>
      </dgm:t>
    </dgm:pt>
    <dgm:pt modelId="{D2A4E840-DEA5-4446-8148-0A122C6B6FB7}" type="pres">
      <dgm:prSet presAssocID="{13392CEF-5AA1-4BDD-BD70-AC39CC0AD290}" presName="Name0" presStyleCnt="0">
        <dgm:presLayoutVars>
          <dgm:chMax val="1"/>
          <dgm:dir/>
          <dgm:animLvl val="ctr"/>
          <dgm:resizeHandles val="exact"/>
        </dgm:presLayoutVars>
      </dgm:prSet>
      <dgm:spPr/>
      <dgm:t>
        <a:bodyPr/>
        <a:lstStyle/>
        <a:p>
          <a:endParaRPr lang="en-US"/>
        </a:p>
      </dgm:t>
    </dgm:pt>
    <dgm:pt modelId="{906BEF85-505B-4B87-B337-111368323247}" type="pres">
      <dgm:prSet presAssocID="{A1B20933-CE06-4CF0-8384-A23CA0D9197A}" presName="centerShape" presStyleLbl="node0" presStyleIdx="0" presStyleCnt="1"/>
      <dgm:spPr/>
      <dgm:t>
        <a:bodyPr/>
        <a:lstStyle/>
        <a:p>
          <a:endParaRPr lang="en-US"/>
        </a:p>
      </dgm:t>
    </dgm:pt>
    <dgm:pt modelId="{34C2511A-3971-4CB7-9209-04063AC2A174}" type="pres">
      <dgm:prSet presAssocID="{8E1292ED-7C39-4CA2-9E3B-521212570971}" presName="node" presStyleLbl="node1" presStyleIdx="0" presStyleCnt="8" custScaleX="149725" custScaleY="156223" custRadScaleRad="100014" custRadScaleInc="-6330">
        <dgm:presLayoutVars>
          <dgm:bulletEnabled val="1"/>
        </dgm:presLayoutVars>
      </dgm:prSet>
      <dgm:spPr/>
      <dgm:t>
        <a:bodyPr/>
        <a:lstStyle/>
        <a:p>
          <a:endParaRPr lang="en-US"/>
        </a:p>
      </dgm:t>
    </dgm:pt>
    <dgm:pt modelId="{E5B1E103-D630-4963-A5F4-24F949E55D54}" type="pres">
      <dgm:prSet presAssocID="{8E1292ED-7C39-4CA2-9E3B-521212570971}" presName="dummy" presStyleCnt="0"/>
      <dgm:spPr/>
    </dgm:pt>
    <dgm:pt modelId="{6DF5C480-AA8C-45B8-9373-D8318BE9B870}" type="pres">
      <dgm:prSet presAssocID="{60E93027-13CB-4673-8227-14437D301001}" presName="sibTrans" presStyleLbl="sibTrans2D1" presStyleIdx="0" presStyleCnt="8"/>
      <dgm:spPr/>
      <dgm:t>
        <a:bodyPr/>
        <a:lstStyle/>
        <a:p>
          <a:endParaRPr lang="en-US"/>
        </a:p>
      </dgm:t>
    </dgm:pt>
    <dgm:pt modelId="{D60D6802-F6F5-4C36-92F7-E65E81FD41AF}" type="pres">
      <dgm:prSet presAssocID="{D15048CA-A100-43B2-88E3-C360A396C287}" presName="node" presStyleLbl="node1" presStyleIdx="1" presStyleCnt="8" custScaleX="162428" custScaleY="162428">
        <dgm:presLayoutVars>
          <dgm:bulletEnabled val="1"/>
        </dgm:presLayoutVars>
      </dgm:prSet>
      <dgm:spPr/>
      <dgm:t>
        <a:bodyPr/>
        <a:lstStyle/>
        <a:p>
          <a:endParaRPr lang="en-US"/>
        </a:p>
      </dgm:t>
    </dgm:pt>
    <dgm:pt modelId="{2C231FBC-C95E-4F9D-8622-8FB490FDA232}" type="pres">
      <dgm:prSet presAssocID="{D15048CA-A100-43B2-88E3-C360A396C287}" presName="dummy" presStyleCnt="0"/>
      <dgm:spPr/>
    </dgm:pt>
    <dgm:pt modelId="{CCE81C22-7C24-4604-BDE1-65ADA8551835}" type="pres">
      <dgm:prSet presAssocID="{B1A68B69-8C3C-4750-8D8C-302970BCFC00}" presName="sibTrans" presStyleLbl="sibTrans2D1" presStyleIdx="1" presStyleCnt="8"/>
      <dgm:spPr/>
      <dgm:t>
        <a:bodyPr/>
        <a:lstStyle/>
        <a:p>
          <a:endParaRPr lang="en-US"/>
        </a:p>
      </dgm:t>
    </dgm:pt>
    <dgm:pt modelId="{F9B027A9-FB98-4DFD-93F0-4313BBDE5772}" type="pres">
      <dgm:prSet presAssocID="{F75306FD-AE35-4F96-87FD-722F0D1C514B}" presName="node" presStyleLbl="node1" presStyleIdx="2" presStyleCnt="8" custScaleX="149725" custScaleY="156223">
        <dgm:presLayoutVars>
          <dgm:bulletEnabled val="1"/>
        </dgm:presLayoutVars>
      </dgm:prSet>
      <dgm:spPr/>
      <dgm:t>
        <a:bodyPr/>
        <a:lstStyle/>
        <a:p>
          <a:endParaRPr lang="en-US"/>
        </a:p>
      </dgm:t>
    </dgm:pt>
    <dgm:pt modelId="{313F3C2C-39E0-4C68-8974-FB750421D5D2}" type="pres">
      <dgm:prSet presAssocID="{F75306FD-AE35-4F96-87FD-722F0D1C514B}" presName="dummy" presStyleCnt="0"/>
      <dgm:spPr/>
    </dgm:pt>
    <dgm:pt modelId="{77C80482-DC61-48C9-A18A-94E4DA781780}" type="pres">
      <dgm:prSet presAssocID="{155A482B-B2D1-4A93-B766-B031494939FE}" presName="sibTrans" presStyleLbl="sibTrans2D1" presStyleIdx="2" presStyleCnt="8"/>
      <dgm:spPr/>
      <dgm:t>
        <a:bodyPr/>
        <a:lstStyle/>
        <a:p>
          <a:endParaRPr lang="en-US"/>
        </a:p>
      </dgm:t>
    </dgm:pt>
    <dgm:pt modelId="{52EAD67F-134B-4CC0-B42E-F600AFA91660}" type="pres">
      <dgm:prSet presAssocID="{069E213B-7441-453F-A9F8-DE6E633557F8}" presName="node" presStyleLbl="node1" presStyleIdx="3" presStyleCnt="8" custScaleX="149725" custScaleY="156223">
        <dgm:presLayoutVars>
          <dgm:bulletEnabled val="1"/>
        </dgm:presLayoutVars>
      </dgm:prSet>
      <dgm:spPr/>
      <dgm:t>
        <a:bodyPr/>
        <a:lstStyle/>
        <a:p>
          <a:endParaRPr lang="en-US"/>
        </a:p>
      </dgm:t>
    </dgm:pt>
    <dgm:pt modelId="{4F023201-AB1A-4C4B-ABBB-FCF5A7437C02}" type="pres">
      <dgm:prSet presAssocID="{069E213B-7441-453F-A9F8-DE6E633557F8}" presName="dummy" presStyleCnt="0"/>
      <dgm:spPr/>
    </dgm:pt>
    <dgm:pt modelId="{6CE33034-6715-4F97-84FA-2E5593374306}" type="pres">
      <dgm:prSet presAssocID="{C48AB9A1-211E-462B-A303-6F4F43898DE9}" presName="sibTrans" presStyleLbl="sibTrans2D1" presStyleIdx="3" presStyleCnt="8"/>
      <dgm:spPr/>
      <dgm:t>
        <a:bodyPr/>
        <a:lstStyle/>
        <a:p>
          <a:endParaRPr lang="en-US"/>
        </a:p>
      </dgm:t>
    </dgm:pt>
    <dgm:pt modelId="{33E8E516-2532-4151-A252-40ECB70D8D13}" type="pres">
      <dgm:prSet presAssocID="{C3DD14DC-1E6B-4A7D-9715-5883B352C1F5}" presName="node" presStyleLbl="node1" presStyleIdx="4" presStyleCnt="8" custScaleX="149725" custScaleY="156223">
        <dgm:presLayoutVars>
          <dgm:bulletEnabled val="1"/>
        </dgm:presLayoutVars>
      </dgm:prSet>
      <dgm:spPr/>
      <dgm:t>
        <a:bodyPr/>
        <a:lstStyle/>
        <a:p>
          <a:endParaRPr lang="en-US"/>
        </a:p>
      </dgm:t>
    </dgm:pt>
    <dgm:pt modelId="{D81D12FD-4222-436C-9FAD-9682BD618BDA}" type="pres">
      <dgm:prSet presAssocID="{C3DD14DC-1E6B-4A7D-9715-5883B352C1F5}" presName="dummy" presStyleCnt="0"/>
      <dgm:spPr/>
    </dgm:pt>
    <dgm:pt modelId="{41B0B6A0-4646-4A60-8174-D2C1D6029FF0}" type="pres">
      <dgm:prSet presAssocID="{E80C3CEB-0D08-4B90-8D16-181FC935C2A0}" presName="sibTrans" presStyleLbl="sibTrans2D1" presStyleIdx="4" presStyleCnt="8"/>
      <dgm:spPr/>
      <dgm:t>
        <a:bodyPr/>
        <a:lstStyle/>
        <a:p>
          <a:endParaRPr lang="en-US"/>
        </a:p>
      </dgm:t>
    </dgm:pt>
    <dgm:pt modelId="{C7D6DA1B-405B-4166-B87D-934950DB26F6}" type="pres">
      <dgm:prSet presAssocID="{1A4C0A40-E76F-4FE8-9BEF-BD22543AD7FA}" presName="node" presStyleLbl="node1" presStyleIdx="5" presStyleCnt="8" custScaleX="149725" custScaleY="156223">
        <dgm:presLayoutVars>
          <dgm:bulletEnabled val="1"/>
        </dgm:presLayoutVars>
      </dgm:prSet>
      <dgm:spPr/>
      <dgm:t>
        <a:bodyPr/>
        <a:lstStyle/>
        <a:p>
          <a:endParaRPr lang="en-US"/>
        </a:p>
      </dgm:t>
    </dgm:pt>
    <dgm:pt modelId="{2C53FA07-D0BA-4366-92F9-1BCA6BFED7B2}" type="pres">
      <dgm:prSet presAssocID="{1A4C0A40-E76F-4FE8-9BEF-BD22543AD7FA}" presName="dummy" presStyleCnt="0"/>
      <dgm:spPr/>
    </dgm:pt>
    <dgm:pt modelId="{0B9344C0-30E0-4434-894B-D1B146EC97BA}" type="pres">
      <dgm:prSet presAssocID="{D55E5BBD-F653-46AF-96C2-5D6355A30AE3}" presName="sibTrans" presStyleLbl="sibTrans2D1" presStyleIdx="5" presStyleCnt="8"/>
      <dgm:spPr/>
      <dgm:t>
        <a:bodyPr/>
        <a:lstStyle/>
        <a:p>
          <a:endParaRPr lang="en-US"/>
        </a:p>
      </dgm:t>
    </dgm:pt>
    <dgm:pt modelId="{30922A82-47AC-4A89-AE1E-5F60290CEB56}" type="pres">
      <dgm:prSet presAssocID="{B071EBA6-E758-4248-8378-7C42D175AF09}" presName="node" presStyleLbl="node1" presStyleIdx="6" presStyleCnt="8" custScaleX="149725" custScaleY="156223">
        <dgm:presLayoutVars>
          <dgm:bulletEnabled val="1"/>
        </dgm:presLayoutVars>
      </dgm:prSet>
      <dgm:spPr/>
      <dgm:t>
        <a:bodyPr/>
        <a:lstStyle/>
        <a:p>
          <a:endParaRPr lang="en-US"/>
        </a:p>
      </dgm:t>
    </dgm:pt>
    <dgm:pt modelId="{C5D928D6-E053-4E21-8508-90C75C73BF62}" type="pres">
      <dgm:prSet presAssocID="{B071EBA6-E758-4248-8378-7C42D175AF09}" presName="dummy" presStyleCnt="0"/>
      <dgm:spPr/>
    </dgm:pt>
    <dgm:pt modelId="{09EA612C-04BF-4EBA-80E6-13229CE43490}" type="pres">
      <dgm:prSet presAssocID="{D07A4673-40E6-44FA-BDD4-8FB67744EA10}" presName="sibTrans" presStyleLbl="sibTrans2D1" presStyleIdx="6" presStyleCnt="8"/>
      <dgm:spPr/>
      <dgm:t>
        <a:bodyPr/>
        <a:lstStyle/>
        <a:p>
          <a:endParaRPr lang="en-US"/>
        </a:p>
      </dgm:t>
    </dgm:pt>
    <dgm:pt modelId="{841681DB-F50C-4114-BC1A-0BD7D774DF53}" type="pres">
      <dgm:prSet presAssocID="{FEA68AA0-7D0A-4917-94F5-7ACA2F3DE4D3}" presName="node" presStyleLbl="node1" presStyleIdx="7" presStyleCnt="8" custScaleX="149725" custScaleY="156223">
        <dgm:presLayoutVars>
          <dgm:bulletEnabled val="1"/>
        </dgm:presLayoutVars>
      </dgm:prSet>
      <dgm:spPr/>
      <dgm:t>
        <a:bodyPr/>
        <a:lstStyle/>
        <a:p>
          <a:endParaRPr lang="en-US"/>
        </a:p>
      </dgm:t>
    </dgm:pt>
    <dgm:pt modelId="{4CF10B38-3679-4712-809B-E82CA609D172}" type="pres">
      <dgm:prSet presAssocID="{FEA68AA0-7D0A-4917-94F5-7ACA2F3DE4D3}" presName="dummy" presStyleCnt="0"/>
      <dgm:spPr/>
    </dgm:pt>
    <dgm:pt modelId="{709EE4D2-6AFC-4D8F-AD48-69DDCD883D23}" type="pres">
      <dgm:prSet presAssocID="{5FDD72EE-DE50-46D0-A9F2-D114717AF581}" presName="sibTrans" presStyleLbl="sibTrans2D1" presStyleIdx="7" presStyleCnt="8"/>
      <dgm:spPr/>
      <dgm:t>
        <a:bodyPr/>
        <a:lstStyle/>
        <a:p>
          <a:endParaRPr lang="en-US"/>
        </a:p>
      </dgm:t>
    </dgm:pt>
  </dgm:ptLst>
  <dgm:cxnLst>
    <dgm:cxn modelId="{85EDD136-FE77-43AE-BF30-170C5CFE5FAB}" srcId="{A1B20933-CE06-4CF0-8384-A23CA0D9197A}" destId="{8E1292ED-7C39-4CA2-9E3B-521212570971}" srcOrd="0" destOrd="0" parTransId="{6DFE49AB-8954-4BDB-AEF2-FCF833CE9EED}" sibTransId="{60E93027-13CB-4673-8227-14437D301001}"/>
    <dgm:cxn modelId="{DA756392-E3F5-459B-BEBF-D4722C68D926}" type="presOf" srcId="{F75306FD-AE35-4F96-87FD-722F0D1C514B}" destId="{F9B027A9-FB98-4DFD-93F0-4313BBDE5772}" srcOrd="0" destOrd="0" presId="urn:microsoft.com/office/officeart/2005/8/layout/radial6"/>
    <dgm:cxn modelId="{30E624EB-4E0D-4529-8C61-0D1DF67E2B3A}" type="presOf" srcId="{13392CEF-5AA1-4BDD-BD70-AC39CC0AD290}" destId="{D2A4E840-DEA5-4446-8148-0A122C6B6FB7}" srcOrd="0" destOrd="0" presId="urn:microsoft.com/office/officeart/2005/8/layout/radial6"/>
    <dgm:cxn modelId="{BB9B5D68-F9CB-4206-8662-313E25DEBF45}" type="presOf" srcId="{B071EBA6-E758-4248-8378-7C42D175AF09}" destId="{30922A82-47AC-4A89-AE1E-5F60290CEB56}" srcOrd="0" destOrd="0" presId="urn:microsoft.com/office/officeart/2005/8/layout/radial6"/>
    <dgm:cxn modelId="{96A1AEF5-DC07-43D4-8F53-83C494FCBEE6}" type="presOf" srcId="{C3DD14DC-1E6B-4A7D-9715-5883B352C1F5}" destId="{33E8E516-2532-4151-A252-40ECB70D8D13}" srcOrd="0" destOrd="0" presId="urn:microsoft.com/office/officeart/2005/8/layout/radial6"/>
    <dgm:cxn modelId="{D00967B4-3B4E-4D4C-AEFF-03E658251A06}" type="presOf" srcId="{D07A4673-40E6-44FA-BDD4-8FB67744EA10}" destId="{09EA612C-04BF-4EBA-80E6-13229CE43490}" srcOrd="0" destOrd="0" presId="urn:microsoft.com/office/officeart/2005/8/layout/radial6"/>
    <dgm:cxn modelId="{C7538E51-ECA8-4EC2-BEAE-4367B21B7A7F}" srcId="{A1B20933-CE06-4CF0-8384-A23CA0D9197A}" destId="{B071EBA6-E758-4248-8378-7C42D175AF09}" srcOrd="6" destOrd="0" parTransId="{E3DBAD03-E676-4ABF-A452-5B23934D470C}" sibTransId="{D07A4673-40E6-44FA-BDD4-8FB67744EA10}"/>
    <dgm:cxn modelId="{CE5DD283-FD39-4077-9B07-C86939CC3F36}" type="presOf" srcId="{60E93027-13CB-4673-8227-14437D301001}" destId="{6DF5C480-AA8C-45B8-9373-D8318BE9B870}" srcOrd="0" destOrd="0" presId="urn:microsoft.com/office/officeart/2005/8/layout/radial6"/>
    <dgm:cxn modelId="{C700033E-E46A-4D89-A2B3-A9E29DBC3CEB}" type="presOf" srcId="{D15048CA-A100-43B2-88E3-C360A396C287}" destId="{D60D6802-F6F5-4C36-92F7-E65E81FD41AF}" srcOrd="0" destOrd="0" presId="urn:microsoft.com/office/officeart/2005/8/layout/radial6"/>
    <dgm:cxn modelId="{F9860934-FBC9-46FB-8F6A-4EE117AE85F6}" type="presOf" srcId="{8E1292ED-7C39-4CA2-9E3B-521212570971}" destId="{34C2511A-3971-4CB7-9209-04063AC2A174}" srcOrd="0" destOrd="0" presId="urn:microsoft.com/office/officeart/2005/8/layout/radial6"/>
    <dgm:cxn modelId="{3E382E1C-67E9-48F6-80F6-5AB4F3E1421F}" srcId="{A1B20933-CE06-4CF0-8384-A23CA0D9197A}" destId="{C3DD14DC-1E6B-4A7D-9715-5883B352C1F5}" srcOrd="4" destOrd="0" parTransId="{2D8BB137-4187-46F2-91AC-7D4A8BBA0C6F}" sibTransId="{E80C3CEB-0D08-4B90-8D16-181FC935C2A0}"/>
    <dgm:cxn modelId="{96B83087-CFCC-4554-86AD-CD5EC5DDEE2E}" type="presOf" srcId="{069E213B-7441-453F-A9F8-DE6E633557F8}" destId="{52EAD67F-134B-4CC0-B42E-F600AFA91660}" srcOrd="0" destOrd="0" presId="urn:microsoft.com/office/officeart/2005/8/layout/radial6"/>
    <dgm:cxn modelId="{89BF7568-2891-49E2-AB9B-040570BC5490}" srcId="{A1B20933-CE06-4CF0-8384-A23CA0D9197A}" destId="{1A4C0A40-E76F-4FE8-9BEF-BD22543AD7FA}" srcOrd="5" destOrd="0" parTransId="{C8745242-E9B1-4B51-8DBE-0C4AF3751911}" sibTransId="{D55E5BBD-F653-46AF-96C2-5D6355A30AE3}"/>
    <dgm:cxn modelId="{C1757AC8-6B61-47BA-B004-EBB7420BA35C}" srcId="{A1B20933-CE06-4CF0-8384-A23CA0D9197A}" destId="{D15048CA-A100-43B2-88E3-C360A396C287}" srcOrd="1" destOrd="0" parTransId="{06FDD51F-ED03-4818-9833-11C5D91E59C3}" sibTransId="{B1A68B69-8C3C-4750-8D8C-302970BCFC00}"/>
    <dgm:cxn modelId="{5A5FDFC5-AC52-42C8-9A86-F51EBE8939EA}" srcId="{A1B20933-CE06-4CF0-8384-A23CA0D9197A}" destId="{FEA68AA0-7D0A-4917-94F5-7ACA2F3DE4D3}" srcOrd="7" destOrd="0" parTransId="{416BCD33-02FE-4B76-B90F-5B9C327C1CF5}" sibTransId="{5FDD72EE-DE50-46D0-A9F2-D114717AF581}"/>
    <dgm:cxn modelId="{FEC4A99F-1DD5-4899-9A14-7FA13C091483}" srcId="{13392CEF-5AA1-4BDD-BD70-AC39CC0AD290}" destId="{A1B20933-CE06-4CF0-8384-A23CA0D9197A}" srcOrd="0" destOrd="0" parTransId="{A2DF0C0B-88C8-4CF4-8ADE-C6F4DB46CE2F}" sibTransId="{7A0C03D7-5570-4F36-992B-A5E18783B2ED}"/>
    <dgm:cxn modelId="{538A4EF8-6F2F-4EBB-BCB0-B415C0091D13}" type="presOf" srcId="{FEA68AA0-7D0A-4917-94F5-7ACA2F3DE4D3}" destId="{841681DB-F50C-4114-BC1A-0BD7D774DF53}" srcOrd="0" destOrd="0" presId="urn:microsoft.com/office/officeart/2005/8/layout/radial6"/>
    <dgm:cxn modelId="{87F1AEFE-3B03-49BE-8529-5BB23C56F65B}" srcId="{A1B20933-CE06-4CF0-8384-A23CA0D9197A}" destId="{F75306FD-AE35-4F96-87FD-722F0D1C514B}" srcOrd="2" destOrd="0" parTransId="{C72CF6F3-EC7D-4299-9999-43736DA49953}" sibTransId="{155A482B-B2D1-4A93-B766-B031494939FE}"/>
    <dgm:cxn modelId="{A9984437-0836-404D-B26E-A559A6D9E388}" type="presOf" srcId="{155A482B-B2D1-4A93-B766-B031494939FE}" destId="{77C80482-DC61-48C9-A18A-94E4DA781780}" srcOrd="0" destOrd="0" presId="urn:microsoft.com/office/officeart/2005/8/layout/radial6"/>
    <dgm:cxn modelId="{5831D026-64C9-400A-9CC3-64A238DD40B2}" type="presOf" srcId="{B1A68B69-8C3C-4750-8D8C-302970BCFC00}" destId="{CCE81C22-7C24-4604-BDE1-65ADA8551835}" srcOrd="0" destOrd="0" presId="urn:microsoft.com/office/officeart/2005/8/layout/radial6"/>
    <dgm:cxn modelId="{60C99AA3-00E7-40F3-A66E-1158E8CC2E6C}" type="presOf" srcId="{1A4C0A40-E76F-4FE8-9BEF-BD22543AD7FA}" destId="{C7D6DA1B-405B-4166-B87D-934950DB26F6}" srcOrd="0" destOrd="0" presId="urn:microsoft.com/office/officeart/2005/8/layout/radial6"/>
    <dgm:cxn modelId="{320A6430-83CB-456F-B9D9-CF71C9CDE5E1}" type="presOf" srcId="{5FDD72EE-DE50-46D0-A9F2-D114717AF581}" destId="{709EE4D2-6AFC-4D8F-AD48-69DDCD883D23}" srcOrd="0" destOrd="0" presId="urn:microsoft.com/office/officeart/2005/8/layout/radial6"/>
    <dgm:cxn modelId="{57881AD4-192F-42AB-AA3F-6F53ED6CC585}" type="presOf" srcId="{E80C3CEB-0D08-4B90-8D16-181FC935C2A0}" destId="{41B0B6A0-4646-4A60-8174-D2C1D6029FF0}" srcOrd="0" destOrd="0" presId="urn:microsoft.com/office/officeart/2005/8/layout/radial6"/>
    <dgm:cxn modelId="{51F9848B-5CB8-499C-AE0E-FA0337CBEE76}" srcId="{A1B20933-CE06-4CF0-8384-A23CA0D9197A}" destId="{069E213B-7441-453F-A9F8-DE6E633557F8}" srcOrd="3" destOrd="0" parTransId="{C67F7352-2076-4B3B-972C-654C58130D26}" sibTransId="{C48AB9A1-211E-462B-A303-6F4F43898DE9}"/>
    <dgm:cxn modelId="{0EE2ADCA-408A-4BAF-B48B-866A558CC887}" type="presOf" srcId="{D55E5BBD-F653-46AF-96C2-5D6355A30AE3}" destId="{0B9344C0-30E0-4434-894B-D1B146EC97BA}" srcOrd="0" destOrd="0" presId="urn:microsoft.com/office/officeart/2005/8/layout/radial6"/>
    <dgm:cxn modelId="{9F78213B-D5DE-4D37-AACD-FF5EC3D6C4F4}" type="presOf" srcId="{C48AB9A1-211E-462B-A303-6F4F43898DE9}" destId="{6CE33034-6715-4F97-84FA-2E5593374306}" srcOrd="0" destOrd="0" presId="urn:microsoft.com/office/officeart/2005/8/layout/radial6"/>
    <dgm:cxn modelId="{B91962F0-9A22-4F79-B8A3-0ABAA525B748}" type="presOf" srcId="{A1B20933-CE06-4CF0-8384-A23CA0D9197A}" destId="{906BEF85-505B-4B87-B337-111368323247}" srcOrd="0" destOrd="0" presId="urn:microsoft.com/office/officeart/2005/8/layout/radial6"/>
    <dgm:cxn modelId="{692BE363-8796-4FBA-9254-44F54FE36A9D}" type="presParOf" srcId="{D2A4E840-DEA5-4446-8148-0A122C6B6FB7}" destId="{906BEF85-505B-4B87-B337-111368323247}" srcOrd="0" destOrd="0" presId="urn:microsoft.com/office/officeart/2005/8/layout/radial6"/>
    <dgm:cxn modelId="{2273D05C-2D9F-4D41-8EC7-CE18165F3AC9}" type="presParOf" srcId="{D2A4E840-DEA5-4446-8148-0A122C6B6FB7}" destId="{34C2511A-3971-4CB7-9209-04063AC2A174}" srcOrd="1" destOrd="0" presId="urn:microsoft.com/office/officeart/2005/8/layout/radial6"/>
    <dgm:cxn modelId="{7791A002-DB63-41F7-A228-FEE28C4BE67C}" type="presParOf" srcId="{D2A4E840-DEA5-4446-8148-0A122C6B6FB7}" destId="{E5B1E103-D630-4963-A5F4-24F949E55D54}" srcOrd="2" destOrd="0" presId="urn:microsoft.com/office/officeart/2005/8/layout/radial6"/>
    <dgm:cxn modelId="{1C7E8B09-FBB9-4BB2-B1AC-0DCF15C7E3F7}" type="presParOf" srcId="{D2A4E840-DEA5-4446-8148-0A122C6B6FB7}" destId="{6DF5C480-AA8C-45B8-9373-D8318BE9B870}" srcOrd="3" destOrd="0" presId="urn:microsoft.com/office/officeart/2005/8/layout/radial6"/>
    <dgm:cxn modelId="{F1A5954E-3DA3-47F3-A549-D73931B6F937}" type="presParOf" srcId="{D2A4E840-DEA5-4446-8148-0A122C6B6FB7}" destId="{D60D6802-F6F5-4C36-92F7-E65E81FD41AF}" srcOrd="4" destOrd="0" presId="urn:microsoft.com/office/officeart/2005/8/layout/radial6"/>
    <dgm:cxn modelId="{AE59EAAB-43E0-4A34-B3BA-027DC78C18D2}" type="presParOf" srcId="{D2A4E840-DEA5-4446-8148-0A122C6B6FB7}" destId="{2C231FBC-C95E-4F9D-8622-8FB490FDA232}" srcOrd="5" destOrd="0" presId="urn:microsoft.com/office/officeart/2005/8/layout/radial6"/>
    <dgm:cxn modelId="{5677460C-F90D-4DC4-8C36-8B28A7E5F5EF}" type="presParOf" srcId="{D2A4E840-DEA5-4446-8148-0A122C6B6FB7}" destId="{CCE81C22-7C24-4604-BDE1-65ADA8551835}" srcOrd="6" destOrd="0" presId="urn:microsoft.com/office/officeart/2005/8/layout/radial6"/>
    <dgm:cxn modelId="{8C5B6D43-9FDB-4B7D-8193-53BC258FAE62}" type="presParOf" srcId="{D2A4E840-DEA5-4446-8148-0A122C6B6FB7}" destId="{F9B027A9-FB98-4DFD-93F0-4313BBDE5772}" srcOrd="7" destOrd="0" presId="urn:microsoft.com/office/officeart/2005/8/layout/radial6"/>
    <dgm:cxn modelId="{5CAD6A82-D761-46D5-93DF-0B9C8D8CD965}" type="presParOf" srcId="{D2A4E840-DEA5-4446-8148-0A122C6B6FB7}" destId="{313F3C2C-39E0-4C68-8974-FB750421D5D2}" srcOrd="8" destOrd="0" presId="urn:microsoft.com/office/officeart/2005/8/layout/radial6"/>
    <dgm:cxn modelId="{180C8B74-0727-4A9D-9A74-9217C2C30301}" type="presParOf" srcId="{D2A4E840-DEA5-4446-8148-0A122C6B6FB7}" destId="{77C80482-DC61-48C9-A18A-94E4DA781780}" srcOrd="9" destOrd="0" presId="urn:microsoft.com/office/officeart/2005/8/layout/radial6"/>
    <dgm:cxn modelId="{16785DA1-51E3-454B-A3C4-13D78340BA88}" type="presParOf" srcId="{D2A4E840-DEA5-4446-8148-0A122C6B6FB7}" destId="{52EAD67F-134B-4CC0-B42E-F600AFA91660}" srcOrd="10" destOrd="0" presId="urn:microsoft.com/office/officeart/2005/8/layout/radial6"/>
    <dgm:cxn modelId="{C7BAB2F5-3E23-423C-8AF2-626FBE4A582F}" type="presParOf" srcId="{D2A4E840-DEA5-4446-8148-0A122C6B6FB7}" destId="{4F023201-AB1A-4C4B-ABBB-FCF5A7437C02}" srcOrd="11" destOrd="0" presId="urn:microsoft.com/office/officeart/2005/8/layout/radial6"/>
    <dgm:cxn modelId="{8C337253-1409-400A-873F-6F39D078A160}" type="presParOf" srcId="{D2A4E840-DEA5-4446-8148-0A122C6B6FB7}" destId="{6CE33034-6715-4F97-84FA-2E5593374306}" srcOrd="12" destOrd="0" presId="urn:microsoft.com/office/officeart/2005/8/layout/radial6"/>
    <dgm:cxn modelId="{E698CAE7-B51A-4505-85E7-EDE816963113}" type="presParOf" srcId="{D2A4E840-DEA5-4446-8148-0A122C6B6FB7}" destId="{33E8E516-2532-4151-A252-40ECB70D8D13}" srcOrd="13" destOrd="0" presId="urn:microsoft.com/office/officeart/2005/8/layout/radial6"/>
    <dgm:cxn modelId="{F5CFDFF2-E136-434D-9CA4-53F40C82C59D}" type="presParOf" srcId="{D2A4E840-DEA5-4446-8148-0A122C6B6FB7}" destId="{D81D12FD-4222-436C-9FAD-9682BD618BDA}" srcOrd="14" destOrd="0" presId="urn:microsoft.com/office/officeart/2005/8/layout/radial6"/>
    <dgm:cxn modelId="{53C3DA84-A3A2-45B1-83A6-0FDE3DC6B8F1}" type="presParOf" srcId="{D2A4E840-DEA5-4446-8148-0A122C6B6FB7}" destId="{41B0B6A0-4646-4A60-8174-D2C1D6029FF0}" srcOrd="15" destOrd="0" presId="urn:microsoft.com/office/officeart/2005/8/layout/radial6"/>
    <dgm:cxn modelId="{FAE8C8B4-8A62-4E9F-AD2E-492062F82670}" type="presParOf" srcId="{D2A4E840-DEA5-4446-8148-0A122C6B6FB7}" destId="{C7D6DA1B-405B-4166-B87D-934950DB26F6}" srcOrd="16" destOrd="0" presId="urn:microsoft.com/office/officeart/2005/8/layout/radial6"/>
    <dgm:cxn modelId="{DE35ACCA-1AA4-4870-A543-926AC654DA07}" type="presParOf" srcId="{D2A4E840-DEA5-4446-8148-0A122C6B6FB7}" destId="{2C53FA07-D0BA-4366-92F9-1BCA6BFED7B2}" srcOrd="17" destOrd="0" presId="urn:microsoft.com/office/officeart/2005/8/layout/radial6"/>
    <dgm:cxn modelId="{24A20859-F92D-4A49-8D9F-1F02BAAF455C}" type="presParOf" srcId="{D2A4E840-DEA5-4446-8148-0A122C6B6FB7}" destId="{0B9344C0-30E0-4434-894B-D1B146EC97BA}" srcOrd="18" destOrd="0" presId="urn:microsoft.com/office/officeart/2005/8/layout/radial6"/>
    <dgm:cxn modelId="{261F252F-787C-42ED-BC16-0161C4150E8A}" type="presParOf" srcId="{D2A4E840-DEA5-4446-8148-0A122C6B6FB7}" destId="{30922A82-47AC-4A89-AE1E-5F60290CEB56}" srcOrd="19" destOrd="0" presId="urn:microsoft.com/office/officeart/2005/8/layout/radial6"/>
    <dgm:cxn modelId="{801621EA-171D-41EA-9E46-3DFA1971645E}" type="presParOf" srcId="{D2A4E840-DEA5-4446-8148-0A122C6B6FB7}" destId="{C5D928D6-E053-4E21-8508-90C75C73BF62}" srcOrd="20" destOrd="0" presId="urn:microsoft.com/office/officeart/2005/8/layout/radial6"/>
    <dgm:cxn modelId="{BFCEBA62-3FA4-4397-9403-9EC4AC40D140}" type="presParOf" srcId="{D2A4E840-DEA5-4446-8148-0A122C6B6FB7}" destId="{09EA612C-04BF-4EBA-80E6-13229CE43490}" srcOrd="21" destOrd="0" presId="urn:microsoft.com/office/officeart/2005/8/layout/radial6"/>
    <dgm:cxn modelId="{24885510-D167-40A9-AD23-E214BCB0D77A}" type="presParOf" srcId="{D2A4E840-DEA5-4446-8148-0A122C6B6FB7}" destId="{841681DB-F50C-4114-BC1A-0BD7D774DF53}" srcOrd="22" destOrd="0" presId="urn:microsoft.com/office/officeart/2005/8/layout/radial6"/>
    <dgm:cxn modelId="{7F09D911-7AD0-4DD0-A224-17331B6865DD}" type="presParOf" srcId="{D2A4E840-DEA5-4446-8148-0A122C6B6FB7}" destId="{4CF10B38-3679-4712-809B-E82CA609D172}" srcOrd="23" destOrd="0" presId="urn:microsoft.com/office/officeart/2005/8/layout/radial6"/>
    <dgm:cxn modelId="{6E422EFE-0397-4BA2-A3DF-35CAE735C1CD}" type="presParOf" srcId="{D2A4E840-DEA5-4446-8148-0A122C6B6FB7}" destId="{709EE4D2-6AFC-4D8F-AD48-69DDCD883D23}" srcOrd="24"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0AAFB5-F313-4D15-BF5D-0DB009399A83}" type="doc">
      <dgm:prSet loTypeId="urn:microsoft.com/office/officeart/2005/8/layout/pList2" loCatId="list" qsTypeId="urn:microsoft.com/office/officeart/2005/8/quickstyle/simple1" qsCatId="simple" csTypeId="urn:microsoft.com/office/officeart/2005/8/colors/accent1_2" csCatId="accent1" phldr="1"/>
      <dgm:spPr/>
    </dgm:pt>
    <dgm:pt modelId="{AC0650D9-CD99-4C51-9857-3706E2E9D684}">
      <dgm:prSet phldrT="[Text]" custT="1"/>
      <dgm:spPr>
        <a:solidFill>
          <a:srgbClr val="102249"/>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l"/>
          <a:r>
            <a:rPr lang="en-IN" sz="3000" dirty="0"/>
            <a:t>- </a:t>
          </a:r>
          <a:r>
            <a:rPr lang="en-IN" sz="3000" dirty="0" smtClean="0"/>
            <a:t>Primary</a:t>
          </a:r>
        </a:p>
        <a:p>
          <a:pPr algn="l"/>
          <a:endParaRPr lang="en-IN" sz="3000" dirty="0"/>
        </a:p>
        <a:p>
          <a:pPr algn="l"/>
          <a:r>
            <a:rPr lang="en-IN" sz="3000" dirty="0"/>
            <a:t>- </a:t>
          </a:r>
          <a:r>
            <a:rPr lang="en-IN" sz="2800" dirty="0"/>
            <a:t>Secondary</a:t>
          </a:r>
          <a:endParaRPr lang="en-US" sz="2800" dirty="0"/>
        </a:p>
      </dgm:t>
    </dgm:pt>
    <dgm:pt modelId="{7FD132E6-6483-4104-AF7D-FD09FDE6E9D2}" type="parTrans" cxnId="{56026169-07C4-47E8-A479-8E77DB695677}">
      <dgm:prSet/>
      <dgm:spPr/>
      <dgm:t>
        <a:bodyPr/>
        <a:lstStyle/>
        <a:p>
          <a:endParaRPr lang="en-US"/>
        </a:p>
      </dgm:t>
    </dgm:pt>
    <dgm:pt modelId="{0A372DD1-6176-4350-8CFC-43FDFF46C0C2}" type="sibTrans" cxnId="{56026169-07C4-47E8-A479-8E77DB695677}">
      <dgm:prSet/>
      <dgm:spPr/>
      <dgm:t>
        <a:bodyPr/>
        <a:lstStyle/>
        <a:p>
          <a:endParaRPr lang="en-US"/>
        </a:p>
      </dgm:t>
    </dgm:pt>
    <dgm:pt modelId="{C0D15729-8CC6-45C2-98B9-B2D12B2144E0}">
      <dgm:prSet phldrT="[Text]"/>
      <dgm:spPr>
        <a:solidFill>
          <a:srgbClr val="0A3B66"/>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l"/>
          <a:r>
            <a:rPr lang="en-IN" dirty="0"/>
            <a:t>- </a:t>
          </a:r>
          <a:r>
            <a:rPr lang="en-IN" dirty="0" smtClean="0"/>
            <a:t>Quantitative</a:t>
          </a:r>
        </a:p>
        <a:p>
          <a:pPr algn="l"/>
          <a:endParaRPr lang="en-IN" dirty="0"/>
        </a:p>
        <a:p>
          <a:pPr algn="l"/>
          <a:r>
            <a:rPr lang="en-IN" dirty="0"/>
            <a:t>- Qualitative</a:t>
          </a:r>
          <a:endParaRPr lang="en-US" dirty="0"/>
        </a:p>
      </dgm:t>
    </dgm:pt>
    <dgm:pt modelId="{FFD4EF53-0711-495A-9793-6796143C4768}" type="parTrans" cxnId="{77916CCA-5D49-41E4-AF18-A5EEAC3B693F}">
      <dgm:prSet/>
      <dgm:spPr/>
      <dgm:t>
        <a:bodyPr/>
        <a:lstStyle/>
        <a:p>
          <a:endParaRPr lang="en-US"/>
        </a:p>
      </dgm:t>
    </dgm:pt>
    <dgm:pt modelId="{E36ED5EC-61E3-4D58-8417-D1E8B7B7E417}" type="sibTrans" cxnId="{77916CCA-5D49-41E4-AF18-A5EEAC3B693F}">
      <dgm:prSet/>
      <dgm:spPr/>
      <dgm:t>
        <a:bodyPr/>
        <a:lstStyle/>
        <a:p>
          <a:endParaRPr lang="en-US"/>
        </a:p>
      </dgm:t>
    </dgm:pt>
    <dgm:pt modelId="{9B6D0A0D-4262-4C3E-A491-18EC6C061254}">
      <dgm:prSet phldrT="[Text]"/>
      <dgm:spPr>
        <a:solidFill>
          <a:srgbClr val="12528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l"/>
          <a:r>
            <a:rPr lang="en-IN" dirty="0"/>
            <a:t>- Exploratory</a:t>
          </a:r>
        </a:p>
        <a:p>
          <a:pPr algn="l"/>
          <a:r>
            <a:rPr lang="en-IN" dirty="0"/>
            <a:t>- Descriptive</a:t>
          </a:r>
        </a:p>
        <a:p>
          <a:pPr algn="l"/>
          <a:r>
            <a:rPr lang="en-IN" dirty="0"/>
            <a:t>- Causal or Experimental</a:t>
          </a:r>
          <a:endParaRPr lang="en-US" dirty="0"/>
        </a:p>
      </dgm:t>
    </dgm:pt>
    <dgm:pt modelId="{E855366C-E5CA-4195-8BFB-ACCC6629B17F}" type="parTrans" cxnId="{FA55BDD9-CD8F-4F8D-B63B-BDA19F0349D8}">
      <dgm:prSet/>
      <dgm:spPr/>
      <dgm:t>
        <a:bodyPr/>
        <a:lstStyle/>
        <a:p>
          <a:endParaRPr lang="en-US"/>
        </a:p>
      </dgm:t>
    </dgm:pt>
    <dgm:pt modelId="{9837C471-AC5E-4B26-AB02-5C1FC018C32A}" type="sibTrans" cxnId="{FA55BDD9-CD8F-4F8D-B63B-BDA19F0349D8}">
      <dgm:prSet/>
      <dgm:spPr/>
      <dgm:t>
        <a:bodyPr/>
        <a:lstStyle/>
        <a:p>
          <a:endParaRPr lang="en-US"/>
        </a:p>
      </dgm:t>
    </dgm:pt>
    <dgm:pt modelId="{A13FCFEE-E80A-4C8D-BAC5-CAFB967010D0}" type="pres">
      <dgm:prSet presAssocID="{0A0AAFB5-F313-4D15-BF5D-0DB009399A83}" presName="Name0" presStyleCnt="0">
        <dgm:presLayoutVars>
          <dgm:dir/>
          <dgm:resizeHandles val="exact"/>
        </dgm:presLayoutVars>
      </dgm:prSet>
      <dgm:spPr/>
    </dgm:pt>
    <dgm:pt modelId="{F99D9B9D-A27C-40D2-A207-98DE3001527B}" type="pres">
      <dgm:prSet presAssocID="{0A0AAFB5-F313-4D15-BF5D-0DB009399A83}" presName="bkgdShp" presStyleLbl="alignAccFollowNode1" presStyleIdx="0" presStyleCnt="1" custLinFactNeighborX="-1789" custLinFactNeighborY="91163"/>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54007216-186C-43A9-9C40-2C634DC7DFA1}" type="pres">
      <dgm:prSet presAssocID="{0A0AAFB5-F313-4D15-BF5D-0DB009399A83}" presName="linComp" presStyleCnt="0"/>
      <dgm:spPr/>
    </dgm:pt>
    <dgm:pt modelId="{96DAE830-0A23-4038-BDAB-0C1B8F8BDFFD}" type="pres">
      <dgm:prSet presAssocID="{AC0650D9-CD99-4C51-9857-3706E2E9D684}" presName="compNode" presStyleCnt="0"/>
      <dgm:spPr/>
    </dgm:pt>
    <dgm:pt modelId="{B5EDD669-E846-4776-851B-8BBC90B17963}" type="pres">
      <dgm:prSet presAssocID="{AC0650D9-CD99-4C51-9857-3706E2E9D684}" presName="node" presStyleLbl="node1" presStyleIdx="0" presStyleCnt="3">
        <dgm:presLayoutVars>
          <dgm:bulletEnabled val="1"/>
        </dgm:presLayoutVars>
      </dgm:prSet>
      <dgm:spPr/>
      <dgm:t>
        <a:bodyPr/>
        <a:lstStyle/>
        <a:p>
          <a:endParaRPr lang="en-US"/>
        </a:p>
      </dgm:t>
    </dgm:pt>
    <dgm:pt modelId="{F94E6E35-D62C-4FEF-97DC-2478B7DF32F8}" type="pres">
      <dgm:prSet presAssocID="{AC0650D9-CD99-4C51-9857-3706E2E9D684}" presName="invisiNode" presStyleLbl="node1" presStyleIdx="0" presStyleCnt="3"/>
      <dgm:spPr/>
    </dgm:pt>
    <dgm:pt modelId="{12C084A0-0BEB-4FD9-A5C1-CE2A4B5A4017}" type="pres">
      <dgm:prSet presAssocID="{AC0650D9-CD99-4C51-9857-3706E2E9D684}" presName="imagNode" presStyleLbl="fgImgPlace1" presStyleIdx="0" presStyleCnt="3" custScaleX="111182" custScaleY="121273" custLinFactNeighborX="429" custLinFactNeighborY="-6974"/>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6942DA22-DF0E-4FFA-9BBC-23044EA47FAD}" type="pres">
      <dgm:prSet presAssocID="{0A372DD1-6176-4350-8CFC-43FDFF46C0C2}" presName="sibTrans" presStyleLbl="sibTrans2D1" presStyleIdx="0" presStyleCnt="0"/>
      <dgm:spPr/>
      <dgm:t>
        <a:bodyPr/>
        <a:lstStyle/>
        <a:p>
          <a:endParaRPr lang="en-US"/>
        </a:p>
      </dgm:t>
    </dgm:pt>
    <dgm:pt modelId="{8ECBC6E4-AA04-4425-8629-E0A9A6E0FCF3}" type="pres">
      <dgm:prSet presAssocID="{C0D15729-8CC6-45C2-98B9-B2D12B2144E0}" presName="compNode" presStyleCnt="0"/>
      <dgm:spPr/>
    </dgm:pt>
    <dgm:pt modelId="{822A66BF-05A3-44D5-AB1C-AF2A54E80DB1}" type="pres">
      <dgm:prSet presAssocID="{C0D15729-8CC6-45C2-98B9-B2D12B2144E0}" presName="node" presStyleLbl="node1" presStyleIdx="1" presStyleCnt="3" custScaleX="120682">
        <dgm:presLayoutVars>
          <dgm:bulletEnabled val="1"/>
        </dgm:presLayoutVars>
      </dgm:prSet>
      <dgm:spPr/>
      <dgm:t>
        <a:bodyPr/>
        <a:lstStyle/>
        <a:p>
          <a:endParaRPr lang="en-US"/>
        </a:p>
      </dgm:t>
    </dgm:pt>
    <dgm:pt modelId="{5238B402-2CA6-4304-B192-37D765C59BDA}" type="pres">
      <dgm:prSet presAssocID="{C0D15729-8CC6-45C2-98B9-B2D12B2144E0}" presName="invisiNode" presStyleLbl="node1" presStyleIdx="1" presStyleCnt="3"/>
      <dgm:spPr/>
    </dgm:pt>
    <dgm:pt modelId="{BC7BD1C1-1B59-4A3A-B269-C8AC2D095ABF}" type="pres">
      <dgm:prSet presAssocID="{C0D15729-8CC6-45C2-98B9-B2D12B2144E0}" presName="imagNode" presStyleLbl="fgImgPlace1" presStyleIdx="1" presStyleCnt="3" custScaleX="115902" custScaleY="120193" custLinFactNeighborX="-570" custLinFactNeighborY="-9797"/>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E1E2AFF9-459F-416B-90CB-1F8314056601}" type="pres">
      <dgm:prSet presAssocID="{E36ED5EC-61E3-4D58-8417-D1E8B7B7E417}" presName="sibTrans" presStyleLbl="sibTrans2D1" presStyleIdx="0" presStyleCnt="0"/>
      <dgm:spPr/>
      <dgm:t>
        <a:bodyPr/>
        <a:lstStyle/>
        <a:p>
          <a:endParaRPr lang="en-US"/>
        </a:p>
      </dgm:t>
    </dgm:pt>
    <dgm:pt modelId="{6103F01E-DD02-434F-AB3D-489FBBCAF251}" type="pres">
      <dgm:prSet presAssocID="{9B6D0A0D-4262-4C3E-A491-18EC6C061254}" presName="compNode" presStyleCnt="0"/>
      <dgm:spPr/>
    </dgm:pt>
    <dgm:pt modelId="{D5CA5EAB-7E05-4406-93E1-C17FE7A2BDBF}" type="pres">
      <dgm:prSet presAssocID="{9B6D0A0D-4262-4C3E-A491-18EC6C061254}" presName="node" presStyleLbl="node1" presStyleIdx="2" presStyleCnt="3" custScaleX="124921">
        <dgm:presLayoutVars>
          <dgm:bulletEnabled val="1"/>
        </dgm:presLayoutVars>
      </dgm:prSet>
      <dgm:spPr/>
      <dgm:t>
        <a:bodyPr/>
        <a:lstStyle/>
        <a:p>
          <a:endParaRPr lang="en-US"/>
        </a:p>
      </dgm:t>
    </dgm:pt>
    <dgm:pt modelId="{915591EE-4116-4CA4-97B6-9A302B77AEF9}" type="pres">
      <dgm:prSet presAssocID="{9B6D0A0D-4262-4C3E-A491-18EC6C061254}" presName="invisiNode" presStyleLbl="node1" presStyleIdx="2" presStyleCnt="3"/>
      <dgm:spPr/>
    </dgm:pt>
    <dgm:pt modelId="{A6FC413D-D56F-4AB8-991B-18636E01CB8F}" type="pres">
      <dgm:prSet presAssocID="{9B6D0A0D-4262-4C3E-A491-18EC6C061254}" presName="imagNode" presStyleLbl="fgImgPlace1" presStyleIdx="2" presStyleCnt="3" custScaleX="125549" custScaleY="120193" custLinFactNeighborX="-120" custLinFactNeighborY="-18668"/>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Lst>
  <dgm:cxnLst>
    <dgm:cxn modelId="{77916CCA-5D49-41E4-AF18-A5EEAC3B693F}" srcId="{0A0AAFB5-F313-4D15-BF5D-0DB009399A83}" destId="{C0D15729-8CC6-45C2-98B9-B2D12B2144E0}" srcOrd="1" destOrd="0" parTransId="{FFD4EF53-0711-495A-9793-6796143C4768}" sibTransId="{E36ED5EC-61E3-4D58-8417-D1E8B7B7E417}"/>
    <dgm:cxn modelId="{E3F9E19A-D58A-4F41-A3A5-BBABA20DC36D}" type="presOf" srcId="{0A0AAFB5-F313-4D15-BF5D-0DB009399A83}" destId="{A13FCFEE-E80A-4C8D-BAC5-CAFB967010D0}" srcOrd="0" destOrd="0" presId="urn:microsoft.com/office/officeart/2005/8/layout/pList2"/>
    <dgm:cxn modelId="{80D89017-BF00-4C8C-B934-D485560D3BDB}" type="presOf" srcId="{0A372DD1-6176-4350-8CFC-43FDFF46C0C2}" destId="{6942DA22-DF0E-4FFA-9BBC-23044EA47FAD}" srcOrd="0" destOrd="0" presId="urn:microsoft.com/office/officeart/2005/8/layout/pList2"/>
    <dgm:cxn modelId="{56026169-07C4-47E8-A479-8E77DB695677}" srcId="{0A0AAFB5-F313-4D15-BF5D-0DB009399A83}" destId="{AC0650D9-CD99-4C51-9857-3706E2E9D684}" srcOrd="0" destOrd="0" parTransId="{7FD132E6-6483-4104-AF7D-FD09FDE6E9D2}" sibTransId="{0A372DD1-6176-4350-8CFC-43FDFF46C0C2}"/>
    <dgm:cxn modelId="{82491D32-C509-474D-A582-ABB3E4BEE5C2}" type="presOf" srcId="{AC0650D9-CD99-4C51-9857-3706E2E9D684}" destId="{B5EDD669-E846-4776-851B-8BBC90B17963}" srcOrd="0" destOrd="0" presId="urn:microsoft.com/office/officeart/2005/8/layout/pList2"/>
    <dgm:cxn modelId="{FA55BDD9-CD8F-4F8D-B63B-BDA19F0349D8}" srcId="{0A0AAFB5-F313-4D15-BF5D-0DB009399A83}" destId="{9B6D0A0D-4262-4C3E-A491-18EC6C061254}" srcOrd="2" destOrd="0" parTransId="{E855366C-E5CA-4195-8BFB-ACCC6629B17F}" sibTransId="{9837C471-AC5E-4B26-AB02-5C1FC018C32A}"/>
    <dgm:cxn modelId="{42AFB482-5557-407C-A751-C16AF53BEF9F}" type="presOf" srcId="{E36ED5EC-61E3-4D58-8417-D1E8B7B7E417}" destId="{E1E2AFF9-459F-416B-90CB-1F8314056601}" srcOrd="0" destOrd="0" presId="urn:microsoft.com/office/officeart/2005/8/layout/pList2"/>
    <dgm:cxn modelId="{681CF3FC-62EE-4AA6-A07E-B5096CF6FD4B}" type="presOf" srcId="{C0D15729-8CC6-45C2-98B9-B2D12B2144E0}" destId="{822A66BF-05A3-44D5-AB1C-AF2A54E80DB1}" srcOrd="0" destOrd="0" presId="urn:microsoft.com/office/officeart/2005/8/layout/pList2"/>
    <dgm:cxn modelId="{79889C59-9185-4EC6-AEE6-589F382C2A71}" type="presOf" srcId="{9B6D0A0D-4262-4C3E-A491-18EC6C061254}" destId="{D5CA5EAB-7E05-4406-93E1-C17FE7A2BDBF}" srcOrd="0" destOrd="0" presId="urn:microsoft.com/office/officeart/2005/8/layout/pList2"/>
    <dgm:cxn modelId="{7BDB973A-A359-4ED8-B385-B7B89ECD455F}" type="presParOf" srcId="{A13FCFEE-E80A-4C8D-BAC5-CAFB967010D0}" destId="{F99D9B9D-A27C-40D2-A207-98DE3001527B}" srcOrd="0" destOrd="0" presId="urn:microsoft.com/office/officeart/2005/8/layout/pList2"/>
    <dgm:cxn modelId="{74960074-3D43-432E-A1A4-A3F14B2CB3B2}" type="presParOf" srcId="{A13FCFEE-E80A-4C8D-BAC5-CAFB967010D0}" destId="{54007216-186C-43A9-9C40-2C634DC7DFA1}" srcOrd="1" destOrd="0" presId="urn:microsoft.com/office/officeart/2005/8/layout/pList2"/>
    <dgm:cxn modelId="{23D90D3F-6079-4DE3-BB3C-2382A452B8C9}" type="presParOf" srcId="{54007216-186C-43A9-9C40-2C634DC7DFA1}" destId="{96DAE830-0A23-4038-BDAB-0C1B8F8BDFFD}" srcOrd="0" destOrd="0" presId="urn:microsoft.com/office/officeart/2005/8/layout/pList2"/>
    <dgm:cxn modelId="{96B8B756-0CEC-4963-B7CD-67D63E3DB309}" type="presParOf" srcId="{96DAE830-0A23-4038-BDAB-0C1B8F8BDFFD}" destId="{B5EDD669-E846-4776-851B-8BBC90B17963}" srcOrd="0" destOrd="0" presId="urn:microsoft.com/office/officeart/2005/8/layout/pList2"/>
    <dgm:cxn modelId="{5AE0F012-CF34-4EB8-8A10-1840C81FEC9B}" type="presParOf" srcId="{96DAE830-0A23-4038-BDAB-0C1B8F8BDFFD}" destId="{F94E6E35-D62C-4FEF-97DC-2478B7DF32F8}" srcOrd="1" destOrd="0" presId="urn:microsoft.com/office/officeart/2005/8/layout/pList2"/>
    <dgm:cxn modelId="{5C3509A3-FB6D-4E86-82CF-6BFBCF5EADEF}" type="presParOf" srcId="{96DAE830-0A23-4038-BDAB-0C1B8F8BDFFD}" destId="{12C084A0-0BEB-4FD9-A5C1-CE2A4B5A4017}" srcOrd="2" destOrd="0" presId="urn:microsoft.com/office/officeart/2005/8/layout/pList2"/>
    <dgm:cxn modelId="{A6083DC7-0171-430B-94F1-816C6F448CB4}" type="presParOf" srcId="{54007216-186C-43A9-9C40-2C634DC7DFA1}" destId="{6942DA22-DF0E-4FFA-9BBC-23044EA47FAD}" srcOrd="1" destOrd="0" presId="urn:microsoft.com/office/officeart/2005/8/layout/pList2"/>
    <dgm:cxn modelId="{006E87D2-8A71-452B-B9E6-2012C7D5AE83}" type="presParOf" srcId="{54007216-186C-43A9-9C40-2C634DC7DFA1}" destId="{8ECBC6E4-AA04-4425-8629-E0A9A6E0FCF3}" srcOrd="2" destOrd="0" presId="urn:microsoft.com/office/officeart/2005/8/layout/pList2"/>
    <dgm:cxn modelId="{CDAD0D36-2861-4649-A09A-4A74EA13880D}" type="presParOf" srcId="{8ECBC6E4-AA04-4425-8629-E0A9A6E0FCF3}" destId="{822A66BF-05A3-44D5-AB1C-AF2A54E80DB1}" srcOrd="0" destOrd="0" presId="urn:microsoft.com/office/officeart/2005/8/layout/pList2"/>
    <dgm:cxn modelId="{E5BA8213-E88B-4960-BEE5-5A0CF01C7AAD}" type="presParOf" srcId="{8ECBC6E4-AA04-4425-8629-E0A9A6E0FCF3}" destId="{5238B402-2CA6-4304-B192-37D765C59BDA}" srcOrd="1" destOrd="0" presId="urn:microsoft.com/office/officeart/2005/8/layout/pList2"/>
    <dgm:cxn modelId="{5CE3A9F6-BA64-40EA-A4CD-6445362D3228}" type="presParOf" srcId="{8ECBC6E4-AA04-4425-8629-E0A9A6E0FCF3}" destId="{BC7BD1C1-1B59-4A3A-B269-C8AC2D095ABF}" srcOrd="2" destOrd="0" presId="urn:microsoft.com/office/officeart/2005/8/layout/pList2"/>
    <dgm:cxn modelId="{1122ECD2-652B-41E1-80ED-17E2F99B8E33}" type="presParOf" srcId="{54007216-186C-43A9-9C40-2C634DC7DFA1}" destId="{E1E2AFF9-459F-416B-90CB-1F8314056601}" srcOrd="3" destOrd="0" presId="urn:microsoft.com/office/officeart/2005/8/layout/pList2"/>
    <dgm:cxn modelId="{58B1BC53-F823-40E2-A06A-1B1928A8AC47}" type="presParOf" srcId="{54007216-186C-43A9-9C40-2C634DC7DFA1}" destId="{6103F01E-DD02-434F-AB3D-489FBBCAF251}" srcOrd="4" destOrd="0" presId="urn:microsoft.com/office/officeart/2005/8/layout/pList2"/>
    <dgm:cxn modelId="{71F56958-A114-479B-BF81-E95471AA8045}" type="presParOf" srcId="{6103F01E-DD02-434F-AB3D-489FBBCAF251}" destId="{D5CA5EAB-7E05-4406-93E1-C17FE7A2BDBF}" srcOrd="0" destOrd="0" presId="urn:microsoft.com/office/officeart/2005/8/layout/pList2"/>
    <dgm:cxn modelId="{5D383F72-D7BD-4456-95DC-5C0FC65F2DF2}" type="presParOf" srcId="{6103F01E-DD02-434F-AB3D-489FBBCAF251}" destId="{915591EE-4116-4CA4-97B6-9A302B77AEF9}" srcOrd="1" destOrd="0" presId="urn:microsoft.com/office/officeart/2005/8/layout/pList2"/>
    <dgm:cxn modelId="{981F4AB6-DA9F-42C5-BA7C-345A4879AE48}" type="presParOf" srcId="{6103F01E-DD02-434F-AB3D-489FBBCAF251}" destId="{A6FC413D-D56F-4AB8-991B-18636E01CB8F}"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0AAFB5-F313-4D15-BF5D-0DB009399A83}" type="doc">
      <dgm:prSet loTypeId="urn:microsoft.com/office/officeart/2005/8/layout/pList2" loCatId="list" qsTypeId="urn:microsoft.com/office/officeart/2005/8/quickstyle/simple1" qsCatId="simple" csTypeId="urn:microsoft.com/office/officeart/2005/8/colors/accent1_2" csCatId="accent1" phldr="1"/>
      <dgm:spPr/>
    </dgm:pt>
    <dgm:pt modelId="{AC0650D9-CD99-4C51-9857-3706E2E9D684}">
      <dgm:prSet phldrT="[Text]" custT="1"/>
      <dgm:spPr>
        <a:solidFill>
          <a:srgbClr val="102249"/>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l"/>
          <a:r>
            <a:rPr lang="en-IN" sz="2600" b="1" dirty="0"/>
            <a:t>- </a:t>
          </a:r>
          <a:r>
            <a:rPr lang="en-IN" sz="2600" b="1" dirty="0" smtClean="0"/>
            <a:t>Primary</a:t>
          </a:r>
        </a:p>
        <a:p>
          <a:pPr algn="l"/>
          <a:endParaRPr lang="en-IN" sz="2600" b="1" dirty="0"/>
        </a:p>
        <a:p>
          <a:pPr algn="l"/>
          <a:r>
            <a:rPr lang="en-IN" sz="2600" b="1" dirty="0"/>
            <a:t>- </a:t>
          </a:r>
          <a:r>
            <a:rPr lang="en-IN" sz="2400" b="1" dirty="0"/>
            <a:t>Secondary</a:t>
          </a:r>
          <a:endParaRPr lang="en-US" sz="2400" b="1" dirty="0"/>
        </a:p>
      </dgm:t>
    </dgm:pt>
    <dgm:pt modelId="{7FD132E6-6483-4104-AF7D-FD09FDE6E9D2}" type="parTrans" cxnId="{56026169-07C4-47E8-A479-8E77DB695677}">
      <dgm:prSet/>
      <dgm:spPr/>
      <dgm:t>
        <a:bodyPr/>
        <a:lstStyle/>
        <a:p>
          <a:endParaRPr lang="en-US"/>
        </a:p>
      </dgm:t>
    </dgm:pt>
    <dgm:pt modelId="{0A372DD1-6176-4350-8CFC-43FDFF46C0C2}" type="sibTrans" cxnId="{56026169-07C4-47E8-A479-8E77DB695677}">
      <dgm:prSet/>
      <dgm:spPr/>
      <dgm:t>
        <a:bodyPr/>
        <a:lstStyle/>
        <a:p>
          <a:endParaRPr lang="en-US"/>
        </a:p>
      </dgm:t>
    </dgm:pt>
    <dgm:pt modelId="{C0D15729-8CC6-45C2-98B9-B2D12B2144E0}">
      <dgm:prSet phldrT="[Text]"/>
      <dgm:spPr>
        <a:solidFill>
          <a:srgbClr val="0A3B66"/>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l"/>
          <a:r>
            <a:rPr lang="en-IN" dirty="0"/>
            <a:t>- Quantitative</a:t>
          </a:r>
        </a:p>
        <a:p>
          <a:pPr algn="l"/>
          <a:r>
            <a:rPr lang="en-IN" dirty="0"/>
            <a:t>- Qualitative</a:t>
          </a:r>
          <a:endParaRPr lang="en-US" dirty="0"/>
        </a:p>
      </dgm:t>
    </dgm:pt>
    <dgm:pt modelId="{FFD4EF53-0711-495A-9793-6796143C4768}" type="parTrans" cxnId="{77916CCA-5D49-41E4-AF18-A5EEAC3B693F}">
      <dgm:prSet/>
      <dgm:spPr/>
      <dgm:t>
        <a:bodyPr/>
        <a:lstStyle/>
        <a:p>
          <a:endParaRPr lang="en-US"/>
        </a:p>
      </dgm:t>
    </dgm:pt>
    <dgm:pt modelId="{E36ED5EC-61E3-4D58-8417-D1E8B7B7E417}" type="sibTrans" cxnId="{77916CCA-5D49-41E4-AF18-A5EEAC3B693F}">
      <dgm:prSet/>
      <dgm:spPr/>
      <dgm:t>
        <a:bodyPr/>
        <a:lstStyle/>
        <a:p>
          <a:endParaRPr lang="en-US"/>
        </a:p>
      </dgm:t>
    </dgm:pt>
    <dgm:pt modelId="{9B6D0A0D-4262-4C3E-A491-18EC6C061254}">
      <dgm:prSet phldrT="[Text]"/>
      <dgm:spPr>
        <a:solidFill>
          <a:srgbClr val="12528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l"/>
          <a:r>
            <a:rPr lang="en-IN" dirty="0"/>
            <a:t>- Exploratory</a:t>
          </a:r>
        </a:p>
        <a:p>
          <a:pPr algn="l"/>
          <a:r>
            <a:rPr lang="en-IN" dirty="0"/>
            <a:t>- Descriptive</a:t>
          </a:r>
        </a:p>
        <a:p>
          <a:pPr algn="l"/>
          <a:r>
            <a:rPr lang="en-IN" dirty="0"/>
            <a:t>- Causal or Experimental</a:t>
          </a:r>
          <a:endParaRPr lang="en-US" dirty="0"/>
        </a:p>
      </dgm:t>
    </dgm:pt>
    <dgm:pt modelId="{E855366C-E5CA-4195-8BFB-ACCC6629B17F}" type="parTrans" cxnId="{FA55BDD9-CD8F-4F8D-B63B-BDA19F0349D8}">
      <dgm:prSet/>
      <dgm:spPr/>
      <dgm:t>
        <a:bodyPr/>
        <a:lstStyle/>
        <a:p>
          <a:endParaRPr lang="en-US"/>
        </a:p>
      </dgm:t>
    </dgm:pt>
    <dgm:pt modelId="{9837C471-AC5E-4B26-AB02-5C1FC018C32A}" type="sibTrans" cxnId="{FA55BDD9-CD8F-4F8D-B63B-BDA19F0349D8}">
      <dgm:prSet/>
      <dgm:spPr/>
      <dgm:t>
        <a:bodyPr/>
        <a:lstStyle/>
        <a:p>
          <a:endParaRPr lang="en-US"/>
        </a:p>
      </dgm:t>
    </dgm:pt>
    <dgm:pt modelId="{A13FCFEE-E80A-4C8D-BAC5-CAFB967010D0}" type="pres">
      <dgm:prSet presAssocID="{0A0AAFB5-F313-4D15-BF5D-0DB009399A83}" presName="Name0" presStyleCnt="0">
        <dgm:presLayoutVars>
          <dgm:dir/>
          <dgm:resizeHandles val="exact"/>
        </dgm:presLayoutVars>
      </dgm:prSet>
      <dgm:spPr/>
    </dgm:pt>
    <dgm:pt modelId="{F99D9B9D-A27C-40D2-A207-98DE3001527B}" type="pres">
      <dgm:prSet presAssocID="{0A0AAFB5-F313-4D15-BF5D-0DB009399A83}" presName="bkgdShp" presStyleLbl="alignAccFollowNode1" presStyleIdx="0" presStyleCnt="1" custLinFactNeighborX="-1789" custLinFactNeighborY="91163"/>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54007216-186C-43A9-9C40-2C634DC7DFA1}" type="pres">
      <dgm:prSet presAssocID="{0A0AAFB5-F313-4D15-BF5D-0DB009399A83}" presName="linComp" presStyleCnt="0"/>
      <dgm:spPr/>
    </dgm:pt>
    <dgm:pt modelId="{96DAE830-0A23-4038-BDAB-0C1B8F8BDFFD}" type="pres">
      <dgm:prSet presAssocID="{AC0650D9-CD99-4C51-9857-3706E2E9D684}" presName="compNode" presStyleCnt="0"/>
      <dgm:spPr/>
    </dgm:pt>
    <dgm:pt modelId="{B5EDD669-E846-4776-851B-8BBC90B17963}" type="pres">
      <dgm:prSet presAssocID="{AC0650D9-CD99-4C51-9857-3706E2E9D684}" presName="node" presStyleLbl="node1" presStyleIdx="0" presStyleCnt="3">
        <dgm:presLayoutVars>
          <dgm:bulletEnabled val="1"/>
        </dgm:presLayoutVars>
      </dgm:prSet>
      <dgm:spPr/>
      <dgm:t>
        <a:bodyPr/>
        <a:lstStyle/>
        <a:p>
          <a:endParaRPr lang="en-US"/>
        </a:p>
      </dgm:t>
    </dgm:pt>
    <dgm:pt modelId="{F94E6E35-D62C-4FEF-97DC-2478B7DF32F8}" type="pres">
      <dgm:prSet presAssocID="{AC0650D9-CD99-4C51-9857-3706E2E9D684}" presName="invisiNode" presStyleLbl="node1" presStyleIdx="0" presStyleCnt="3"/>
      <dgm:spPr/>
    </dgm:pt>
    <dgm:pt modelId="{12C084A0-0BEB-4FD9-A5C1-CE2A4B5A4017}" type="pres">
      <dgm:prSet presAssocID="{AC0650D9-CD99-4C51-9857-3706E2E9D684}" presName="imagNode" presStyleLbl="fgImgPlace1" presStyleIdx="0" presStyleCnt="3" custScaleX="97592" custScaleY="94387" custLinFactNeighborX="-3207" custLinFactNeighborY="34"/>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6942DA22-DF0E-4FFA-9BBC-23044EA47FAD}" type="pres">
      <dgm:prSet presAssocID="{0A372DD1-6176-4350-8CFC-43FDFF46C0C2}" presName="sibTrans" presStyleLbl="sibTrans2D1" presStyleIdx="0" presStyleCnt="0"/>
      <dgm:spPr/>
      <dgm:t>
        <a:bodyPr/>
        <a:lstStyle/>
        <a:p>
          <a:endParaRPr lang="en-US"/>
        </a:p>
      </dgm:t>
    </dgm:pt>
    <dgm:pt modelId="{8ECBC6E4-AA04-4425-8629-E0A9A6E0FCF3}" type="pres">
      <dgm:prSet presAssocID="{C0D15729-8CC6-45C2-98B9-B2D12B2144E0}" presName="compNode" presStyleCnt="0"/>
      <dgm:spPr/>
    </dgm:pt>
    <dgm:pt modelId="{822A66BF-05A3-44D5-AB1C-AF2A54E80DB1}" type="pres">
      <dgm:prSet presAssocID="{C0D15729-8CC6-45C2-98B9-B2D12B2144E0}" presName="node" presStyleLbl="node1" presStyleIdx="1" presStyleCnt="3" custScaleX="120682">
        <dgm:presLayoutVars>
          <dgm:bulletEnabled val="1"/>
        </dgm:presLayoutVars>
      </dgm:prSet>
      <dgm:spPr/>
      <dgm:t>
        <a:bodyPr/>
        <a:lstStyle/>
        <a:p>
          <a:endParaRPr lang="en-US"/>
        </a:p>
      </dgm:t>
    </dgm:pt>
    <dgm:pt modelId="{5238B402-2CA6-4304-B192-37D765C59BDA}" type="pres">
      <dgm:prSet presAssocID="{C0D15729-8CC6-45C2-98B9-B2D12B2144E0}" presName="invisiNode" presStyleLbl="node1" presStyleIdx="1" presStyleCnt="3"/>
      <dgm:spPr/>
    </dgm:pt>
    <dgm:pt modelId="{BC7BD1C1-1B59-4A3A-B269-C8AC2D095ABF}" type="pres">
      <dgm:prSet presAssocID="{C0D15729-8CC6-45C2-98B9-B2D12B2144E0}" presName="imagNode" presStyleLbl="fgImgPlace1" presStyleIdx="1" presStyleCnt="3"/>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E1E2AFF9-459F-416B-90CB-1F8314056601}" type="pres">
      <dgm:prSet presAssocID="{E36ED5EC-61E3-4D58-8417-D1E8B7B7E417}" presName="sibTrans" presStyleLbl="sibTrans2D1" presStyleIdx="0" presStyleCnt="0"/>
      <dgm:spPr/>
      <dgm:t>
        <a:bodyPr/>
        <a:lstStyle/>
        <a:p>
          <a:endParaRPr lang="en-US"/>
        </a:p>
      </dgm:t>
    </dgm:pt>
    <dgm:pt modelId="{6103F01E-DD02-434F-AB3D-489FBBCAF251}" type="pres">
      <dgm:prSet presAssocID="{9B6D0A0D-4262-4C3E-A491-18EC6C061254}" presName="compNode" presStyleCnt="0"/>
      <dgm:spPr/>
    </dgm:pt>
    <dgm:pt modelId="{D5CA5EAB-7E05-4406-93E1-C17FE7A2BDBF}" type="pres">
      <dgm:prSet presAssocID="{9B6D0A0D-4262-4C3E-A491-18EC6C061254}" presName="node" presStyleLbl="node1" presStyleIdx="2" presStyleCnt="3" custScaleX="124921">
        <dgm:presLayoutVars>
          <dgm:bulletEnabled val="1"/>
        </dgm:presLayoutVars>
      </dgm:prSet>
      <dgm:spPr/>
      <dgm:t>
        <a:bodyPr/>
        <a:lstStyle/>
        <a:p>
          <a:endParaRPr lang="en-US"/>
        </a:p>
      </dgm:t>
    </dgm:pt>
    <dgm:pt modelId="{915591EE-4116-4CA4-97B6-9A302B77AEF9}" type="pres">
      <dgm:prSet presAssocID="{9B6D0A0D-4262-4C3E-A491-18EC6C061254}" presName="invisiNode" presStyleLbl="node1" presStyleIdx="2" presStyleCnt="3"/>
      <dgm:spPr/>
    </dgm:pt>
    <dgm:pt modelId="{A6FC413D-D56F-4AB8-991B-18636E01CB8F}" type="pres">
      <dgm:prSet presAssocID="{9B6D0A0D-4262-4C3E-A491-18EC6C061254}" presName="imagNode" presStyleLbl="fgImgPlace1" presStyleIdx="2" presStyleCnt="3"/>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Lst>
  <dgm:cxnLst>
    <dgm:cxn modelId="{0D264356-16D8-46F8-BAB5-DF8D5BDF4674}" type="presOf" srcId="{9B6D0A0D-4262-4C3E-A491-18EC6C061254}" destId="{D5CA5EAB-7E05-4406-93E1-C17FE7A2BDBF}" srcOrd="0" destOrd="0" presId="urn:microsoft.com/office/officeart/2005/8/layout/pList2"/>
    <dgm:cxn modelId="{77916CCA-5D49-41E4-AF18-A5EEAC3B693F}" srcId="{0A0AAFB5-F313-4D15-BF5D-0DB009399A83}" destId="{C0D15729-8CC6-45C2-98B9-B2D12B2144E0}" srcOrd="1" destOrd="0" parTransId="{FFD4EF53-0711-495A-9793-6796143C4768}" sibTransId="{E36ED5EC-61E3-4D58-8417-D1E8B7B7E417}"/>
    <dgm:cxn modelId="{56026169-07C4-47E8-A479-8E77DB695677}" srcId="{0A0AAFB5-F313-4D15-BF5D-0DB009399A83}" destId="{AC0650D9-CD99-4C51-9857-3706E2E9D684}" srcOrd="0" destOrd="0" parTransId="{7FD132E6-6483-4104-AF7D-FD09FDE6E9D2}" sibTransId="{0A372DD1-6176-4350-8CFC-43FDFF46C0C2}"/>
    <dgm:cxn modelId="{4FBD5EF7-9600-4EF5-924F-2FB338F04DC8}" type="presOf" srcId="{0A0AAFB5-F313-4D15-BF5D-0DB009399A83}" destId="{A13FCFEE-E80A-4C8D-BAC5-CAFB967010D0}" srcOrd="0" destOrd="0" presId="urn:microsoft.com/office/officeart/2005/8/layout/pList2"/>
    <dgm:cxn modelId="{D1561D97-D45C-4F1A-9AC4-AD063EBFAA8C}" type="presOf" srcId="{AC0650D9-CD99-4C51-9857-3706E2E9D684}" destId="{B5EDD669-E846-4776-851B-8BBC90B17963}" srcOrd="0" destOrd="0" presId="urn:microsoft.com/office/officeart/2005/8/layout/pList2"/>
    <dgm:cxn modelId="{83DC5B41-7AD0-47C7-83CA-8F1F7FFA6EA6}" type="presOf" srcId="{0A372DD1-6176-4350-8CFC-43FDFF46C0C2}" destId="{6942DA22-DF0E-4FFA-9BBC-23044EA47FAD}" srcOrd="0" destOrd="0" presId="urn:microsoft.com/office/officeart/2005/8/layout/pList2"/>
    <dgm:cxn modelId="{FA55BDD9-CD8F-4F8D-B63B-BDA19F0349D8}" srcId="{0A0AAFB5-F313-4D15-BF5D-0DB009399A83}" destId="{9B6D0A0D-4262-4C3E-A491-18EC6C061254}" srcOrd="2" destOrd="0" parTransId="{E855366C-E5CA-4195-8BFB-ACCC6629B17F}" sibTransId="{9837C471-AC5E-4B26-AB02-5C1FC018C32A}"/>
    <dgm:cxn modelId="{AC46A57F-463A-4DFC-AAB4-B2F8B9F2017C}" type="presOf" srcId="{E36ED5EC-61E3-4D58-8417-D1E8B7B7E417}" destId="{E1E2AFF9-459F-416B-90CB-1F8314056601}" srcOrd="0" destOrd="0" presId="urn:microsoft.com/office/officeart/2005/8/layout/pList2"/>
    <dgm:cxn modelId="{9ED240CF-EBDE-4850-AE7E-52A5657B8A00}" type="presOf" srcId="{C0D15729-8CC6-45C2-98B9-B2D12B2144E0}" destId="{822A66BF-05A3-44D5-AB1C-AF2A54E80DB1}" srcOrd="0" destOrd="0" presId="urn:microsoft.com/office/officeart/2005/8/layout/pList2"/>
    <dgm:cxn modelId="{D4FFF4D1-3923-4242-8BD4-49FD03F17E3C}" type="presParOf" srcId="{A13FCFEE-E80A-4C8D-BAC5-CAFB967010D0}" destId="{F99D9B9D-A27C-40D2-A207-98DE3001527B}" srcOrd="0" destOrd="0" presId="urn:microsoft.com/office/officeart/2005/8/layout/pList2"/>
    <dgm:cxn modelId="{D89C624A-8DA5-44F7-9052-CAA3EC498F0D}" type="presParOf" srcId="{A13FCFEE-E80A-4C8D-BAC5-CAFB967010D0}" destId="{54007216-186C-43A9-9C40-2C634DC7DFA1}" srcOrd="1" destOrd="0" presId="urn:microsoft.com/office/officeart/2005/8/layout/pList2"/>
    <dgm:cxn modelId="{44D522E7-0682-4E74-A8AE-2F8AFB9ABC86}" type="presParOf" srcId="{54007216-186C-43A9-9C40-2C634DC7DFA1}" destId="{96DAE830-0A23-4038-BDAB-0C1B8F8BDFFD}" srcOrd="0" destOrd="0" presId="urn:microsoft.com/office/officeart/2005/8/layout/pList2"/>
    <dgm:cxn modelId="{C513C74C-235E-46AB-B069-37E512BE03D9}" type="presParOf" srcId="{96DAE830-0A23-4038-BDAB-0C1B8F8BDFFD}" destId="{B5EDD669-E846-4776-851B-8BBC90B17963}" srcOrd="0" destOrd="0" presId="urn:microsoft.com/office/officeart/2005/8/layout/pList2"/>
    <dgm:cxn modelId="{ED11BDA5-1721-4922-AE5C-72343366FF9A}" type="presParOf" srcId="{96DAE830-0A23-4038-BDAB-0C1B8F8BDFFD}" destId="{F94E6E35-D62C-4FEF-97DC-2478B7DF32F8}" srcOrd="1" destOrd="0" presId="urn:microsoft.com/office/officeart/2005/8/layout/pList2"/>
    <dgm:cxn modelId="{25C67A45-2E24-41BB-8A7B-CFDC6CBE5970}" type="presParOf" srcId="{96DAE830-0A23-4038-BDAB-0C1B8F8BDFFD}" destId="{12C084A0-0BEB-4FD9-A5C1-CE2A4B5A4017}" srcOrd="2" destOrd="0" presId="urn:microsoft.com/office/officeart/2005/8/layout/pList2"/>
    <dgm:cxn modelId="{77D5D0D5-D098-4D03-ACC1-EE62E8350782}" type="presParOf" srcId="{54007216-186C-43A9-9C40-2C634DC7DFA1}" destId="{6942DA22-DF0E-4FFA-9BBC-23044EA47FAD}" srcOrd="1" destOrd="0" presId="urn:microsoft.com/office/officeart/2005/8/layout/pList2"/>
    <dgm:cxn modelId="{D945AF03-914A-4383-9A1C-3C7BFEDF0E54}" type="presParOf" srcId="{54007216-186C-43A9-9C40-2C634DC7DFA1}" destId="{8ECBC6E4-AA04-4425-8629-E0A9A6E0FCF3}" srcOrd="2" destOrd="0" presId="urn:microsoft.com/office/officeart/2005/8/layout/pList2"/>
    <dgm:cxn modelId="{73E53C1C-A1A1-4BE0-BB46-28A6758DAD03}" type="presParOf" srcId="{8ECBC6E4-AA04-4425-8629-E0A9A6E0FCF3}" destId="{822A66BF-05A3-44D5-AB1C-AF2A54E80DB1}" srcOrd="0" destOrd="0" presId="urn:microsoft.com/office/officeart/2005/8/layout/pList2"/>
    <dgm:cxn modelId="{37823665-B5F8-4C9C-88F5-A9059310413C}" type="presParOf" srcId="{8ECBC6E4-AA04-4425-8629-E0A9A6E0FCF3}" destId="{5238B402-2CA6-4304-B192-37D765C59BDA}" srcOrd="1" destOrd="0" presId="urn:microsoft.com/office/officeart/2005/8/layout/pList2"/>
    <dgm:cxn modelId="{6B2513F6-7E5C-4914-87DC-E64636C50E8F}" type="presParOf" srcId="{8ECBC6E4-AA04-4425-8629-E0A9A6E0FCF3}" destId="{BC7BD1C1-1B59-4A3A-B269-C8AC2D095ABF}" srcOrd="2" destOrd="0" presId="urn:microsoft.com/office/officeart/2005/8/layout/pList2"/>
    <dgm:cxn modelId="{A82FBE56-FFB2-4E3F-8991-D5CFAF333E5E}" type="presParOf" srcId="{54007216-186C-43A9-9C40-2C634DC7DFA1}" destId="{E1E2AFF9-459F-416B-90CB-1F8314056601}" srcOrd="3" destOrd="0" presId="urn:microsoft.com/office/officeart/2005/8/layout/pList2"/>
    <dgm:cxn modelId="{2C164F87-E114-4D6C-83D1-07702A943EFF}" type="presParOf" srcId="{54007216-186C-43A9-9C40-2C634DC7DFA1}" destId="{6103F01E-DD02-434F-AB3D-489FBBCAF251}" srcOrd="4" destOrd="0" presId="urn:microsoft.com/office/officeart/2005/8/layout/pList2"/>
    <dgm:cxn modelId="{8FEAA095-5FA3-463D-AE0D-CB651EE715B0}" type="presParOf" srcId="{6103F01E-DD02-434F-AB3D-489FBBCAF251}" destId="{D5CA5EAB-7E05-4406-93E1-C17FE7A2BDBF}" srcOrd="0" destOrd="0" presId="urn:microsoft.com/office/officeart/2005/8/layout/pList2"/>
    <dgm:cxn modelId="{0B6AC047-33D8-48A1-B44C-FD4F1BC00198}" type="presParOf" srcId="{6103F01E-DD02-434F-AB3D-489FBBCAF251}" destId="{915591EE-4116-4CA4-97B6-9A302B77AEF9}" srcOrd="1" destOrd="0" presId="urn:microsoft.com/office/officeart/2005/8/layout/pList2"/>
    <dgm:cxn modelId="{4658F418-9D85-4DBD-B9E7-677316D0DACC}" type="presParOf" srcId="{6103F01E-DD02-434F-AB3D-489FBBCAF251}" destId="{A6FC413D-D56F-4AB8-991B-18636E01CB8F}"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A0AAFB5-F313-4D15-BF5D-0DB009399A83}" type="doc">
      <dgm:prSet loTypeId="urn:microsoft.com/office/officeart/2005/8/layout/pList2" loCatId="list" qsTypeId="urn:microsoft.com/office/officeart/2005/8/quickstyle/simple1" qsCatId="simple" csTypeId="urn:microsoft.com/office/officeart/2005/8/colors/accent1_2" csCatId="accent1" phldr="1"/>
      <dgm:spPr/>
    </dgm:pt>
    <dgm:pt modelId="{AC0650D9-CD99-4C51-9857-3706E2E9D684}">
      <dgm:prSet phldrT="[Text]"/>
      <dgm:spPr>
        <a:solidFill>
          <a:srgbClr val="102249"/>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l"/>
          <a:r>
            <a:rPr lang="en-IN" dirty="0"/>
            <a:t>- Primary</a:t>
          </a:r>
        </a:p>
        <a:p>
          <a:pPr algn="l"/>
          <a:r>
            <a:rPr lang="en-IN" dirty="0"/>
            <a:t>- Secondary</a:t>
          </a:r>
          <a:endParaRPr lang="en-US" dirty="0"/>
        </a:p>
      </dgm:t>
    </dgm:pt>
    <dgm:pt modelId="{7FD132E6-6483-4104-AF7D-FD09FDE6E9D2}" type="parTrans" cxnId="{56026169-07C4-47E8-A479-8E77DB695677}">
      <dgm:prSet/>
      <dgm:spPr/>
      <dgm:t>
        <a:bodyPr/>
        <a:lstStyle/>
        <a:p>
          <a:endParaRPr lang="en-US"/>
        </a:p>
      </dgm:t>
    </dgm:pt>
    <dgm:pt modelId="{0A372DD1-6176-4350-8CFC-43FDFF46C0C2}" type="sibTrans" cxnId="{56026169-07C4-47E8-A479-8E77DB695677}">
      <dgm:prSet/>
      <dgm:spPr/>
      <dgm:t>
        <a:bodyPr/>
        <a:lstStyle/>
        <a:p>
          <a:endParaRPr lang="en-US"/>
        </a:p>
      </dgm:t>
    </dgm:pt>
    <dgm:pt modelId="{C0D15729-8CC6-45C2-98B9-B2D12B2144E0}">
      <dgm:prSet phldrT="[Text]"/>
      <dgm:spPr>
        <a:solidFill>
          <a:srgbClr val="0A3B66"/>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l"/>
          <a:r>
            <a:rPr lang="en-IN" b="1" dirty="0"/>
            <a:t>- Quantitative</a:t>
          </a:r>
        </a:p>
        <a:p>
          <a:pPr algn="l"/>
          <a:r>
            <a:rPr lang="en-IN" b="1" dirty="0"/>
            <a:t>- Qualitative</a:t>
          </a:r>
          <a:endParaRPr lang="en-US" b="1" dirty="0"/>
        </a:p>
      </dgm:t>
    </dgm:pt>
    <dgm:pt modelId="{FFD4EF53-0711-495A-9793-6796143C4768}" type="parTrans" cxnId="{77916CCA-5D49-41E4-AF18-A5EEAC3B693F}">
      <dgm:prSet/>
      <dgm:spPr/>
      <dgm:t>
        <a:bodyPr/>
        <a:lstStyle/>
        <a:p>
          <a:endParaRPr lang="en-US"/>
        </a:p>
      </dgm:t>
    </dgm:pt>
    <dgm:pt modelId="{E36ED5EC-61E3-4D58-8417-D1E8B7B7E417}" type="sibTrans" cxnId="{77916CCA-5D49-41E4-AF18-A5EEAC3B693F}">
      <dgm:prSet/>
      <dgm:spPr/>
      <dgm:t>
        <a:bodyPr/>
        <a:lstStyle/>
        <a:p>
          <a:endParaRPr lang="en-US"/>
        </a:p>
      </dgm:t>
    </dgm:pt>
    <dgm:pt modelId="{9B6D0A0D-4262-4C3E-A491-18EC6C061254}">
      <dgm:prSet phldrT="[Text]"/>
      <dgm:spPr>
        <a:solidFill>
          <a:srgbClr val="12528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l"/>
          <a:r>
            <a:rPr lang="en-IN" dirty="0"/>
            <a:t>- Exploratory</a:t>
          </a:r>
        </a:p>
        <a:p>
          <a:pPr algn="l"/>
          <a:r>
            <a:rPr lang="en-IN" dirty="0"/>
            <a:t>- Descriptive</a:t>
          </a:r>
        </a:p>
        <a:p>
          <a:pPr algn="l"/>
          <a:r>
            <a:rPr lang="en-IN" dirty="0"/>
            <a:t>- Causal or Experimental</a:t>
          </a:r>
          <a:endParaRPr lang="en-US" dirty="0"/>
        </a:p>
      </dgm:t>
    </dgm:pt>
    <dgm:pt modelId="{E855366C-E5CA-4195-8BFB-ACCC6629B17F}" type="parTrans" cxnId="{FA55BDD9-CD8F-4F8D-B63B-BDA19F0349D8}">
      <dgm:prSet/>
      <dgm:spPr/>
      <dgm:t>
        <a:bodyPr/>
        <a:lstStyle/>
        <a:p>
          <a:endParaRPr lang="en-US"/>
        </a:p>
      </dgm:t>
    </dgm:pt>
    <dgm:pt modelId="{9837C471-AC5E-4B26-AB02-5C1FC018C32A}" type="sibTrans" cxnId="{FA55BDD9-CD8F-4F8D-B63B-BDA19F0349D8}">
      <dgm:prSet/>
      <dgm:spPr/>
      <dgm:t>
        <a:bodyPr/>
        <a:lstStyle/>
        <a:p>
          <a:endParaRPr lang="en-US"/>
        </a:p>
      </dgm:t>
    </dgm:pt>
    <dgm:pt modelId="{A13FCFEE-E80A-4C8D-BAC5-CAFB967010D0}" type="pres">
      <dgm:prSet presAssocID="{0A0AAFB5-F313-4D15-BF5D-0DB009399A83}" presName="Name0" presStyleCnt="0">
        <dgm:presLayoutVars>
          <dgm:dir/>
          <dgm:resizeHandles val="exact"/>
        </dgm:presLayoutVars>
      </dgm:prSet>
      <dgm:spPr/>
    </dgm:pt>
    <dgm:pt modelId="{F99D9B9D-A27C-40D2-A207-98DE3001527B}" type="pres">
      <dgm:prSet presAssocID="{0A0AAFB5-F313-4D15-BF5D-0DB009399A83}" presName="bkgdShp" presStyleLbl="alignAccFollowNode1" presStyleIdx="0" presStyleCnt="1" custLinFactNeighborX="-1789" custLinFactNeighborY="91163"/>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54007216-186C-43A9-9C40-2C634DC7DFA1}" type="pres">
      <dgm:prSet presAssocID="{0A0AAFB5-F313-4D15-BF5D-0DB009399A83}" presName="linComp" presStyleCnt="0"/>
      <dgm:spPr/>
    </dgm:pt>
    <dgm:pt modelId="{96DAE830-0A23-4038-BDAB-0C1B8F8BDFFD}" type="pres">
      <dgm:prSet presAssocID="{AC0650D9-CD99-4C51-9857-3706E2E9D684}" presName="compNode" presStyleCnt="0"/>
      <dgm:spPr/>
    </dgm:pt>
    <dgm:pt modelId="{B5EDD669-E846-4776-851B-8BBC90B17963}" type="pres">
      <dgm:prSet presAssocID="{AC0650D9-CD99-4C51-9857-3706E2E9D684}" presName="node" presStyleLbl="node1" presStyleIdx="0" presStyleCnt="3">
        <dgm:presLayoutVars>
          <dgm:bulletEnabled val="1"/>
        </dgm:presLayoutVars>
      </dgm:prSet>
      <dgm:spPr/>
      <dgm:t>
        <a:bodyPr/>
        <a:lstStyle/>
        <a:p>
          <a:endParaRPr lang="en-US"/>
        </a:p>
      </dgm:t>
    </dgm:pt>
    <dgm:pt modelId="{F94E6E35-D62C-4FEF-97DC-2478B7DF32F8}" type="pres">
      <dgm:prSet presAssocID="{AC0650D9-CD99-4C51-9857-3706E2E9D684}" presName="invisiNode" presStyleLbl="node1" presStyleIdx="0" presStyleCnt="3"/>
      <dgm:spPr/>
    </dgm:pt>
    <dgm:pt modelId="{12C084A0-0BEB-4FD9-A5C1-CE2A4B5A4017}" type="pres">
      <dgm:prSet presAssocID="{AC0650D9-CD99-4C51-9857-3706E2E9D684}" presName="imagNode" presStyleLbl="fgImgPlace1" presStyleIdx="0" presStyleCnt="3" custScaleX="97592" custScaleY="94387" custLinFactNeighborX="-3207" custLinFactNeighborY="34"/>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6942DA22-DF0E-4FFA-9BBC-23044EA47FAD}" type="pres">
      <dgm:prSet presAssocID="{0A372DD1-6176-4350-8CFC-43FDFF46C0C2}" presName="sibTrans" presStyleLbl="sibTrans2D1" presStyleIdx="0" presStyleCnt="0"/>
      <dgm:spPr/>
      <dgm:t>
        <a:bodyPr/>
        <a:lstStyle/>
        <a:p>
          <a:endParaRPr lang="en-US"/>
        </a:p>
      </dgm:t>
    </dgm:pt>
    <dgm:pt modelId="{8ECBC6E4-AA04-4425-8629-E0A9A6E0FCF3}" type="pres">
      <dgm:prSet presAssocID="{C0D15729-8CC6-45C2-98B9-B2D12B2144E0}" presName="compNode" presStyleCnt="0"/>
      <dgm:spPr/>
    </dgm:pt>
    <dgm:pt modelId="{822A66BF-05A3-44D5-AB1C-AF2A54E80DB1}" type="pres">
      <dgm:prSet presAssocID="{C0D15729-8CC6-45C2-98B9-B2D12B2144E0}" presName="node" presStyleLbl="node1" presStyleIdx="1" presStyleCnt="3" custScaleX="120682">
        <dgm:presLayoutVars>
          <dgm:bulletEnabled val="1"/>
        </dgm:presLayoutVars>
      </dgm:prSet>
      <dgm:spPr/>
      <dgm:t>
        <a:bodyPr/>
        <a:lstStyle/>
        <a:p>
          <a:endParaRPr lang="en-US"/>
        </a:p>
      </dgm:t>
    </dgm:pt>
    <dgm:pt modelId="{5238B402-2CA6-4304-B192-37D765C59BDA}" type="pres">
      <dgm:prSet presAssocID="{C0D15729-8CC6-45C2-98B9-B2D12B2144E0}" presName="invisiNode" presStyleLbl="node1" presStyleIdx="1" presStyleCnt="3"/>
      <dgm:spPr/>
    </dgm:pt>
    <dgm:pt modelId="{BC7BD1C1-1B59-4A3A-B269-C8AC2D095ABF}" type="pres">
      <dgm:prSet presAssocID="{C0D15729-8CC6-45C2-98B9-B2D12B2144E0}" presName="imagNode" presStyleLbl="fgImgPlace1" presStyleIdx="1" presStyleCnt="3"/>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E1E2AFF9-459F-416B-90CB-1F8314056601}" type="pres">
      <dgm:prSet presAssocID="{E36ED5EC-61E3-4D58-8417-D1E8B7B7E417}" presName="sibTrans" presStyleLbl="sibTrans2D1" presStyleIdx="0" presStyleCnt="0"/>
      <dgm:spPr/>
      <dgm:t>
        <a:bodyPr/>
        <a:lstStyle/>
        <a:p>
          <a:endParaRPr lang="en-US"/>
        </a:p>
      </dgm:t>
    </dgm:pt>
    <dgm:pt modelId="{6103F01E-DD02-434F-AB3D-489FBBCAF251}" type="pres">
      <dgm:prSet presAssocID="{9B6D0A0D-4262-4C3E-A491-18EC6C061254}" presName="compNode" presStyleCnt="0"/>
      <dgm:spPr/>
    </dgm:pt>
    <dgm:pt modelId="{D5CA5EAB-7E05-4406-93E1-C17FE7A2BDBF}" type="pres">
      <dgm:prSet presAssocID="{9B6D0A0D-4262-4C3E-A491-18EC6C061254}" presName="node" presStyleLbl="node1" presStyleIdx="2" presStyleCnt="3" custScaleX="124921">
        <dgm:presLayoutVars>
          <dgm:bulletEnabled val="1"/>
        </dgm:presLayoutVars>
      </dgm:prSet>
      <dgm:spPr/>
      <dgm:t>
        <a:bodyPr/>
        <a:lstStyle/>
        <a:p>
          <a:endParaRPr lang="en-US"/>
        </a:p>
      </dgm:t>
    </dgm:pt>
    <dgm:pt modelId="{915591EE-4116-4CA4-97B6-9A302B77AEF9}" type="pres">
      <dgm:prSet presAssocID="{9B6D0A0D-4262-4C3E-A491-18EC6C061254}" presName="invisiNode" presStyleLbl="node1" presStyleIdx="2" presStyleCnt="3"/>
      <dgm:spPr/>
    </dgm:pt>
    <dgm:pt modelId="{A6FC413D-D56F-4AB8-991B-18636E01CB8F}" type="pres">
      <dgm:prSet presAssocID="{9B6D0A0D-4262-4C3E-A491-18EC6C061254}" presName="imagNode" presStyleLbl="fgImgPlace1" presStyleIdx="2" presStyleCnt="3"/>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Lst>
  <dgm:cxnLst>
    <dgm:cxn modelId="{77916CCA-5D49-41E4-AF18-A5EEAC3B693F}" srcId="{0A0AAFB5-F313-4D15-BF5D-0DB009399A83}" destId="{C0D15729-8CC6-45C2-98B9-B2D12B2144E0}" srcOrd="1" destOrd="0" parTransId="{FFD4EF53-0711-495A-9793-6796143C4768}" sibTransId="{E36ED5EC-61E3-4D58-8417-D1E8B7B7E417}"/>
    <dgm:cxn modelId="{56026169-07C4-47E8-A479-8E77DB695677}" srcId="{0A0AAFB5-F313-4D15-BF5D-0DB009399A83}" destId="{AC0650D9-CD99-4C51-9857-3706E2E9D684}" srcOrd="0" destOrd="0" parTransId="{7FD132E6-6483-4104-AF7D-FD09FDE6E9D2}" sibTransId="{0A372DD1-6176-4350-8CFC-43FDFF46C0C2}"/>
    <dgm:cxn modelId="{107A31B1-735D-4E41-8019-46292AB0BB06}" type="presOf" srcId="{E36ED5EC-61E3-4D58-8417-D1E8B7B7E417}" destId="{E1E2AFF9-459F-416B-90CB-1F8314056601}" srcOrd="0" destOrd="0" presId="urn:microsoft.com/office/officeart/2005/8/layout/pList2"/>
    <dgm:cxn modelId="{97204679-863D-491E-A2A6-0A27ACDF6D6B}" type="presOf" srcId="{C0D15729-8CC6-45C2-98B9-B2D12B2144E0}" destId="{822A66BF-05A3-44D5-AB1C-AF2A54E80DB1}" srcOrd="0" destOrd="0" presId="urn:microsoft.com/office/officeart/2005/8/layout/pList2"/>
    <dgm:cxn modelId="{C7483CF7-F367-4CF5-B8E1-FEF9B98F7E59}" type="presOf" srcId="{9B6D0A0D-4262-4C3E-A491-18EC6C061254}" destId="{D5CA5EAB-7E05-4406-93E1-C17FE7A2BDBF}" srcOrd="0" destOrd="0" presId="urn:microsoft.com/office/officeart/2005/8/layout/pList2"/>
    <dgm:cxn modelId="{FA55BDD9-CD8F-4F8D-B63B-BDA19F0349D8}" srcId="{0A0AAFB5-F313-4D15-BF5D-0DB009399A83}" destId="{9B6D0A0D-4262-4C3E-A491-18EC6C061254}" srcOrd="2" destOrd="0" parTransId="{E855366C-E5CA-4195-8BFB-ACCC6629B17F}" sibTransId="{9837C471-AC5E-4B26-AB02-5C1FC018C32A}"/>
    <dgm:cxn modelId="{BA701886-B1E5-44FA-B0EC-2BB2B20D1811}" type="presOf" srcId="{0A0AAFB5-F313-4D15-BF5D-0DB009399A83}" destId="{A13FCFEE-E80A-4C8D-BAC5-CAFB967010D0}" srcOrd="0" destOrd="0" presId="urn:microsoft.com/office/officeart/2005/8/layout/pList2"/>
    <dgm:cxn modelId="{0744783E-96E7-4BD1-9EE4-C021ABCC19B4}" type="presOf" srcId="{AC0650D9-CD99-4C51-9857-3706E2E9D684}" destId="{B5EDD669-E846-4776-851B-8BBC90B17963}" srcOrd="0" destOrd="0" presId="urn:microsoft.com/office/officeart/2005/8/layout/pList2"/>
    <dgm:cxn modelId="{E19B8EAC-DE4E-4840-9213-28259E21EBE7}" type="presOf" srcId="{0A372DD1-6176-4350-8CFC-43FDFF46C0C2}" destId="{6942DA22-DF0E-4FFA-9BBC-23044EA47FAD}" srcOrd="0" destOrd="0" presId="urn:microsoft.com/office/officeart/2005/8/layout/pList2"/>
    <dgm:cxn modelId="{E286F680-BCB5-4E80-858F-57AF8419B2AE}" type="presParOf" srcId="{A13FCFEE-E80A-4C8D-BAC5-CAFB967010D0}" destId="{F99D9B9D-A27C-40D2-A207-98DE3001527B}" srcOrd="0" destOrd="0" presId="urn:microsoft.com/office/officeart/2005/8/layout/pList2"/>
    <dgm:cxn modelId="{7631FA5B-1A03-46D0-84CA-ACDD3C64EF2B}" type="presParOf" srcId="{A13FCFEE-E80A-4C8D-BAC5-CAFB967010D0}" destId="{54007216-186C-43A9-9C40-2C634DC7DFA1}" srcOrd="1" destOrd="0" presId="urn:microsoft.com/office/officeart/2005/8/layout/pList2"/>
    <dgm:cxn modelId="{19F8C101-F979-488C-B70D-893F779A08E8}" type="presParOf" srcId="{54007216-186C-43A9-9C40-2C634DC7DFA1}" destId="{96DAE830-0A23-4038-BDAB-0C1B8F8BDFFD}" srcOrd="0" destOrd="0" presId="urn:microsoft.com/office/officeart/2005/8/layout/pList2"/>
    <dgm:cxn modelId="{39C09585-A2A1-4ECE-BBA0-4A678A2A66FB}" type="presParOf" srcId="{96DAE830-0A23-4038-BDAB-0C1B8F8BDFFD}" destId="{B5EDD669-E846-4776-851B-8BBC90B17963}" srcOrd="0" destOrd="0" presId="urn:microsoft.com/office/officeart/2005/8/layout/pList2"/>
    <dgm:cxn modelId="{0078EB26-36E1-4557-B645-FC78E2C09EAC}" type="presParOf" srcId="{96DAE830-0A23-4038-BDAB-0C1B8F8BDFFD}" destId="{F94E6E35-D62C-4FEF-97DC-2478B7DF32F8}" srcOrd="1" destOrd="0" presId="urn:microsoft.com/office/officeart/2005/8/layout/pList2"/>
    <dgm:cxn modelId="{F5832691-9E4A-447F-8121-D44AB92A514C}" type="presParOf" srcId="{96DAE830-0A23-4038-BDAB-0C1B8F8BDFFD}" destId="{12C084A0-0BEB-4FD9-A5C1-CE2A4B5A4017}" srcOrd="2" destOrd="0" presId="urn:microsoft.com/office/officeart/2005/8/layout/pList2"/>
    <dgm:cxn modelId="{0E9E7020-7D18-48A4-B27D-FA75F2D618AA}" type="presParOf" srcId="{54007216-186C-43A9-9C40-2C634DC7DFA1}" destId="{6942DA22-DF0E-4FFA-9BBC-23044EA47FAD}" srcOrd="1" destOrd="0" presId="urn:microsoft.com/office/officeart/2005/8/layout/pList2"/>
    <dgm:cxn modelId="{EE47C92A-D5E2-46B8-B9A7-DB948D820BAC}" type="presParOf" srcId="{54007216-186C-43A9-9C40-2C634DC7DFA1}" destId="{8ECBC6E4-AA04-4425-8629-E0A9A6E0FCF3}" srcOrd="2" destOrd="0" presId="urn:microsoft.com/office/officeart/2005/8/layout/pList2"/>
    <dgm:cxn modelId="{8939618A-96D5-40CA-8E67-389B31CBB0A6}" type="presParOf" srcId="{8ECBC6E4-AA04-4425-8629-E0A9A6E0FCF3}" destId="{822A66BF-05A3-44D5-AB1C-AF2A54E80DB1}" srcOrd="0" destOrd="0" presId="urn:microsoft.com/office/officeart/2005/8/layout/pList2"/>
    <dgm:cxn modelId="{D6A04CBF-A34C-4333-B562-66FBD2C479DD}" type="presParOf" srcId="{8ECBC6E4-AA04-4425-8629-E0A9A6E0FCF3}" destId="{5238B402-2CA6-4304-B192-37D765C59BDA}" srcOrd="1" destOrd="0" presId="urn:microsoft.com/office/officeart/2005/8/layout/pList2"/>
    <dgm:cxn modelId="{E44F1858-5772-454A-9B1B-5F449CE5CB53}" type="presParOf" srcId="{8ECBC6E4-AA04-4425-8629-E0A9A6E0FCF3}" destId="{BC7BD1C1-1B59-4A3A-B269-C8AC2D095ABF}" srcOrd="2" destOrd="0" presId="urn:microsoft.com/office/officeart/2005/8/layout/pList2"/>
    <dgm:cxn modelId="{50B655DB-C81B-482B-9A8B-C34830C64406}" type="presParOf" srcId="{54007216-186C-43A9-9C40-2C634DC7DFA1}" destId="{E1E2AFF9-459F-416B-90CB-1F8314056601}" srcOrd="3" destOrd="0" presId="urn:microsoft.com/office/officeart/2005/8/layout/pList2"/>
    <dgm:cxn modelId="{56F3FF3C-D666-4991-930D-3D61A0659FBA}" type="presParOf" srcId="{54007216-186C-43A9-9C40-2C634DC7DFA1}" destId="{6103F01E-DD02-434F-AB3D-489FBBCAF251}" srcOrd="4" destOrd="0" presId="urn:microsoft.com/office/officeart/2005/8/layout/pList2"/>
    <dgm:cxn modelId="{5BD637F2-0F16-4F91-9374-35ABD576627C}" type="presParOf" srcId="{6103F01E-DD02-434F-AB3D-489FBBCAF251}" destId="{D5CA5EAB-7E05-4406-93E1-C17FE7A2BDBF}" srcOrd="0" destOrd="0" presId="urn:microsoft.com/office/officeart/2005/8/layout/pList2"/>
    <dgm:cxn modelId="{75577522-FDF0-411B-BB3F-748027722BE0}" type="presParOf" srcId="{6103F01E-DD02-434F-AB3D-489FBBCAF251}" destId="{915591EE-4116-4CA4-97B6-9A302B77AEF9}" srcOrd="1" destOrd="0" presId="urn:microsoft.com/office/officeart/2005/8/layout/pList2"/>
    <dgm:cxn modelId="{AC8D9385-FC5A-4A7B-8143-CAA4C8C8C8B5}" type="presParOf" srcId="{6103F01E-DD02-434F-AB3D-489FBBCAF251}" destId="{A6FC413D-D56F-4AB8-991B-18636E01CB8F}"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A0AAFB5-F313-4D15-BF5D-0DB009399A83}" type="doc">
      <dgm:prSet loTypeId="urn:microsoft.com/office/officeart/2005/8/layout/pList2" loCatId="list" qsTypeId="urn:microsoft.com/office/officeart/2005/8/quickstyle/simple1" qsCatId="simple" csTypeId="urn:microsoft.com/office/officeart/2005/8/colors/accent1_2" csCatId="accent1" phldr="1"/>
      <dgm:spPr/>
    </dgm:pt>
    <dgm:pt modelId="{AC0650D9-CD99-4C51-9857-3706E2E9D684}">
      <dgm:prSet phldrT="[Text]"/>
      <dgm:spPr>
        <a:solidFill>
          <a:srgbClr val="102249"/>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l"/>
          <a:r>
            <a:rPr lang="en-IN" dirty="0"/>
            <a:t>- Primary</a:t>
          </a:r>
        </a:p>
        <a:p>
          <a:pPr algn="l"/>
          <a:r>
            <a:rPr lang="en-IN" dirty="0"/>
            <a:t>- Secondary</a:t>
          </a:r>
          <a:endParaRPr lang="en-US" dirty="0"/>
        </a:p>
      </dgm:t>
    </dgm:pt>
    <dgm:pt modelId="{7FD132E6-6483-4104-AF7D-FD09FDE6E9D2}" type="parTrans" cxnId="{56026169-07C4-47E8-A479-8E77DB695677}">
      <dgm:prSet/>
      <dgm:spPr/>
      <dgm:t>
        <a:bodyPr/>
        <a:lstStyle/>
        <a:p>
          <a:endParaRPr lang="en-US"/>
        </a:p>
      </dgm:t>
    </dgm:pt>
    <dgm:pt modelId="{0A372DD1-6176-4350-8CFC-43FDFF46C0C2}" type="sibTrans" cxnId="{56026169-07C4-47E8-A479-8E77DB695677}">
      <dgm:prSet/>
      <dgm:spPr/>
      <dgm:t>
        <a:bodyPr/>
        <a:lstStyle/>
        <a:p>
          <a:endParaRPr lang="en-US"/>
        </a:p>
      </dgm:t>
    </dgm:pt>
    <dgm:pt modelId="{C0D15729-8CC6-45C2-98B9-B2D12B2144E0}">
      <dgm:prSet phldrT="[Text]"/>
      <dgm:spPr>
        <a:solidFill>
          <a:srgbClr val="0A3B66"/>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l"/>
          <a:r>
            <a:rPr lang="en-IN" dirty="0"/>
            <a:t>- Quantitative</a:t>
          </a:r>
        </a:p>
        <a:p>
          <a:pPr algn="l"/>
          <a:r>
            <a:rPr lang="en-IN" dirty="0"/>
            <a:t>- Qualitative</a:t>
          </a:r>
          <a:endParaRPr lang="en-US" dirty="0"/>
        </a:p>
      </dgm:t>
    </dgm:pt>
    <dgm:pt modelId="{FFD4EF53-0711-495A-9793-6796143C4768}" type="parTrans" cxnId="{77916CCA-5D49-41E4-AF18-A5EEAC3B693F}">
      <dgm:prSet/>
      <dgm:spPr/>
      <dgm:t>
        <a:bodyPr/>
        <a:lstStyle/>
        <a:p>
          <a:endParaRPr lang="en-US"/>
        </a:p>
      </dgm:t>
    </dgm:pt>
    <dgm:pt modelId="{E36ED5EC-61E3-4D58-8417-D1E8B7B7E417}" type="sibTrans" cxnId="{77916CCA-5D49-41E4-AF18-A5EEAC3B693F}">
      <dgm:prSet/>
      <dgm:spPr/>
      <dgm:t>
        <a:bodyPr/>
        <a:lstStyle/>
        <a:p>
          <a:endParaRPr lang="en-US"/>
        </a:p>
      </dgm:t>
    </dgm:pt>
    <dgm:pt modelId="{9B6D0A0D-4262-4C3E-A491-18EC6C061254}">
      <dgm:prSet phldrT="[Text]"/>
      <dgm:spPr>
        <a:solidFill>
          <a:srgbClr val="12528C"/>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algn="l"/>
          <a:r>
            <a:rPr lang="en-IN" b="1" dirty="0"/>
            <a:t>- Exploratory</a:t>
          </a:r>
        </a:p>
        <a:p>
          <a:pPr algn="l"/>
          <a:r>
            <a:rPr lang="en-IN" b="1" dirty="0"/>
            <a:t>- Descriptive</a:t>
          </a:r>
        </a:p>
        <a:p>
          <a:pPr algn="l"/>
          <a:r>
            <a:rPr lang="en-IN" b="1" dirty="0"/>
            <a:t>- Causal or Experimental</a:t>
          </a:r>
          <a:endParaRPr lang="en-US" b="1" dirty="0"/>
        </a:p>
      </dgm:t>
    </dgm:pt>
    <dgm:pt modelId="{E855366C-E5CA-4195-8BFB-ACCC6629B17F}" type="parTrans" cxnId="{FA55BDD9-CD8F-4F8D-B63B-BDA19F0349D8}">
      <dgm:prSet/>
      <dgm:spPr/>
      <dgm:t>
        <a:bodyPr/>
        <a:lstStyle/>
        <a:p>
          <a:endParaRPr lang="en-US"/>
        </a:p>
      </dgm:t>
    </dgm:pt>
    <dgm:pt modelId="{9837C471-AC5E-4B26-AB02-5C1FC018C32A}" type="sibTrans" cxnId="{FA55BDD9-CD8F-4F8D-B63B-BDA19F0349D8}">
      <dgm:prSet/>
      <dgm:spPr/>
      <dgm:t>
        <a:bodyPr/>
        <a:lstStyle/>
        <a:p>
          <a:endParaRPr lang="en-US"/>
        </a:p>
      </dgm:t>
    </dgm:pt>
    <dgm:pt modelId="{A13FCFEE-E80A-4C8D-BAC5-CAFB967010D0}" type="pres">
      <dgm:prSet presAssocID="{0A0AAFB5-F313-4D15-BF5D-0DB009399A83}" presName="Name0" presStyleCnt="0">
        <dgm:presLayoutVars>
          <dgm:dir/>
          <dgm:resizeHandles val="exact"/>
        </dgm:presLayoutVars>
      </dgm:prSet>
      <dgm:spPr/>
    </dgm:pt>
    <dgm:pt modelId="{F99D9B9D-A27C-40D2-A207-98DE3001527B}" type="pres">
      <dgm:prSet presAssocID="{0A0AAFB5-F313-4D15-BF5D-0DB009399A83}" presName="bkgdShp" presStyleLbl="alignAccFollowNode1" presStyleIdx="0" presStyleCnt="1" custLinFactNeighborX="-1789" custLinFactNeighborY="91163"/>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54007216-186C-43A9-9C40-2C634DC7DFA1}" type="pres">
      <dgm:prSet presAssocID="{0A0AAFB5-F313-4D15-BF5D-0DB009399A83}" presName="linComp" presStyleCnt="0"/>
      <dgm:spPr/>
    </dgm:pt>
    <dgm:pt modelId="{96DAE830-0A23-4038-BDAB-0C1B8F8BDFFD}" type="pres">
      <dgm:prSet presAssocID="{AC0650D9-CD99-4C51-9857-3706E2E9D684}" presName="compNode" presStyleCnt="0"/>
      <dgm:spPr/>
    </dgm:pt>
    <dgm:pt modelId="{B5EDD669-E846-4776-851B-8BBC90B17963}" type="pres">
      <dgm:prSet presAssocID="{AC0650D9-CD99-4C51-9857-3706E2E9D684}" presName="node" presStyleLbl="node1" presStyleIdx="0" presStyleCnt="3">
        <dgm:presLayoutVars>
          <dgm:bulletEnabled val="1"/>
        </dgm:presLayoutVars>
      </dgm:prSet>
      <dgm:spPr/>
      <dgm:t>
        <a:bodyPr/>
        <a:lstStyle/>
        <a:p>
          <a:endParaRPr lang="en-US"/>
        </a:p>
      </dgm:t>
    </dgm:pt>
    <dgm:pt modelId="{F94E6E35-D62C-4FEF-97DC-2478B7DF32F8}" type="pres">
      <dgm:prSet presAssocID="{AC0650D9-CD99-4C51-9857-3706E2E9D684}" presName="invisiNode" presStyleLbl="node1" presStyleIdx="0" presStyleCnt="3"/>
      <dgm:spPr/>
    </dgm:pt>
    <dgm:pt modelId="{12C084A0-0BEB-4FD9-A5C1-CE2A4B5A4017}" type="pres">
      <dgm:prSet presAssocID="{AC0650D9-CD99-4C51-9857-3706E2E9D684}" presName="imagNode" presStyleLbl="fgImgPlace1" presStyleIdx="0" presStyleCnt="3" custScaleX="97592" custScaleY="94387" custLinFactNeighborX="-3207" custLinFactNeighborY="34"/>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6942DA22-DF0E-4FFA-9BBC-23044EA47FAD}" type="pres">
      <dgm:prSet presAssocID="{0A372DD1-6176-4350-8CFC-43FDFF46C0C2}" presName="sibTrans" presStyleLbl="sibTrans2D1" presStyleIdx="0" presStyleCnt="0"/>
      <dgm:spPr/>
      <dgm:t>
        <a:bodyPr/>
        <a:lstStyle/>
        <a:p>
          <a:endParaRPr lang="en-US"/>
        </a:p>
      </dgm:t>
    </dgm:pt>
    <dgm:pt modelId="{8ECBC6E4-AA04-4425-8629-E0A9A6E0FCF3}" type="pres">
      <dgm:prSet presAssocID="{C0D15729-8CC6-45C2-98B9-B2D12B2144E0}" presName="compNode" presStyleCnt="0"/>
      <dgm:spPr/>
    </dgm:pt>
    <dgm:pt modelId="{822A66BF-05A3-44D5-AB1C-AF2A54E80DB1}" type="pres">
      <dgm:prSet presAssocID="{C0D15729-8CC6-45C2-98B9-B2D12B2144E0}" presName="node" presStyleLbl="node1" presStyleIdx="1" presStyleCnt="3" custScaleX="120682">
        <dgm:presLayoutVars>
          <dgm:bulletEnabled val="1"/>
        </dgm:presLayoutVars>
      </dgm:prSet>
      <dgm:spPr/>
      <dgm:t>
        <a:bodyPr/>
        <a:lstStyle/>
        <a:p>
          <a:endParaRPr lang="en-US"/>
        </a:p>
      </dgm:t>
    </dgm:pt>
    <dgm:pt modelId="{5238B402-2CA6-4304-B192-37D765C59BDA}" type="pres">
      <dgm:prSet presAssocID="{C0D15729-8CC6-45C2-98B9-B2D12B2144E0}" presName="invisiNode" presStyleLbl="node1" presStyleIdx="1" presStyleCnt="3"/>
      <dgm:spPr/>
    </dgm:pt>
    <dgm:pt modelId="{BC7BD1C1-1B59-4A3A-B269-C8AC2D095ABF}" type="pres">
      <dgm:prSet presAssocID="{C0D15729-8CC6-45C2-98B9-B2D12B2144E0}" presName="imagNode" presStyleLbl="fgImgPlace1" presStyleIdx="1" presStyleCnt="3"/>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 modelId="{E1E2AFF9-459F-416B-90CB-1F8314056601}" type="pres">
      <dgm:prSet presAssocID="{E36ED5EC-61E3-4D58-8417-D1E8B7B7E417}" presName="sibTrans" presStyleLbl="sibTrans2D1" presStyleIdx="0" presStyleCnt="0"/>
      <dgm:spPr/>
      <dgm:t>
        <a:bodyPr/>
        <a:lstStyle/>
        <a:p>
          <a:endParaRPr lang="en-US"/>
        </a:p>
      </dgm:t>
    </dgm:pt>
    <dgm:pt modelId="{6103F01E-DD02-434F-AB3D-489FBBCAF251}" type="pres">
      <dgm:prSet presAssocID="{9B6D0A0D-4262-4C3E-A491-18EC6C061254}" presName="compNode" presStyleCnt="0"/>
      <dgm:spPr/>
    </dgm:pt>
    <dgm:pt modelId="{D5CA5EAB-7E05-4406-93E1-C17FE7A2BDBF}" type="pres">
      <dgm:prSet presAssocID="{9B6D0A0D-4262-4C3E-A491-18EC6C061254}" presName="node" presStyleLbl="node1" presStyleIdx="2" presStyleCnt="3" custScaleX="124921">
        <dgm:presLayoutVars>
          <dgm:bulletEnabled val="1"/>
        </dgm:presLayoutVars>
      </dgm:prSet>
      <dgm:spPr/>
      <dgm:t>
        <a:bodyPr/>
        <a:lstStyle/>
        <a:p>
          <a:endParaRPr lang="en-US"/>
        </a:p>
      </dgm:t>
    </dgm:pt>
    <dgm:pt modelId="{915591EE-4116-4CA4-97B6-9A302B77AEF9}" type="pres">
      <dgm:prSet presAssocID="{9B6D0A0D-4262-4C3E-A491-18EC6C061254}" presName="invisiNode" presStyleLbl="node1" presStyleIdx="2" presStyleCnt="3"/>
      <dgm:spPr/>
    </dgm:pt>
    <dgm:pt modelId="{A6FC413D-D56F-4AB8-991B-18636E01CB8F}" type="pres">
      <dgm:prSet presAssocID="{9B6D0A0D-4262-4C3E-A491-18EC6C061254}" presName="imagNode" presStyleLbl="fgImgPlace1" presStyleIdx="2" presStyleCnt="3"/>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pt>
  </dgm:ptLst>
  <dgm:cxnLst>
    <dgm:cxn modelId="{77916CCA-5D49-41E4-AF18-A5EEAC3B693F}" srcId="{0A0AAFB5-F313-4D15-BF5D-0DB009399A83}" destId="{C0D15729-8CC6-45C2-98B9-B2D12B2144E0}" srcOrd="1" destOrd="0" parTransId="{FFD4EF53-0711-495A-9793-6796143C4768}" sibTransId="{E36ED5EC-61E3-4D58-8417-D1E8B7B7E417}"/>
    <dgm:cxn modelId="{56026169-07C4-47E8-A479-8E77DB695677}" srcId="{0A0AAFB5-F313-4D15-BF5D-0DB009399A83}" destId="{AC0650D9-CD99-4C51-9857-3706E2E9D684}" srcOrd="0" destOrd="0" parTransId="{7FD132E6-6483-4104-AF7D-FD09FDE6E9D2}" sibTransId="{0A372DD1-6176-4350-8CFC-43FDFF46C0C2}"/>
    <dgm:cxn modelId="{7DA8A1C2-DBF9-4963-AD28-F40FD1A1DA51}" type="presOf" srcId="{C0D15729-8CC6-45C2-98B9-B2D12B2144E0}" destId="{822A66BF-05A3-44D5-AB1C-AF2A54E80DB1}" srcOrd="0" destOrd="0" presId="urn:microsoft.com/office/officeart/2005/8/layout/pList2"/>
    <dgm:cxn modelId="{437ADC22-6070-4836-A072-C6708B09209A}" type="presOf" srcId="{E36ED5EC-61E3-4D58-8417-D1E8B7B7E417}" destId="{E1E2AFF9-459F-416B-90CB-1F8314056601}" srcOrd="0" destOrd="0" presId="urn:microsoft.com/office/officeart/2005/8/layout/pList2"/>
    <dgm:cxn modelId="{4A31C2A1-8CDA-465B-ADD0-8E06441F6B41}" type="presOf" srcId="{0A372DD1-6176-4350-8CFC-43FDFF46C0C2}" destId="{6942DA22-DF0E-4FFA-9BBC-23044EA47FAD}" srcOrd="0" destOrd="0" presId="urn:microsoft.com/office/officeart/2005/8/layout/pList2"/>
    <dgm:cxn modelId="{11DC970C-1F65-4765-8224-BA91EB2C2199}" type="presOf" srcId="{AC0650D9-CD99-4C51-9857-3706E2E9D684}" destId="{B5EDD669-E846-4776-851B-8BBC90B17963}" srcOrd="0" destOrd="0" presId="urn:microsoft.com/office/officeart/2005/8/layout/pList2"/>
    <dgm:cxn modelId="{C12A6A43-522B-4441-9200-A004BA1B5CEF}" type="presOf" srcId="{9B6D0A0D-4262-4C3E-A491-18EC6C061254}" destId="{D5CA5EAB-7E05-4406-93E1-C17FE7A2BDBF}" srcOrd="0" destOrd="0" presId="urn:microsoft.com/office/officeart/2005/8/layout/pList2"/>
    <dgm:cxn modelId="{FA55BDD9-CD8F-4F8D-B63B-BDA19F0349D8}" srcId="{0A0AAFB5-F313-4D15-BF5D-0DB009399A83}" destId="{9B6D0A0D-4262-4C3E-A491-18EC6C061254}" srcOrd="2" destOrd="0" parTransId="{E855366C-E5CA-4195-8BFB-ACCC6629B17F}" sibTransId="{9837C471-AC5E-4B26-AB02-5C1FC018C32A}"/>
    <dgm:cxn modelId="{B2E9EFE4-DF2B-4B17-BBFC-62405B1BACC6}" type="presOf" srcId="{0A0AAFB5-F313-4D15-BF5D-0DB009399A83}" destId="{A13FCFEE-E80A-4C8D-BAC5-CAFB967010D0}" srcOrd="0" destOrd="0" presId="urn:microsoft.com/office/officeart/2005/8/layout/pList2"/>
    <dgm:cxn modelId="{56ACA41F-C4FF-4A03-819C-A0DAB94E76CA}" type="presParOf" srcId="{A13FCFEE-E80A-4C8D-BAC5-CAFB967010D0}" destId="{F99D9B9D-A27C-40D2-A207-98DE3001527B}" srcOrd="0" destOrd="0" presId="urn:microsoft.com/office/officeart/2005/8/layout/pList2"/>
    <dgm:cxn modelId="{742B7146-3DDF-44D0-B7BA-6679B22E489F}" type="presParOf" srcId="{A13FCFEE-E80A-4C8D-BAC5-CAFB967010D0}" destId="{54007216-186C-43A9-9C40-2C634DC7DFA1}" srcOrd="1" destOrd="0" presId="urn:microsoft.com/office/officeart/2005/8/layout/pList2"/>
    <dgm:cxn modelId="{3B2CFB33-F0DA-4152-9D6C-47719B538190}" type="presParOf" srcId="{54007216-186C-43A9-9C40-2C634DC7DFA1}" destId="{96DAE830-0A23-4038-BDAB-0C1B8F8BDFFD}" srcOrd="0" destOrd="0" presId="urn:microsoft.com/office/officeart/2005/8/layout/pList2"/>
    <dgm:cxn modelId="{01DEE0DC-DCA2-468C-8DEB-4B01B4FC5CE0}" type="presParOf" srcId="{96DAE830-0A23-4038-BDAB-0C1B8F8BDFFD}" destId="{B5EDD669-E846-4776-851B-8BBC90B17963}" srcOrd="0" destOrd="0" presId="urn:microsoft.com/office/officeart/2005/8/layout/pList2"/>
    <dgm:cxn modelId="{EDA06A6B-86D8-4A14-8A3E-0D90C567484F}" type="presParOf" srcId="{96DAE830-0A23-4038-BDAB-0C1B8F8BDFFD}" destId="{F94E6E35-D62C-4FEF-97DC-2478B7DF32F8}" srcOrd="1" destOrd="0" presId="urn:microsoft.com/office/officeart/2005/8/layout/pList2"/>
    <dgm:cxn modelId="{B359312B-7B25-4C9D-BA4E-B8D217F47A43}" type="presParOf" srcId="{96DAE830-0A23-4038-BDAB-0C1B8F8BDFFD}" destId="{12C084A0-0BEB-4FD9-A5C1-CE2A4B5A4017}" srcOrd="2" destOrd="0" presId="urn:microsoft.com/office/officeart/2005/8/layout/pList2"/>
    <dgm:cxn modelId="{FC34A4EC-39C1-43CA-B3F3-2475C6600E9F}" type="presParOf" srcId="{54007216-186C-43A9-9C40-2C634DC7DFA1}" destId="{6942DA22-DF0E-4FFA-9BBC-23044EA47FAD}" srcOrd="1" destOrd="0" presId="urn:microsoft.com/office/officeart/2005/8/layout/pList2"/>
    <dgm:cxn modelId="{AF46B12B-1C7E-48E8-857D-DA018B1CF320}" type="presParOf" srcId="{54007216-186C-43A9-9C40-2C634DC7DFA1}" destId="{8ECBC6E4-AA04-4425-8629-E0A9A6E0FCF3}" srcOrd="2" destOrd="0" presId="urn:microsoft.com/office/officeart/2005/8/layout/pList2"/>
    <dgm:cxn modelId="{F27FC837-0658-40B5-95A7-D731D7FDA257}" type="presParOf" srcId="{8ECBC6E4-AA04-4425-8629-E0A9A6E0FCF3}" destId="{822A66BF-05A3-44D5-AB1C-AF2A54E80DB1}" srcOrd="0" destOrd="0" presId="urn:microsoft.com/office/officeart/2005/8/layout/pList2"/>
    <dgm:cxn modelId="{19028311-170D-4C05-BF21-87422553B3DC}" type="presParOf" srcId="{8ECBC6E4-AA04-4425-8629-E0A9A6E0FCF3}" destId="{5238B402-2CA6-4304-B192-37D765C59BDA}" srcOrd="1" destOrd="0" presId="urn:microsoft.com/office/officeart/2005/8/layout/pList2"/>
    <dgm:cxn modelId="{2C1FA179-CD34-480D-9657-B049FD0BEEE8}" type="presParOf" srcId="{8ECBC6E4-AA04-4425-8629-E0A9A6E0FCF3}" destId="{BC7BD1C1-1B59-4A3A-B269-C8AC2D095ABF}" srcOrd="2" destOrd="0" presId="urn:microsoft.com/office/officeart/2005/8/layout/pList2"/>
    <dgm:cxn modelId="{CA4CB138-629D-40FF-882F-89C88C9DE478}" type="presParOf" srcId="{54007216-186C-43A9-9C40-2C634DC7DFA1}" destId="{E1E2AFF9-459F-416B-90CB-1F8314056601}" srcOrd="3" destOrd="0" presId="urn:microsoft.com/office/officeart/2005/8/layout/pList2"/>
    <dgm:cxn modelId="{DB4D9809-1EB7-42D0-90F0-401BE4C68425}" type="presParOf" srcId="{54007216-186C-43A9-9C40-2C634DC7DFA1}" destId="{6103F01E-DD02-434F-AB3D-489FBBCAF251}" srcOrd="4" destOrd="0" presId="urn:microsoft.com/office/officeart/2005/8/layout/pList2"/>
    <dgm:cxn modelId="{F7DA76CC-A670-4CFB-B289-79D0B1389FDA}" type="presParOf" srcId="{6103F01E-DD02-434F-AB3D-489FBBCAF251}" destId="{D5CA5EAB-7E05-4406-93E1-C17FE7A2BDBF}" srcOrd="0" destOrd="0" presId="urn:microsoft.com/office/officeart/2005/8/layout/pList2"/>
    <dgm:cxn modelId="{D674F83F-7161-4A7D-B699-694058F2AAF9}" type="presParOf" srcId="{6103F01E-DD02-434F-AB3D-489FBBCAF251}" destId="{915591EE-4116-4CA4-97B6-9A302B77AEF9}" srcOrd="1" destOrd="0" presId="urn:microsoft.com/office/officeart/2005/8/layout/pList2"/>
    <dgm:cxn modelId="{84E1DD43-C079-4B14-80B9-222E61BC5048}" type="presParOf" srcId="{6103F01E-DD02-434F-AB3D-489FBBCAF251}" destId="{A6FC413D-D56F-4AB8-991B-18636E01CB8F}"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E40E05D-5AF4-4F74-9A9E-754A596E8028}" type="doc">
      <dgm:prSet loTypeId="urn:microsoft.com/office/officeart/2005/8/layout/target3" loCatId="relationship" qsTypeId="urn:microsoft.com/office/officeart/2005/8/quickstyle/3d3" qsCatId="3D" csTypeId="urn:microsoft.com/office/officeart/2005/8/colors/accent1_2" csCatId="accent1" phldr="1"/>
      <dgm:spPr/>
      <dgm:t>
        <a:bodyPr/>
        <a:lstStyle/>
        <a:p>
          <a:endParaRPr lang="en-IN"/>
        </a:p>
      </dgm:t>
    </dgm:pt>
    <dgm:pt modelId="{462876B1-0ACC-4803-90E2-38D5EA19736D}">
      <dgm:prSet/>
      <dgm:spPr>
        <a:solidFill>
          <a:schemeClr val="accent1">
            <a:lumMod val="40000"/>
            <a:lumOff val="60000"/>
          </a:schemeClr>
        </a:solidFill>
      </dgm:spPr>
      <dgm:t>
        <a:bodyPr/>
        <a:lstStyle/>
        <a:p>
          <a:pPr rtl="0"/>
          <a:r>
            <a:rPr lang="en-US" b="1" dirty="0"/>
            <a:t>Two basic types of descriptive research studies are available to the marketing researcher: </a:t>
          </a:r>
          <a:endParaRPr lang="en-IN" dirty="0"/>
        </a:p>
      </dgm:t>
    </dgm:pt>
    <dgm:pt modelId="{2E4F3BC9-59DF-4C9A-9A16-D2ACD79E53BE}" type="parTrans" cxnId="{C214FEC2-B1CB-4F38-97D8-1FBC6090A1D6}">
      <dgm:prSet/>
      <dgm:spPr/>
      <dgm:t>
        <a:bodyPr/>
        <a:lstStyle/>
        <a:p>
          <a:endParaRPr lang="en-IN"/>
        </a:p>
      </dgm:t>
    </dgm:pt>
    <dgm:pt modelId="{A6F09CEC-038B-4E96-8210-40AEF5E6B154}" type="sibTrans" cxnId="{C214FEC2-B1CB-4F38-97D8-1FBC6090A1D6}">
      <dgm:prSet/>
      <dgm:spPr/>
      <dgm:t>
        <a:bodyPr/>
        <a:lstStyle/>
        <a:p>
          <a:endParaRPr lang="en-IN"/>
        </a:p>
      </dgm:t>
    </dgm:pt>
    <dgm:pt modelId="{C3F25E6F-A756-424B-B947-6B64DD8E95E4}">
      <dgm:prSet/>
      <dgm:spPr>
        <a:solidFill>
          <a:schemeClr val="accent1">
            <a:lumMod val="60000"/>
            <a:lumOff val="40000"/>
            <a:alpha val="90000"/>
          </a:schemeClr>
        </a:solidFill>
      </dgm:spPr>
      <dgm:t>
        <a:bodyPr/>
        <a:lstStyle/>
        <a:p>
          <a:pPr rtl="0"/>
          <a:r>
            <a:rPr lang="en-US" b="1" dirty="0"/>
            <a:t>Cross-sectional and </a:t>
          </a:r>
          <a:endParaRPr lang="en-IN" dirty="0"/>
        </a:p>
      </dgm:t>
    </dgm:pt>
    <dgm:pt modelId="{F71E51F6-2CA7-47B5-8E2D-02ECC22DC4E8}" type="parTrans" cxnId="{894C2B9B-5582-4417-A8C8-5C1C2391C18F}">
      <dgm:prSet/>
      <dgm:spPr/>
      <dgm:t>
        <a:bodyPr/>
        <a:lstStyle/>
        <a:p>
          <a:endParaRPr lang="en-IN"/>
        </a:p>
      </dgm:t>
    </dgm:pt>
    <dgm:pt modelId="{1CFA02B7-1892-4884-A55E-5BF1EF122D96}" type="sibTrans" cxnId="{894C2B9B-5582-4417-A8C8-5C1C2391C18F}">
      <dgm:prSet/>
      <dgm:spPr/>
      <dgm:t>
        <a:bodyPr/>
        <a:lstStyle/>
        <a:p>
          <a:endParaRPr lang="en-IN"/>
        </a:p>
      </dgm:t>
    </dgm:pt>
    <dgm:pt modelId="{98905399-20AB-47A3-8115-101DF07E5165}">
      <dgm:prSet/>
      <dgm:spPr>
        <a:solidFill>
          <a:schemeClr val="accent1">
            <a:lumMod val="75000"/>
            <a:alpha val="90000"/>
          </a:schemeClr>
        </a:solidFill>
      </dgm:spPr>
      <dgm:t>
        <a:bodyPr/>
        <a:lstStyle/>
        <a:p>
          <a:pPr rtl="0"/>
          <a:r>
            <a:rPr lang="en-US" b="1" dirty="0">
              <a:solidFill>
                <a:schemeClr val="bg1">
                  <a:lumMod val="85000"/>
                </a:schemeClr>
              </a:solidFill>
            </a:rPr>
            <a:t>Longitudinal.</a:t>
          </a:r>
          <a:endParaRPr lang="en-IN" dirty="0">
            <a:solidFill>
              <a:schemeClr val="bg1">
                <a:lumMod val="85000"/>
              </a:schemeClr>
            </a:solidFill>
          </a:endParaRPr>
        </a:p>
      </dgm:t>
    </dgm:pt>
    <dgm:pt modelId="{0784767A-963F-4E9B-AB1A-D41F35758203}" type="parTrans" cxnId="{7B87B810-0AC8-48B9-9668-BA51CD77D174}">
      <dgm:prSet/>
      <dgm:spPr/>
      <dgm:t>
        <a:bodyPr/>
        <a:lstStyle/>
        <a:p>
          <a:endParaRPr lang="en-IN"/>
        </a:p>
      </dgm:t>
    </dgm:pt>
    <dgm:pt modelId="{4F20CF38-D0E3-4ABD-B2F9-391D8BFDC073}" type="sibTrans" cxnId="{7B87B810-0AC8-48B9-9668-BA51CD77D174}">
      <dgm:prSet/>
      <dgm:spPr/>
      <dgm:t>
        <a:bodyPr/>
        <a:lstStyle/>
        <a:p>
          <a:endParaRPr lang="en-IN"/>
        </a:p>
      </dgm:t>
    </dgm:pt>
    <dgm:pt modelId="{5C9E8876-1519-487A-A588-6D6C78A9F3C6}" type="pres">
      <dgm:prSet presAssocID="{2E40E05D-5AF4-4F74-9A9E-754A596E8028}" presName="Name0" presStyleCnt="0">
        <dgm:presLayoutVars>
          <dgm:chMax val="7"/>
          <dgm:dir/>
          <dgm:animLvl val="lvl"/>
          <dgm:resizeHandles val="exact"/>
        </dgm:presLayoutVars>
      </dgm:prSet>
      <dgm:spPr/>
      <dgm:t>
        <a:bodyPr/>
        <a:lstStyle/>
        <a:p>
          <a:endParaRPr lang="en-US"/>
        </a:p>
      </dgm:t>
    </dgm:pt>
    <dgm:pt modelId="{00352C69-F1AF-4712-A57B-C76231F38357}" type="pres">
      <dgm:prSet presAssocID="{462876B1-0ACC-4803-90E2-38D5EA19736D}" presName="circle1" presStyleLbl="node1" presStyleIdx="0" presStyleCnt="3"/>
      <dgm:spPr/>
    </dgm:pt>
    <dgm:pt modelId="{1F6BA671-A63D-451C-9F60-621C8595236E}" type="pres">
      <dgm:prSet presAssocID="{462876B1-0ACC-4803-90E2-38D5EA19736D}" presName="space" presStyleCnt="0"/>
      <dgm:spPr/>
    </dgm:pt>
    <dgm:pt modelId="{D5525663-FC1A-42F9-9AC0-6B53969A5DBB}" type="pres">
      <dgm:prSet presAssocID="{462876B1-0ACC-4803-90E2-38D5EA19736D}" presName="rect1" presStyleLbl="alignAcc1" presStyleIdx="0" presStyleCnt="3"/>
      <dgm:spPr/>
      <dgm:t>
        <a:bodyPr/>
        <a:lstStyle/>
        <a:p>
          <a:endParaRPr lang="en-US"/>
        </a:p>
      </dgm:t>
    </dgm:pt>
    <dgm:pt modelId="{202047B9-455A-4988-B9EC-D29B00A1D7A6}" type="pres">
      <dgm:prSet presAssocID="{C3F25E6F-A756-424B-B947-6B64DD8E95E4}" presName="vertSpace2" presStyleLbl="node1" presStyleIdx="0" presStyleCnt="3"/>
      <dgm:spPr/>
    </dgm:pt>
    <dgm:pt modelId="{A83108E5-F4F4-4D42-9012-492859BD4A8C}" type="pres">
      <dgm:prSet presAssocID="{C3F25E6F-A756-424B-B947-6B64DD8E95E4}" presName="circle2" presStyleLbl="node1" presStyleIdx="1" presStyleCnt="3"/>
      <dgm:spPr/>
    </dgm:pt>
    <dgm:pt modelId="{7A7A47A0-B494-489B-8BA7-B21C4FF45A2B}" type="pres">
      <dgm:prSet presAssocID="{C3F25E6F-A756-424B-B947-6B64DD8E95E4}" presName="rect2" presStyleLbl="alignAcc1" presStyleIdx="1" presStyleCnt="3"/>
      <dgm:spPr/>
      <dgm:t>
        <a:bodyPr/>
        <a:lstStyle/>
        <a:p>
          <a:endParaRPr lang="en-US"/>
        </a:p>
      </dgm:t>
    </dgm:pt>
    <dgm:pt modelId="{90E87595-F278-4285-AC74-CD58FF6897E3}" type="pres">
      <dgm:prSet presAssocID="{98905399-20AB-47A3-8115-101DF07E5165}" presName="vertSpace3" presStyleLbl="node1" presStyleIdx="1" presStyleCnt="3"/>
      <dgm:spPr/>
    </dgm:pt>
    <dgm:pt modelId="{52A6BE05-B793-4D44-BA59-B2E73A0F1C69}" type="pres">
      <dgm:prSet presAssocID="{98905399-20AB-47A3-8115-101DF07E5165}" presName="circle3" presStyleLbl="node1" presStyleIdx="2" presStyleCnt="3"/>
      <dgm:spPr/>
    </dgm:pt>
    <dgm:pt modelId="{D8AEAF55-54ED-47B3-AE78-D3356975DF4F}" type="pres">
      <dgm:prSet presAssocID="{98905399-20AB-47A3-8115-101DF07E5165}" presName="rect3" presStyleLbl="alignAcc1" presStyleIdx="2" presStyleCnt="3"/>
      <dgm:spPr/>
      <dgm:t>
        <a:bodyPr/>
        <a:lstStyle/>
        <a:p>
          <a:endParaRPr lang="en-US"/>
        </a:p>
      </dgm:t>
    </dgm:pt>
    <dgm:pt modelId="{2D2D3220-D1A7-4839-93D6-D860384D9291}" type="pres">
      <dgm:prSet presAssocID="{462876B1-0ACC-4803-90E2-38D5EA19736D}" presName="rect1ParTxNoCh" presStyleLbl="alignAcc1" presStyleIdx="2" presStyleCnt="3">
        <dgm:presLayoutVars>
          <dgm:chMax val="1"/>
          <dgm:bulletEnabled val="1"/>
        </dgm:presLayoutVars>
      </dgm:prSet>
      <dgm:spPr/>
      <dgm:t>
        <a:bodyPr/>
        <a:lstStyle/>
        <a:p>
          <a:endParaRPr lang="en-US"/>
        </a:p>
      </dgm:t>
    </dgm:pt>
    <dgm:pt modelId="{E0AF6C14-5540-468A-A5EB-9F3D8B880011}" type="pres">
      <dgm:prSet presAssocID="{C3F25E6F-A756-424B-B947-6B64DD8E95E4}" presName="rect2ParTxNoCh" presStyleLbl="alignAcc1" presStyleIdx="2" presStyleCnt="3">
        <dgm:presLayoutVars>
          <dgm:chMax val="1"/>
          <dgm:bulletEnabled val="1"/>
        </dgm:presLayoutVars>
      </dgm:prSet>
      <dgm:spPr/>
      <dgm:t>
        <a:bodyPr/>
        <a:lstStyle/>
        <a:p>
          <a:endParaRPr lang="en-US"/>
        </a:p>
      </dgm:t>
    </dgm:pt>
    <dgm:pt modelId="{07A18045-EA3C-49FC-936D-160D8C7593DA}" type="pres">
      <dgm:prSet presAssocID="{98905399-20AB-47A3-8115-101DF07E5165}" presName="rect3ParTxNoCh" presStyleLbl="alignAcc1" presStyleIdx="2" presStyleCnt="3">
        <dgm:presLayoutVars>
          <dgm:chMax val="1"/>
          <dgm:bulletEnabled val="1"/>
        </dgm:presLayoutVars>
      </dgm:prSet>
      <dgm:spPr/>
      <dgm:t>
        <a:bodyPr/>
        <a:lstStyle/>
        <a:p>
          <a:endParaRPr lang="en-US"/>
        </a:p>
      </dgm:t>
    </dgm:pt>
  </dgm:ptLst>
  <dgm:cxnLst>
    <dgm:cxn modelId="{6E1ED7F9-57E2-4BB0-866A-B227B68E14EE}" type="presOf" srcId="{C3F25E6F-A756-424B-B947-6B64DD8E95E4}" destId="{7A7A47A0-B494-489B-8BA7-B21C4FF45A2B}" srcOrd="0" destOrd="0" presId="urn:microsoft.com/office/officeart/2005/8/layout/target3"/>
    <dgm:cxn modelId="{894C2B9B-5582-4417-A8C8-5C1C2391C18F}" srcId="{2E40E05D-5AF4-4F74-9A9E-754A596E8028}" destId="{C3F25E6F-A756-424B-B947-6B64DD8E95E4}" srcOrd="1" destOrd="0" parTransId="{F71E51F6-2CA7-47B5-8E2D-02ECC22DC4E8}" sibTransId="{1CFA02B7-1892-4884-A55E-5BF1EF122D96}"/>
    <dgm:cxn modelId="{28AC773A-6E71-4595-93F8-F22D38098F5A}" type="presOf" srcId="{98905399-20AB-47A3-8115-101DF07E5165}" destId="{D8AEAF55-54ED-47B3-AE78-D3356975DF4F}" srcOrd="0" destOrd="0" presId="urn:microsoft.com/office/officeart/2005/8/layout/target3"/>
    <dgm:cxn modelId="{9FF468DC-D1ED-4ABF-B218-D64F99290CE4}" type="presOf" srcId="{C3F25E6F-A756-424B-B947-6B64DD8E95E4}" destId="{E0AF6C14-5540-468A-A5EB-9F3D8B880011}" srcOrd="1" destOrd="0" presId="urn:microsoft.com/office/officeart/2005/8/layout/target3"/>
    <dgm:cxn modelId="{C214FEC2-B1CB-4F38-97D8-1FBC6090A1D6}" srcId="{2E40E05D-5AF4-4F74-9A9E-754A596E8028}" destId="{462876B1-0ACC-4803-90E2-38D5EA19736D}" srcOrd="0" destOrd="0" parTransId="{2E4F3BC9-59DF-4C9A-9A16-D2ACD79E53BE}" sibTransId="{A6F09CEC-038B-4E96-8210-40AEF5E6B154}"/>
    <dgm:cxn modelId="{06F349E8-2395-41D4-97DF-2FEFB75B2ADE}" type="presOf" srcId="{2E40E05D-5AF4-4F74-9A9E-754A596E8028}" destId="{5C9E8876-1519-487A-A588-6D6C78A9F3C6}" srcOrd="0" destOrd="0" presId="urn:microsoft.com/office/officeart/2005/8/layout/target3"/>
    <dgm:cxn modelId="{7B87B810-0AC8-48B9-9668-BA51CD77D174}" srcId="{2E40E05D-5AF4-4F74-9A9E-754A596E8028}" destId="{98905399-20AB-47A3-8115-101DF07E5165}" srcOrd="2" destOrd="0" parTransId="{0784767A-963F-4E9B-AB1A-D41F35758203}" sibTransId="{4F20CF38-D0E3-4ABD-B2F9-391D8BFDC073}"/>
    <dgm:cxn modelId="{959056E1-1B4B-4222-8426-723F5AAF3760}" type="presOf" srcId="{462876B1-0ACC-4803-90E2-38D5EA19736D}" destId="{2D2D3220-D1A7-4839-93D6-D860384D9291}" srcOrd="1" destOrd="0" presId="urn:microsoft.com/office/officeart/2005/8/layout/target3"/>
    <dgm:cxn modelId="{C88D5786-2BD0-48D0-901A-35AF14331C05}" type="presOf" srcId="{98905399-20AB-47A3-8115-101DF07E5165}" destId="{07A18045-EA3C-49FC-936D-160D8C7593DA}" srcOrd="1" destOrd="0" presId="urn:microsoft.com/office/officeart/2005/8/layout/target3"/>
    <dgm:cxn modelId="{3B0CEDFC-5939-451D-A2CB-8E9DD6F5E71E}" type="presOf" srcId="{462876B1-0ACC-4803-90E2-38D5EA19736D}" destId="{D5525663-FC1A-42F9-9AC0-6B53969A5DBB}" srcOrd="0" destOrd="0" presId="urn:microsoft.com/office/officeart/2005/8/layout/target3"/>
    <dgm:cxn modelId="{FD6BFC4C-5B83-47BD-8EB1-C2060E2DDB25}" type="presParOf" srcId="{5C9E8876-1519-487A-A588-6D6C78A9F3C6}" destId="{00352C69-F1AF-4712-A57B-C76231F38357}" srcOrd="0" destOrd="0" presId="urn:microsoft.com/office/officeart/2005/8/layout/target3"/>
    <dgm:cxn modelId="{CA874622-C15F-41FC-B08A-6815D92263D4}" type="presParOf" srcId="{5C9E8876-1519-487A-A588-6D6C78A9F3C6}" destId="{1F6BA671-A63D-451C-9F60-621C8595236E}" srcOrd="1" destOrd="0" presId="urn:microsoft.com/office/officeart/2005/8/layout/target3"/>
    <dgm:cxn modelId="{D8521B77-247A-4BA1-8F4E-A1B4F04F4399}" type="presParOf" srcId="{5C9E8876-1519-487A-A588-6D6C78A9F3C6}" destId="{D5525663-FC1A-42F9-9AC0-6B53969A5DBB}" srcOrd="2" destOrd="0" presId="urn:microsoft.com/office/officeart/2005/8/layout/target3"/>
    <dgm:cxn modelId="{8D15EE4B-0690-4689-B97B-4D3C99927B03}" type="presParOf" srcId="{5C9E8876-1519-487A-A588-6D6C78A9F3C6}" destId="{202047B9-455A-4988-B9EC-D29B00A1D7A6}" srcOrd="3" destOrd="0" presId="urn:microsoft.com/office/officeart/2005/8/layout/target3"/>
    <dgm:cxn modelId="{0B4F22E7-12D7-4708-B671-317BA1A090F1}" type="presParOf" srcId="{5C9E8876-1519-487A-A588-6D6C78A9F3C6}" destId="{A83108E5-F4F4-4D42-9012-492859BD4A8C}" srcOrd="4" destOrd="0" presId="urn:microsoft.com/office/officeart/2005/8/layout/target3"/>
    <dgm:cxn modelId="{096B2691-7977-40EC-9657-5000A5844243}" type="presParOf" srcId="{5C9E8876-1519-487A-A588-6D6C78A9F3C6}" destId="{7A7A47A0-B494-489B-8BA7-B21C4FF45A2B}" srcOrd="5" destOrd="0" presId="urn:microsoft.com/office/officeart/2005/8/layout/target3"/>
    <dgm:cxn modelId="{5825D672-A933-4E3B-93C5-17DEEE306006}" type="presParOf" srcId="{5C9E8876-1519-487A-A588-6D6C78A9F3C6}" destId="{90E87595-F278-4285-AC74-CD58FF6897E3}" srcOrd="6" destOrd="0" presId="urn:microsoft.com/office/officeart/2005/8/layout/target3"/>
    <dgm:cxn modelId="{53B67208-6C18-48E2-BC2A-4158FC5AE3F7}" type="presParOf" srcId="{5C9E8876-1519-487A-A588-6D6C78A9F3C6}" destId="{52A6BE05-B793-4D44-BA59-B2E73A0F1C69}" srcOrd="7" destOrd="0" presId="urn:microsoft.com/office/officeart/2005/8/layout/target3"/>
    <dgm:cxn modelId="{1C0C46CD-8487-41B6-B08D-EB9BC5BDE1CF}" type="presParOf" srcId="{5C9E8876-1519-487A-A588-6D6C78A9F3C6}" destId="{D8AEAF55-54ED-47B3-AE78-D3356975DF4F}" srcOrd="8" destOrd="0" presId="urn:microsoft.com/office/officeart/2005/8/layout/target3"/>
    <dgm:cxn modelId="{8551809B-F472-4466-B7A9-AB3EF37DFA67}" type="presParOf" srcId="{5C9E8876-1519-487A-A588-6D6C78A9F3C6}" destId="{2D2D3220-D1A7-4839-93D6-D860384D9291}" srcOrd="9" destOrd="0" presId="urn:microsoft.com/office/officeart/2005/8/layout/target3"/>
    <dgm:cxn modelId="{22744009-E30A-4A40-AC7F-FA7B7CE41E90}" type="presParOf" srcId="{5C9E8876-1519-487A-A588-6D6C78A9F3C6}" destId="{E0AF6C14-5540-468A-A5EB-9F3D8B880011}" srcOrd="10" destOrd="0" presId="urn:microsoft.com/office/officeart/2005/8/layout/target3"/>
    <dgm:cxn modelId="{F32B5178-A6C7-410A-9C8E-46B9A056B200}" type="presParOf" srcId="{5C9E8876-1519-487A-A588-6D6C78A9F3C6}" destId="{07A18045-EA3C-49FC-936D-160D8C7593DA}"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B09257-71BE-44ED-9866-B31820D10D48}">
      <dsp:nvSpPr>
        <dsp:cNvPr id="0" name=""/>
        <dsp:cNvSpPr/>
      </dsp:nvSpPr>
      <dsp:spPr>
        <a:xfrm>
          <a:off x="4226177" y="0"/>
          <a:ext cx="2641672" cy="2641672"/>
        </a:xfrm>
        <a:prstGeom prst="triangle">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N" sz="2200" b="1" kern="1200" dirty="0" smtClean="0"/>
            <a:t>Sources</a:t>
          </a:r>
          <a:endParaRPr lang="en-US" sz="2200" b="1" kern="1200"/>
        </a:p>
      </dsp:txBody>
      <dsp:txXfrm>
        <a:off x="4886595" y="1320836"/>
        <a:ext cx="1320836" cy="1320836"/>
      </dsp:txXfrm>
    </dsp:sp>
    <dsp:sp modelId="{034DD4A9-5ADB-4FB4-AD60-8C8DC46947DC}">
      <dsp:nvSpPr>
        <dsp:cNvPr id="0" name=""/>
        <dsp:cNvSpPr/>
      </dsp:nvSpPr>
      <dsp:spPr>
        <a:xfrm>
          <a:off x="2905341" y="2641672"/>
          <a:ext cx="2641672" cy="2641672"/>
        </a:xfrm>
        <a:prstGeom prst="triangle">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N" sz="2200" b="1" kern="1200" dirty="0" smtClean="0"/>
            <a:t>Type</a:t>
          </a:r>
          <a:endParaRPr lang="en-US" sz="2200" b="1" kern="1200"/>
        </a:p>
      </dsp:txBody>
      <dsp:txXfrm>
        <a:off x="3565759" y="3962508"/>
        <a:ext cx="1320836" cy="1320836"/>
      </dsp:txXfrm>
    </dsp:sp>
    <dsp:sp modelId="{EBAB0DA8-F378-47FF-87BC-4F4C944B1B7B}">
      <dsp:nvSpPr>
        <dsp:cNvPr id="0" name=""/>
        <dsp:cNvSpPr/>
      </dsp:nvSpPr>
      <dsp:spPr>
        <a:xfrm rot="10800000">
          <a:off x="4226177" y="2641672"/>
          <a:ext cx="2641672" cy="2641672"/>
        </a:xfrm>
        <a:prstGeom prst="triangl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N" sz="2200" b="1" kern="1200" smtClean="0"/>
            <a:t>Collect data to make decisions</a:t>
          </a:r>
          <a:endParaRPr lang="en-US" sz="2200" b="1" kern="1200"/>
        </a:p>
      </dsp:txBody>
      <dsp:txXfrm rot="10800000">
        <a:off x="4886595" y="2641672"/>
        <a:ext cx="1320836" cy="1320836"/>
      </dsp:txXfrm>
    </dsp:sp>
    <dsp:sp modelId="{42596827-25AF-4854-84E4-587F01FDBB2E}">
      <dsp:nvSpPr>
        <dsp:cNvPr id="0" name=""/>
        <dsp:cNvSpPr/>
      </dsp:nvSpPr>
      <dsp:spPr>
        <a:xfrm>
          <a:off x="5547013" y="2641672"/>
          <a:ext cx="2641672" cy="2641672"/>
        </a:xfrm>
        <a:prstGeom prst="triangle">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IN" sz="2200" b="1" kern="1200" smtClean="0"/>
            <a:t>Purpose</a:t>
          </a:r>
          <a:endParaRPr lang="en-US" sz="2200" b="1" kern="1200"/>
        </a:p>
      </dsp:txBody>
      <dsp:txXfrm>
        <a:off x="6207431" y="3962508"/>
        <a:ext cx="1320836" cy="132083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E5D1B-D473-44E3-92EA-8A5F1187B45D}">
      <dsp:nvSpPr>
        <dsp:cNvPr id="0" name=""/>
        <dsp:cNvSpPr/>
      </dsp:nvSpPr>
      <dsp:spPr>
        <a:xfrm>
          <a:off x="0" y="0"/>
          <a:ext cx="1969096" cy="47914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altLang="en-US" sz="2300" b="1" kern="1200" dirty="0">
              <a:latin typeface="Arial" pitchFamily="34" charset="0"/>
            </a:rPr>
            <a:t>1. Defining the problem  and objectives</a:t>
          </a:r>
          <a:endParaRPr lang="en-IN" sz="2300" kern="1200" dirty="0"/>
        </a:p>
      </dsp:txBody>
      <dsp:txXfrm>
        <a:off x="0" y="0"/>
        <a:ext cx="1969096" cy="1437445"/>
      </dsp:txXfrm>
    </dsp:sp>
    <dsp:sp modelId="{BDE84456-1B70-4CAE-80C8-CA788C9E234B}">
      <dsp:nvSpPr>
        <dsp:cNvPr id="0" name=""/>
        <dsp:cNvSpPr/>
      </dsp:nvSpPr>
      <dsp:spPr>
        <a:xfrm>
          <a:off x="27630" y="1615551"/>
          <a:ext cx="2032879" cy="1444698"/>
        </a:xfrm>
        <a:prstGeom prst="roundRect">
          <a:avLst>
            <a:gd name="adj" fmla="val 10000"/>
          </a:avLst>
        </a:prstGeom>
        <a:solidFill>
          <a:srgbClr val="24457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GB" altLang="en-US" sz="1200" b="1" kern="1200" dirty="0">
              <a:latin typeface="Arial" pitchFamily="34" charset="0"/>
            </a:rPr>
            <a:t>Distinguish between the research type needed e.g.</a:t>
          </a:r>
        </a:p>
        <a:p>
          <a:pPr lvl="0" algn="ctr" defTabSz="533400">
            <a:lnSpc>
              <a:spcPct val="90000"/>
            </a:lnSpc>
            <a:spcBef>
              <a:spcPct val="0"/>
            </a:spcBef>
            <a:spcAft>
              <a:spcPct val="35000"/>
            </a:spcAft>
          </a:pPr>
          <a:r>
            <a:rPr lang="en-GB" altLang="en-US" sz="1200" b="1" kern="1200" dirty="0">
              <a:latin typeface="Arial" pitchFamily="34" charset="0"/>
            </a:rPr>
            <a:t>- exploratory</a:t>
          </a:r>
        </a:p>
        <a:p>
          <a:pPr lvl="0" algn="ctr" defTabSz="533400">
            <a:lnSpc>
              <a:spcPct val="90000"/>
            </a:lnSpc>
            <a:spcBef>
              <a:spcPct val="0"/>
            </a:spcBef>
            <a:spcAft>
              <a:spcPct val="35000"/>
            </a:spcAft>
          </a:pPr>
          <a:r>
            <a:rPr lang="en-GB" altLang="en-US" sz="1200" b="1" kern="1200" dirty="0">
              <a:latin typeface="Arial" pitchFamily="34" charset="0"/>
            </a:rPr>
            <a:t>- descriptive</a:t>
          </a:r>
        </a:p>
        <a:p>
          <a:pPr lvl="0" algn="ctr" defTabSz="533400">
            <a:lnSpc>
              <a:spcPct val="90000"/>
            </a:lnSpc>
            <a:spcBef>
              <a:spcPct val="0"/>
            </a:spcBef>
            <a:spcAft>
              <a:spcPct val="35000"/>
            </a:spcAft>
          </a:pPr>
          <a:r>
            <a:rPr lang="en-GB" altLang="en-US" sz="1200" b="1" kern="1200" dirty="0">
              <a:latin typeface="Arial" pitchFamily="34" charset="0"/>
            </a:rPr>
            <a:t>- causal</a:t>
          </a:r>
          <a:endParaRPr lang="en-IN" sz="1200" kern="1200" dirty="0"/>
        </a:p>
      </dsp:txBody>
      <dsp:txXfrm>
        <a:off x="69944" y="1657865"/>
        <a:ext cx="1948251" cy="1360070"/>
      </dsp:txXfrm>
    </dsp:sp>
    <dsp:sp modelId="{DE7E1724-EAEE-4707-9792-552B6F2EB187}">
      <dsp:nvSpPr>
        <dsp:cNvPr id="0" name=""/>
        <dsp:cNvSpPr/>
      </dsp:nvSpPr>
      <dsp:spPr>
        <a:xfrm>
          <a:off x="0" y="3259482"/>
          <a:ext cx="2042835" cy="1444698"/>
        </a:xfrm>
        <a:prstGeom prst="roundRect">
          <a:avLst>
            <a:gd name="adj" fmla="val 10000"/>
          </a:avLst>
        </a:prstGeom>
        <a:solidFill>
          <a:srgbClr val="24457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GB" altLang="en-US" sz="1200" b="1" kern="1200" dirty="0">
              <a:latin typeface="Arial" pitchFamily="34" charset="0"/>
            </a:rPr>
            <a:t>If a problem is vaguely defined, the results can  have little bearing on the key issues</a:t>
          </a:r>
          <a:endParaRPr lang="en-IN" sz="1200" kern="1200" dirty="0"/>
        </a:p>
      </dsp:txBody>
      <dsp:txXfrm>
        <a:off x="42314" y="3301796"/>
        <a:ext cx="1958207" cy="1360070"/>
      </dsp:txXfrm>
    </dsp:sp>
    <dsp:sp modelId="{6FB50FAA-5E83-4249-8096-C58A0ACC5B58}">
      <dsp:nvSpPr>
        <dsp:cNvPr id="0" name=""/>
        <dsp:cNvSpPr/>
      </dsp:nvSpPr>
      <dsp:spPr>
        <a:xfrm>
          <a:off x="2207058" y="0"/>
          <a:ext cx="1969096" cy="47914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altLang="en-US" sz="2300" b="1" kern="1200" dirty="0">
              <a:latin typeface="Arial" pitchFamily="34" charset="0"/>
            </a:rPr>
            <a:t>2. Developing the research plan</a:t>
          </a:r>
          <a:endParaRPr lang="en-IN" sz="2300" kern="1200" dirty="0"/>
        </a:p>
      </dsp:txBody>
      <dsp:txXfrm>
        <a:off x="2207058" y="0"/>
        <a:ext cx="1969096" cy="1437445"/>
      </dsp:txXfrm>
    </dsp:sp>
    <dsp:sp modelId="{2AF84A65-9184-4E59-A9E1-D2A57B7215CD}">
      <dsp:nvSpPr>
        <dsp:cNvPr id="0" name=""/>
        <dsp:cNvSpPr/>
      </dsp:nvSpPr>
      <dsp:spPr>
        <a:xfrm>
          <a:off x="2190517" y="1592522"/>
          <a:ext cx="2002177" cy="1444698"/>
        </a:xfrm>
        <a:prstGeom prst="roundRect">
          <a:avLst>
            <a:gd name="adj" fmla="val 10000"/>
          </a:avLst>
        </a:prstGeom>
        <a:solidFill>
          <a:srgbClr val="24457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GB" altLang="en-US" sz="1200" b="1" kern="1200" dirty="0">
              <a:latin typeface="Arial" pitchFamily="34" charset="0"/>
            </a:rPr>
            <a:t>Decide on </a:t>
          </a:r>
        </a:p>
        <a:p>
          <a:pPr lvl="0" algn="ctr" defTabSz="533400">
            <a:lnSpc>
              <a:spcPct val="90000"/>
            </a:lnSpc>
            <a:spcBef>
              <a:spcPct val="0"/>
            </a:spcBef>
            <a:spcAft>
              <a:spcPct val="35000"/>
            </a:spcAft>
          </a:pPr>
          <a:r>
            <a:rPr lang="en-GB" altLang="en-US" sz="1200" b="1" kern="1200" dirty="0">
              <a:latin typeface="Arial" pitchFamily="34" charset="0"/>
            </a:rPr>
            <a:t>- budget</a:t>
          </a:r>
        </a:p>
        <a:p>
          <a:pPr lvl="0" algn="ctr" defTabSz="533400">
            <a:lnSpc>
              <a:spcPct val="90000"/>
            </a:lnSpc>
            <a:spcBef>
              <a:spcPct val="0"/>
            </a:spcBef>
            <a:spcAft>
              <a:spcPct val="35000"/>
            </a:spcAft>
          </a:pPr>
          <a:r>
            <a:rPr lang="en-GB" altLang="en-US" sz="1200" b="1" kern="1200" dirty="0">
              <a:latin typeface="Arial" pitchFamily="34" charset="0"/>
            </a:rPr>
            <a:t>- data sources</a:t>
          </a:r>
        </a:p>
        <a:p>
          <a:pPr lvl="0" algn="ctr" defTabSz="533400">
            <a:lnSpc>
              <a:spcPct val="90000"/>
            </a:lnSpc>
            <a:spcBef>
              <a:spcPct val="0"/>
            </a:spcBef>
            <a:spcAft>
              <a:spcPct val="35000"/>
            </a:spcAft>
          </a:pPr>
          <a:r>
            <a:rPr lang="en-GB" altLang="en-US" sz="1200" b="1" kern="1200" dirty="0">
              <a:latin typeface="Arial" pitchFamily="34" charset="0"/>
            </a:rPr>
            <a:t>- research approaches</a:t>
          </a:r>
        </a:p>
        <a:p>
          <a:pPr lvl="0" algn="ctr" defTabSz="533400">
            <a:lnSpc>
              <a:spcPct val="90000"/>
            </a:lnSpc>
            <a:spcBef>
              <a:spcPct val="0"/>
            </a:spcBef>
            <a:spcAft>
              <a:spcPct val="35000"/>
            </a:spcAft>
          </a:pPr>
          <a:r>
            <a:rPr lang="en-GB" altLang="en-US" sz="1200" b="1" kern="1200" dirty="0">
              <a:latin typeface="Arial" pitchFamily="34" charset="0"/>
            </a:rPr>
            <a:t>- research instruments</a:t>
          </a:r>
        </a:p>
        <a:p>
          <a:pPr lvl="0" algn="ctr" defTabSz="533400">
            <a:lnSpc>
              <a:spcPct val="90000"/>
            </a:lnSpc>
            <a:spcBef>
              <a:spcPct val="0"/>
            </a:spcBef>
            <a:spcAft>
              <a:spcPct val="35000"/>
            </a:spcAft>
          </a:pPr>
          <a:r>
            <a:rPr lang="en-GB" altLang="en-US" sz="1200" b="1" kern="1200" dirty="0">
              <a:latin typeface="Arial" pitchFamily="34" charset="0"/>
            </a:rPr>
            <a:t>- sampling plan</a:t>
          </a:r>
        </a:p>
        <a:p>
          <a:pPr lvl="0" algn="ctr" defTabSz="533400">
            <a:lnSpc>
              <a:spcPct val="90000"/>
            </a:lnSpc>
            <a:spcBef>
              <a:spcPct val="0"/>
            </a:spcBef>
            <a:spcAft>
              <a:spcPct val="35000"/>
            </a:spcAft>
          </a:pPr>
          <a:r>
            <a:rPr lang="en-GB" altLang="en-US" sz="1200" b="1" kern="1200" dirty="0">
              <a:latin typeface="Arial" pitchFamily="34" charset="0"/>
            </a:rPr>
            <a:t>- contact methods</a:t>
          </a:r>
          <a:endParaRPr lang="en-IN" sz="1200" kern="1200" dirty="0"/>
        </a:p>
      </dsp:txBody>
      <dsp:txXfrm>
        <a:off x="2232831" y="1634836"/>
        <a:ext cx="1917549" cy="1360070"/>
      </dsp:txXfrm>
    </dsp:sp>
    <dsp:sp modelId="{B2E11729-9712-416F-8E89-A19232DF7064}">
      <dsp:nvSpPr>
        <dsp:cNvPr id="0" name=""/>
        <dsp:cNvSpPr/>
      </dsp:nvSpPr>
      <dsp:spPr>
        <a:xfrm>
          <a:off x="2242691" y="3171989"/>
          <a:ext cx="1897831" cy="1444698"/>
        </a:xfrm>
        <a:prstGeom prst="roundRect">
          <a:avLst>
            <a:gd name="adj" fmla="val 10000"/>
          </a:avLst>
        </a:prstGeom>
        <a:solidFill>
          <a:srgbClr val="24457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GB" altLang="en-US" sz="1200" b="1" kern="1200" dirty="0">
              <a:latin typeface="Arial" pitchFamily="34" charset="0"/>
            </a:rPr>
            <a:t>The plan needs to be decided upfront but flexible enough to incorporate changes/ iterations</a:t>
          </a:r>
          <a:endParaRPr lang="en-IN" sz="1200" kern="1200" dirty="0"/>
        </a:p>
      </dsp:txBody>
      <dsp:txXfrm>
        <a:off x="2285005" y="3214303"/>
        <a:ext cx="1813203" cy="1360070"/>
      </dsp:txXfrm>
    </dsp:sp>
    <dsp:sp modelId="{AB4B4783-80E5-4D50-B7AA-911D6468B9BD}">
      <dsp:nvSpPr>
        <dsp:cNvPr id="0" name=""/>
        <dsp:cNvSpPr/>
      </dsp:nvSpPr>
      <dsp:spPr>
        <a:xfrm>
          <a:off x="4340377" y="0"/>
          <a:ext cx="1969096" cy="47914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GB" altLang="en-US" sz="2300" b="1" kern="1200" dirty="0">
              <a:latin typeface="Arial" pitchFamily="34" charset="0"/>
            </a:rPr>
            <a:t>3. Collecting the information</a:t>
          </a:r>
          <a:endParaRPr lang="en-IN" sz="2300" kern="1200" dirty="0"/>
        </a:p>
      </dsp:txBody>
      <dsp:txXfrm>
        <a:off x="4340377" y="0"/>
        <a:ext cx="1969096" cy="1437445"/>
      </dsp:txXfrm>
    </dsp:sp>
    <dsp:sp modelId="{D035DA25-C663-4852-8CAB-B01E29E0307A}">
      <dsp:nvSpPr>
        <dsp:cNvPr id="0" name=""/>
        <dsp:cNvSpPr/>
      </dsp:nvSpPr>
      <dsp:spPr>
        <a:xfrm>
          <a:off x="4361360" y="1599112"/>
          <a:ext cx="1897831" cy="1444698"/>
        </a:xfrm>
        <a:prstGeom prst="roundRect">
          <a:avLst>
            <a:gd name="adj" fmla="val 10000"/>
          </a:avLst>
        </a:prstGeom>
        <a:solidFill>
          <a:srgbClr val="24457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GB" altLang="en-US" sz="1200" b="1" kern="1200" dirty="0">
              <a:latin typeface="Arial" pitchFamily="34" charset="0"/>
            </a:rPr>
            <a:t>Information is collected according to the plan (N.B. it is often done by external firms)</a:t>
          </a:r>
          <a:endParaRPr lang="en-IN" sz="1200" kern="1200" dirty="0"/>
        </a:p>
      </dsp:txBody>
      <dsp:txXfrm>
        <a:off x="4403674" y="1641426"/>
        <a:ext cx="1813203" cy="1360070"/>
      </dsp:txXfrm>
    </dsp:sp>
    <dsp:sp modelId="{93C004BF-B569-427B-9AE9-C780D03FEDC7}">
      <dsp:nvSpPr>
        <dsp:cNvPr id="0" name=""/>
        <dsp:cNvSpPr/>
      </dsp:nvSpPr>
      <dsp:spPr>
        <a:xfrm>
          <a:off x="4376010" y="3171989"/>
          <a:ext cx="1897831" cy="1444698"/>
        </a:xfrm>
        <a:prstGeom prst="roundRect">
          <a:avLst>
            <a:gd name="adj" fmla="val 10000"/>
          </a:avLst>
        </a:prstGeom>
        <a:solidFill>
          <a:srgbClr val="24457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GB" altLang="en-US" sz="1200" b="1" kern="1200" dirty="0">
              <a:latin typeface="Arial" pitchFamily="34" charset="0"/>
            </a:rPr>
            <a:t>This phase is the most costly and the most liable to error</a:t>
          </a:r>
          <a:endParaRPr lang="en-IN" sz="1200" kern="1200" dirty="0"/>
        </a:p>
      </dsp:txBody>
      <dsp:txXfrm>
        <a:off x="4418324" y="3214303"/>
        <a:ext cx="1813203" cy="1360070"/>
      </dsp:txXfrm>
    </dsp:sp>
    <dsp:sp modelId="{B30B890B-3D82-4467-A4A8-33EE4F2ABA89}">
      <dsp:nvSpPr>
        <dsp:cNvPr id="0" name=""/>
        <dsp:cNvSpPr/>
      </dsp:nvSpPr>
      <dsp:spPr>
        <a:xfrm>
          <a:off x="6457156" y="0"/>
          <a:ext cx="1969096" cy="47914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endParaRPr lang="en-IN" sz="2300" kern="1200"/>
        </a:p>
      </dsp:txBody>
      <dsp:txXfrm>
        <a:off x="6457156" y="0"/>
        <a:ext cx="1969096" cy="1437445"/>
      </dsp:txXfrm>
    </dsp:sp>
    <dsp:sp modelId="{7F6FB7DB-96E6-4473-9E99-3A8A0D3E1B20}">
      <dsp:nvSpPr>
        <dsp:cNvPr id="0" name=""/>
        <dsp:cNvSpPr/>
      </dsp:nvSpPr>
      <dsp:spPr>
        <a:xfrm>
          <a:off x="8573935" y="0"/>
          <a:ext cx="1969096" cy="47914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endParaRPr lang="en-IN" sz="2300" kern="1200"/>
        </a:p>
      </dsp:txBody>
      <dsp:txXfrm>
        <a:off x="8573935" y="0"/>
        <a:ext cx="1969096" cy="14374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77EB95-614F-460D-A78C-8F2A73F28FEE}">
      <dsp:nvSpPr>
        <dsp:cNvPr id="0" name=""/>
        <dsp:cNvSpPr/>
      </dsp:nvSpPr>
      <dsp:spPr>
        <a:xfrm rot="10800000">
          <a:off x="216004" y="625"/>
          <a:ext cx="7275089" cy="663943"/>
        </a:xfrm>
        <a:prstGeom prst="homePlate">
          <a:avLst/>
        </a:prstGeom>
        <a:solidFill>
          <a:srgbClr val="034AF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682" tIns="99060" rIns="184912" bIns="99060" numCol="1" spcCol="1270" anchor="ctr" anchorCtr="0">
          <a:noAutofit/>
        </a:bodyPr>
        <a:lstStyle/>
        <a:p>
          <a:pPr lvl="0" algn="ctr" defTabSz="1155700">
            <a:lnSpc>
              <a:spcPct val="90000"/>
            </a:lnSpc>
            <a:spcBef>
              <a:spcPct val="0"/>
            </a:spcBef>
            <a:spcAft>
              <a:spcPct val="35000"/>
            </a:spcAft>
          </a:pPr>
          <a:r>
            <a:rPr lang="en-IN" sz="2600" kern="1200" dirty="0"/>
            <a:t>IMRB International</a:t>
          </a:r>
        </a:p>
      </dsp:txBody>
      <dsp:txXfrm rot="10800000">
        <a:off x="381990" y="625"/>
        <a:ext cx="7109103" cy="663943"/>
      </dsp:txXfrm>
    </dsp:sp>
    <dsp:sp modelId="{2E3C5027-8FD5-4588-989C-984F7E739990}">
      <dsp:nvSpPr>
        <dsp:cNvPr id="0" name=""/>
        <dsp:cNvSpPr/>
      </dsp:nvSpPr>
      <dsp:spPr>
        <a:xfrm>
          <a:off x="549190" y="10981"/>
          <a:ext cx="871638" cy="655596"/>
        </a:xfrm>
        <a:prstGeom prst="round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DAF770-FC13-4467-836A-E40911D17DBF}">
      <dsp:nvSpPr>
        <dsp:cNvPr id="0" name=""/>
        <dsp:cNvSpPr/>
      </dsp:nvSpPr>
      <dsp:spPr>
        <a:xfrm rot="10800000">
          <a:off x="241387" y="690235"/>
          <a:ext cx="7275089" cy="663943"/>
        </a:xfrm>
        <a:prstGeom prst="homePlate">
          <a:avLst/>
        </a:prstGeom>
        <a:solidFill>
          <a:srgbClr val="034AF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682" tIns="95250" rIns="177800" bIns="95250" numCol="1" spcCol="1270" anchor="ctr" anchorCtr="0">
          <a:noAutofit/>
        </a:bodyPr>
        <a:lstStyle/>
        <a:p>
          <a:pPr lvl="0" algn="ctr" defTabSz="1111250">
            <a:lnSpc>
              <a:spcPct val="90000"/>
            </a:lnSpc>
            <a:spcBef>
              <a:spcPct val="0"/>
            </a:spcBef>
            <a:spcAft>
              <a:spcPct val="35000"/>
            </a:spcAft>
          </a:pPr>
          <a:r>
            <a:rPr lang="en-IN" sz="2500" kern="1200" dirty="0"/>
            <a:t>The Nielsen</a:t>
          </a:r>
        </a:p>
      </dsp:txBody>
      <dsp:txXfrm rot="10800000">
        <a:off x="407373" y="690235"/>
        <a:ext cx="7109103" cy="663943"/>
      </dsp:txXfrm>
    </dsp:sp>
    <dsp:sp modelId="{A11F67D0-37AE-4C55-A32C-7AD2E9EFC40C}">
      <dsp:nvSpPr>
        <dsp:cNvPr id="0" name=""/>
        <dsp:cNvSpPr/>
      </dsp:nvSpPr>
      <dsp:spPr>
        <a:xfrm>
          <a:off x="549190" y="710370"/>
          <a:ext cx="871638" cy="655596"/>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7D8A7B-1EA7-427D-99D0-1B71C3A86ED4}">
      <dsp:nvSpPr>
        <dsp:cNvPr id="0" name=""/>
        <dsp:cNvSpPr/>
      </dsp:nvSpPr>
      <dsp:spPr>
        <a:xfrm rot="10800000">
          <a:off x="241387" y="1380363"/>
          <a:ext cx="7275089" cy="663943"/>
        </a:xfrm>
        <a:prstGeom prst="homePlate">
          <a:avLst/>
        </a:prstGeom>
        <a:solidFill>
          <a:srgbClr val="034AF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682" tIns="95250" rIns="177800" bIns="95250" numCol="1" spcCol="1270" anchor="ctr" anchorCtr="0">
          <a:noAutofit/>
        </a:bodyPr>
        <a:lstStyle/>
        <a:p>
          <a:pPr lvl="0" algn="ctr" defTabSz="1111250">
            <a:lnSpc>
              <a:spcPct val="90000"/>
            </a:lnSpc>
            <a:spcBef>
              <a:spcPct val="0"/>
            </a:spcBef>
            <a:spcAft>
              <a:spcPct val="35000"/>
            </a:spcAft>
          </a:pPr>
          <a:r>
            <a:rPr lang="en-US" sz="2500" kern="1200" dirty="0"/>
            <a:t>IDC India</a:t>
          </a:r>
          <a:endParaRPr lang="en-IN" sz="2500" kern="1200" dirty="0"/>
        </a:p>
      </dsp:txBody>
      <dsp:txXfrm rot="10800000">
        <a:off x="407373" y="1380363"/>
        <a:ext cx="7109103" cy="663943"/>
      </dsp:txXfrm>
    </dsp:sp>
    <dsp:sp modelId="{463B001B-1F3F-4FA6-BD73-D0049A68CA80}">
      <dsp:nvSpPr>
        <dsp:cNvPr id="0" name=""/>
        <dsp:cNvSpPr/>
      </dsp:nvSpPr>
      <dsp:spPr>
        <a:xfrm>
          <a:off x="549190" y="1390174"/>
          <a:ext cx="871638" cy="655596"/>
        </a:xfrm>
        <a:prstGeom prst="round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0EAD3D-37B0-4627-BAAB-19E2601A8CB7}">
      <dsp:nvSpPr>
        <dsp:cNvPr id="0" name=""/>
        <dsp:cNvSpPr/>
      </dsp:nvSpPr>
      <dsp:spPr>
        <a:xfrm rot="10800000">
          <a:off x="241387" y="2070492"/>
          <a:ext cx="7275089" cy="663943"/>
        </a:xfrm>
        <a:prstGeom prst="homePlate">
          <a:avLst/>
        </a:prstGeom>
        <a:solidFill>
          <a:srgbClr val="034AF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682" tIns="91440" rIns="170688" bIns="91440" numCol="1" spcCol="1270" anchor="ctr" anchorCtr="0">
          <a:noAutofit/>
        </a:bodyPr>
        <a:lstStyle/>
        <a:p>
          <a:pPr lvl="0" algn="ctr" defTabSz="1066800">
            <a:lnSpc>
              <a:spcPct val="90000"/>
            </a:lnSpc>
            <a:spcBef>
              <a:spcPct val="0"/>
            </a:spcBef>
            <a:spcAft>
              <a:spcPct val="35000"/>
            </a:spcAft>
          </a:pPr>
          <a:r>
            <a:rPr lang="en-IN" sz="2400" b="0" i="0" kern="1200" dirty="0"/>
            <a:t>RNB Research</a:t>
          </a:r>
          <a:endParaRPr lang="en-IN" sz="2400" kern="1200" dirty="0"/>
        </a:p>
      </dsp:txBody>
      <dsp:txXfrm rot="10800000">
        <a:off x="407373" y="2070492"/>
        <a:ext cx="7109103" cy="663943"/>
      </dsp:txXfrm>
    </dsp:sp>
    <dsp:sp modelId="{1F859AD3-D5D4-46BB-A2DD-7A9A08B2BFFA}">
      <dsp:nvSpPr>
        <dsp:cNvPr id="0" name=""/>
        <dsp:cNvSpPr/>
      </dsp:nvSpPr>
      <dsp:spPr>
        <a:xfrm>
          <a:off x="504056" y="2088644"/>
          <a:ext cx="961907" cy="655596"/>
        </a:xfrm>
        <a:prstGeom prst="round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BF0942-D738-4854-ADDD-DC80C2B92E27}">
      <dsp:nvSpPr>
        <dsp:cNvPr id="0" name=""/>
        <dsp:cNvSpPr/>
      </dsp:nvSpPr>
      <dsp:spPr>
        <a:xfrm rot="10800000">
          <a:off x="241387" y="2760620"/>
          <a:ext cx="7275089" cy="663943"/>
        </a:xfrm>
        <a:prstGeom prst="homePlate">
          <a:avLst/>
        </a:prstGeom>
        <a:solidFill>
          <a:srgbClr val="034AF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682" tIns="91440" rIns="170688" bIns="91440" numCol="1" spcCol="1270" anchor="ctr" anchorCtr="0">
          <a:noAutofit/>
        </a:bodyPr>
        <a:lstStyle/>
        <a:p>
          <a:pPr lvl="0" algn="ctr" defTabSz="1066800">
            <a:lnSpc>
              <a:spcPct val="90000"/>
            </a:lnSpc>
            <a:spcBef>
              <a:spcPct val="0"/>
            </a:spcBef>
            <a:spcAft>
              <a:spcPct val="35000"/>
            </a:spcAft>
          </a:pPr>
          <a:r>
            <a:rPr lang="nb-NO" sz="2400" b="0" i="0" kern="1200" dirty="0"/>
            <a:t>        Market Xcel Data Matrix Private Limited</a:t>
          </a:r>
          <a:endParaRPr lang="en-IN" sz="2400" kern="1200" dirty="0"/>
        </a:p>
      </dsp:txBody>
      <dsp:txXfrm rot="10800000">
        <a:off x="407373" y="2760620"/>
        <a:ext cx="7109103" cy="663943"/>
      </dsp:txXfrm>
    </dsp:sp>
    <dsp:sp modelId="{41402373-DE66-4E0E-9780-44FA0A31777A}">
      <dsp:nvSpPr>
        <dsp:cNvPr id="0" name=""/>
        <dsp:cNvSpPr/>
      </dsp:nvSpPr>
      <dsp:spPr>
        <a:xfrm>
          <a:off x="504056" y="2772800"/>
          <a:ext cx="961907" cy="655596"/>
        </a:xfrm>
        <a:prstGeom prst="roundRect">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57010E-5507-45B7-B129-C469CC0D88E2}">
      <dsp:nvSpPr>
        <dsp:cNvPr id="0" name=""/>
        <dsp:cNvSpPr/>
      </dsp:nvSpPr>
      <dsp:spPr>
        <a:xfrm rot="10800000">
          <a:off x="241387" y="3450749"/>
          <a:ext cx="7275089" cy="663943"/>
        </a:xfrm>
        <a:prstGeom prst="homePlate">
          <a:avLst/>
        </a:prstGeom>
        <a:solidFill>
          <a:srgbClr val="034AF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682" tIns="87630" rIns="163576" bIns="87630" numCol="1" spcCol="1270" anchor="ctr" anchorCtr="0">
          <a:noAutofit/>
        </a:bodyPr>
        <a:lstStyle/>
        <a:p>
          <a:pPr lvl="0" algn="ctr" defTabSz="1022350">
            <a:lnSpc>
              <a:spcPct val="90000"/>
            </a:lnSpc>
            <a:spcBef>
              <a:spcPct val="0"/>
            </a:spcBef>
            <a:spcAft>
              <a:spcPct val="35000"/>
            </a:spcAft>
          </a:pPr>
          <a:r>
            <a:rPr lang="en-IN" sz="2300" b="0" i="0" kern="1200" dirty="0"/>
            <a:t>Majestic MRSS</a:t>
          </a:r>
          <a:endParaRPr lang="en-IN" sz="2300" kern="1200" dirty="0"/>
        </a:p>
      </dsp:txBody>
      <dsp:txXfrm rot="10800000">
        <a:off x="407373" y="3450749"/>
        <a:ext cx="7109103" cy="663943"/>
      </dsp:txXfrm>
    </dsp:sp>
    <dsp:sp modelId="{F5FEB211-9B94-4055-8267-1214F2CD90AC}">
      <dsp:nvSpPr>
        <dsp:cNvPr id="0" name=""/>
        <dsp:cNvSpPr/>
      </dsp:nvSpPr>
      <dsp:spPr>
        <a:xfrm>
          <a:off x="504056" y="3457965"/>
          <a:ext cx="961907" cy="655596"/>
        </a:xfrm>
        <a:prstGeom prst="roundRect">
          <a:avLst/>
        </a:prstGeom>
        <a:blipFill rotWithShape="1">
          <a:blip xmlns:r="http://schemas.openxmlformats.org/officeDocument/2006/relationships" r:embed="rId6"/>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45CAD6-4C54-4893-813E-873423A8B4DD}">
      <dsp:nvSpPr>
        <dsp:cNvPr id="0" name=""/>
        <dsp:cNvSpPr/>
      </dsp:nvSpPr>
      <dsp:spPr>
        <a:xfrm>
          <a:off x="1300980" y="0"/>
          <a:ext cx="1157239" cy="1157239"/>
        </a:xfrm>
        <a:prstGeom prst="triangl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kern="1200"/>
        </a:p>
      </dsp:txBody>
      <dsp:txXfrm>
        <a:off x="1590290" y="578620"/>
        <a:ext cx="578619" cy="578619"/>
      </dsp:txXfrm>
    </dsp:sp>
    <dsp:sp modelId="{06B388BE-8A40-4AA8-A85A-CF86D9AA008F}">
      <dsp:nvSpPr>
        <dsp:cNvPr id="0" name=""/>
        <dsp:cNvSpPr/>
      </dsp:nvSpPr>
      <dsp:spPr>
        <a:xfrm>
          <a:off x="722360" y="1157239"/>
          <a:ext cx="1157239" cy="1157239"/>
        </a:xfrm>
        <a:prstGeom prst="triangl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kern="1200" dirty="0"/>
        </a:p>
      </dsp:txBody>
      <dsp:txXfrm>
        <a:off x="1011670" y="1735859"/>
        <a:ext cx="578619" cy="578619"/>
      </dsp:txXfrm>
    </dsp:sp>
    <dsp:sp modelId="{117FE43C-D673-4CDF-92DB-49CD2BD769DA}">
      <dsp:nvSpPr>
        <dsp:cNvPr id="0" name=""/>
        <dsp:cNvSpPr/>
      </dsp:nvSpPr>
      <dsp:spPr>
        <a:xfrm rot="10800000">
          <a:off x="1300980" y="1157239"/>
          <a:ext cx="1157239" cy="1157239"/>
        </a:xfrm>
        <a:prstGeom prst="triangl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kern="1200"/>
        </a:p>
      </dsp:txBody>
      <dsp:txXfrm rot="10800000">
        <a:off x="1590290" y="1157239"/>
        <a:ext cx="578619" cy="578619"/>
      </dsp:txXfrm>
    </dsp:sp>
    <dsp:sp modelId="{431804CD-5C4E-456C-972A-E7527C6DA00B}">
      <dsp:nvSpPr>
        <dsp:cNvPr id="0" name=""/>
        <dsp:cNvSpPr/>
      </dsp:nvSpPr>
      <dsp:spPr>
        <a:xfrm>
          <a:off x="1879600" y="1157239"/>
          <a:ext cx="1157239" cy="1157239"/>
        </a:xfrm>
        <a:prstGeom prst="triangle">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en-US" sz="1500" kern="1200"/>
        </a:p>
      </dsp:txBody>
      <dsp:txXfrm>
        <a:off x="2168910" y="1735859"/>
        <a:ext cx="578619" cy="5786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169FD-DE06-4561-810A-6EDAA8F70B05}">
      <dsp:nvSpPr>
        <dsp:cNvPr id="0" name=""/>
        <dsp:cNvSpPr/>
      </dsp:nvSpPr>
      <dsp:spPr>
        <a:xfrm>
          <a:off x="-5457851" y="-751398"/>
          <a:ext cx="6498610" cy="6498610"/>
        </a:xfrm>
        <a:prstGeom prst="blockArc">
          <a:avLst>
            <a:gd name="adj1" fmla="val 18900000"/>
            <a:gd name="adj2" fmla="val 2700000"/>
            <a:gd name="adj3" fmla="val 332"/>
          </a:avLst>
        </a:prstGeom>
        <a:noFill/>
        <a:ln w="82550" cap="rnd" cmpd="dbl" algn="ctr">
          <a:gradFill>
            <a:gsLst>
              <a:gs pos="0">
                <a:srgbClr val="C00000"/>
              </a:gs>
              <a:gs pos="74000">
                <a:srgbClr val="EA7616"/>
              </a:gs>
              <a:gs pos="83000">
                <a:srgbClr val="FFFF00"/>
              </a:gs>
              <a:gs pos="100000">
                <a:srgbClr val="FFC000"/>
              </a:gs>
            </a:gsLst>
            <a:lin ang="5400000" scaled="1"/>
          </a:gradFill>
          <a:prstDash val="solid"/>
          <a:bevel/>
        </a:ln>
        <a:effectLst/>
      </dsp:spPr>
      <dsp:style>
        <a:lnRef idx="2">
          <a:scrgbClr r="0" g="0" b="0"/>
        </a:lnRef>
        <a:fillRef idx="0">
          <a:scrgbClr r="0" g="0" b="0"/>
        </a:fillRef>
        <a:effectRef idx="0">
          <a:scrgbClr r="0" g="0" b="0"/>
        </a:effectRef>
        <a:fontRef idx="minor"/>
      </dsp:style>
    </dsp:sp>
    <dsp:sp modelId="{98B940BE-40E7-4BDB-AA96-54A633CC0CC1}">
      <dsp:nvSpPr>
        <dsp:cNvPr id="0" name=""/>
        <dsp:cNvSpPr/>
      </dsp:nvSpPr>
      <dsp:spPr>
        <a:xfrm>
          <a:off x="544852" y="216025"/>
          <a:ext cx="8688157" cy="1052808"/>
        </a:xfrm>
        <a:prstGeom prst="rect">
          <a:avLst/>
        </a:prstGeom>
        <a:solidFill>
          <a:schemeClr val="accent1">
            <a:lumMod val="75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589457" tIns="71120" rIns="71120" bIns="71120" numCol="1" spcCol="1270" anchor="ctr" anchorCtr="0">
          <a:noAutofit/>
        </a:bodyPr>
        <a:lstStyle/>
        <a:p>
          <a:pPr lvl="0" algn="l" defTabSz="1244600">
            <a:lnSpc>
              <a:spcPct val="90000"/>
            </a:lnSpc>
            <a:spcBef>
              <a:spcPct val="0"/>
            </a:spcBef>
            <a:spcAft>
              <a:spcPct val="35000"/>
            </a:spcAft>
          </a:pPr>
          <a:r>
            <a:rPr lang="en-US" sz="2800" b="1" kern="1200" dirty="0"/>
            <a:t>Identify unmet demand and identify opportunities</a:t>
          </a:r>
          <a:endParaRPr lang="en-IN" sz="2800" b="1" kern="1200" dirty="0"/>
        </a:p>
      </dsp:txBody>
      <dsp:txXfrm>
        <a:off x="544852" y="216025"/>
        <a:ext cx="8688157" cy="1052808"/>
      </dsp:txXfrm>
    </dsp:sp>
    <dsp:sp modelId="{337BE9CE-2665-4909-B0B8-330B4229BCFD}">
      <dsp:nvSpPr>
        <dsp:cNvPr id="0" name=""/>
        <dsp:cNvSpPr/>
      </dsp:nvSpPr>
      <dsp:spPr>
        <a:xfrm>
          <a:off x="80713" y="278290"/>
          <a:ext cx="928278" cy="928278"/>
        </a:xfrm>
        <a:prstGeom prst="ellipse">
          <a:avLst/>
        </a:prstGeom>
        <a:solidFill>
          <a:srgbClr val="002060">
            <a:alpha val="93000"/>
          </a:srgb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FE4D08D0-9AF6-4821-9EB7-835D759D0F80}">
      <dsp:nvSpPr>
        <dsp:cNvPr id="0" name=""/>
        <dsp:cNvSpPr/>
      </dsp:nvSpPr>
      <dsp:spPr>
        <a:xfrm>
          <a:off x="970615" y="1330152"/>
          <a:ext cx="8262395" cy="1052808"/>
        </a:xfrm>
        <a:prstGeom prst="rect">
          <a:avLst/>
        </a:prstGeom>
        <a:solidFill>
          <a:schemeClr val="accent1">
            <a:lumMod val="75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589457" tIns="71120" rIns="71120" bIns="71120" numCol="1" spcCol="1270" anchor="ctr" anchorCtr="0">
          <a:noAutofit/>
        </a:bodyPr>
        <a:lstStyle/>
        <a:p>
          <a:pPr lvl="0" algn="l" defTabSz="1244600">
            <a:lnSpc>
              <a:spcPct val="90000"/>
            </a:lnSpc>
            <a:spcBef>
              <a:spcPct val="0"/>
            </a:spcBef>
            <a:spcAft>
              <a:spcPct val="35000"/>
            </a:spcAft>
          </a:pPr>
          <a:r>
            <a:rPr lang="en-US" sz="2800" b="1" kern="1200" dirty="0"/>
            <a:t>Understand market needs, preferences, aspirations and helps to refine offerings</a:t>
          </a:r>
          <a:endParaRPr lang="en-IN" sz="2800" b="1" kern="1200" dirty="0"/>
        </a:p>
      </dsp:txBody>
      <dsp:txXfrm>
        <a:off x="970615" y="1330152"/>
        <a:ext cx="8262395" cy="1052808"/>
      </dsp:txXfrm>
    </dsp:sp>
    <dsp:sp modelId="{DFF600A3-090D-41C3-9DE5-D4F6DD71D368}">
      <dsp:nvSpPr>
        <dsp:cNvPr id="0" name=""/>
        <dsp:cNvSpPr/>
      </dsp:nvSpPr>
      <dsp:spPr>
        <a:xfrm>
          <a:off x="506476" y="1392417"/>
          <a:ext cx="928278" cy="928278"/>
        </a:xfrm>
        <a:prstGeom prst="ellipse">
          <a:avLst/>
        </a:prstGeom>
        <a:solidFill>
          <a:schemeClr val="accent5">
            <a:lumMod val="50000"/>
            <a:alpha val="93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6A073E9E-B406-4764-9F52-470F213FEBD2}">
      <dsp:nvSpPr>
        <dsp:cNvPr id="0" name=""/>
        <dsp:cNvSpPr/>
      </dsp:nvSpPr>
      <dsp:spPr>
        <a:xfrm>
          <a:off x="970615" y="2444279"/>
          <a:ext cx="8262395" cy="1052808"/>
        </a:xfrm>
        <a:prstGeom prst="rect">
          <a:avLst/>
        </a:prstGeom>
        <a:solidFill>
          <a:schemeClr val="accent1">
            <a:lumMod val="75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589457" tIns="71120" rIns="71120" bIns="71120" numCol="1" spcCol="1270" anchor="ctr" anchorCtr="0">
          <a:noAutofit/>
        </a:bodyPr>
        <a:lstStyle/>
        <a:p>
          <a:pPr lvl="0" algn="l" defTabSz="1244600">
            <a:lnSpc>
              <a:spcPct val="90000"/>
            </a:lnSpc>
            <a:spcBef>
              <a:spcPct val="0"/>
            </a:spcBef>
            <a:spcAft>
              <a:spcPct val="35000"/>
            </a:spcAft>
          </a:pPr>
          <a:r>
            <a:rPr lang="en-US" sz="2800" b="1" kern="1200" dirty="0"/>
            <a:t>Evaluate customers’ satisfaction and marketing performance</a:t>
          </a:r>
          <a:endParaRPr lang="en-IN" sz="2800" b="1" kern="1200" dirty="0"/>
        </a:p>
      </dsp:txBody>
      <dsp:txXfrm>
        <a:off x="970615" y="2444279"/>
        <a:ext cx="8262395" cy="1052808"/>
      </dsp:txXfrm>
    </dsp:sp>
    <dsp:sp modelId="{A72032A9-336D-4FF2-B813-B39810823B8D}">
      <dsp:nvSpPr>
        <dsp:cNvPr id="0" name=""/>
        <dsp:cNvSpPr/>
      </dsp:nvSpPr>
      <dsp:spPr>
        <a:xfrm>
          <a:off x="506476" y="2506544"/>
          <a:ext cx="928278" cy="928278"/>
        </a:xfrm>
        <a:prstGeom prst="ellipse">
          <a:avLst/>
        </a:prstGeom>
        <a:solidFill>
          <a:srgbClr val="002060">
            <a:alpha val="93000"/>
          </a:srgb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B759383F-20BD-45BF-A1C6-BFD0A855316E}">
      <dsp:nvSpPr>
        <dsp:cNvPr id="0" name=""/>
        <dsp:cNvSpPr/>
      </dsp:nvSpPr>
      <dsp:spPr>
        <a:xfrm>
          <a:off x="544852" y="3558406"/>
          <a:ext cx="8688157" cy="1052808"/>
        </a:xfrm>
        <a:prstGeom prst="rect">
          <a:avLst/>
        </a:prstGeom>
        <a:solidFill>
          <a:schemeClr val="accent1">
            <a:lumMod val="75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589457" tIns="71120" rIns="71120" bIns="71120" numCol="1" spcCol="1270" anchor="ctr" anchorCtr="0">
          <a:noAutofit/>
        </a:bodyPr>
        <a:lstStyle/>
        <a:p>
          <a:pPr lvl="0" algn="l" defTabSz="1244600">
            <a:lnSpc>
              <a:spcPct val="90000"/>
            </a:lnSpc>
            <a:spcBef>
              <a:spcPct val="0"/>
            </a:spcBef>
            <a:spcAft>
              <a:spcPct val="35000"/>
            </a:spcAft>
          </a:pPr>
          <a:r>
            <a:rPr lang="en-US" sz="2800" b="1" kern="1200" dirty="0"/>
            <a:t>Improve product/service, customer satisfaction, and acquire and retain growing number of loyal customers</a:t>
          </a:r>
          <a:endParaRPr lang="en-IN" sz="2800" b="1" kern="1200" dirty="0"/>
        </a:p>
      </dsp:txBody>
      <dsp:txXfrm>
        <a:off x="544852" y="3558406"/>
        <a:ext cx="8688157" cy="1052808"/>
      </dsp:txXfrm>
    </dsp:sp>
    <dsp:sp modelId="{5F7F5A94-5D77-4502-94B2-C9EFBFEDD25C}">
      <dsp:nvSpPr>
        <dsp:cNvPr id="0" name=""/>
        <dsp:cNvSpPr/>
      </dsp:nvSpPr>
      <dsp:spPr>
        <a:xfrm>
          <a:off x="80713" y="3620671"/>
          <a:ext cx="928278" cy="928278"/>
        </a:xfrm>
        <a:prstGeom prst="ellipse">
          <a:avLst/>
        </a:prstGeom>
        <a:solidFill>
          <a:schemeClr val="accent5">
            <a:lumMod val="40000"/>
            <a:lumOff val="60000"/>
            <a:alpha val="93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EE4D2-6AFC-4D8F-AD48-69DDCD883D23}">
      <dsp:nvSpPr>
        <dsp:cNvPr id="0" name=""/>
        <dsp:cNvSpPr/>
      </dsp:nvSpPr>
      <dsp:spPr>
        <a:xfrm>
          <a:off x="1055674" y="514974"/>
          <a:ext cx="4658042" cy="4658042"/>
        </a:xfrm>
        <a:prstGeom prst="blockArc">
          <a:avLst>
            <a:gd name="adj1" fmla="val 13499321"/>
            <a:gd name="adj2" fmla="val 16142542"/>
            <a:gd name="adj3" fmla="val 342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EA612C-04BF-4EBA-80E6-13229CE43490}">
      <dsp:nvSpPr>
        <dsp:cNvPr id="0" name=""/>
        <dsp:cNvSpPr/>
      </dsp:nvSpPr>
      <dsp:spPr>
        <a:xfrm>
          <a:off x="1055354" y="515294"/>
          <a:ext cx="4658042" cy="4658042"/>
        </a:xfrm>
        <a:prstGeom prst="blockArc">
          <a:avLst>
            <a:gd name="adj1" fmla="val 10800000"/>
            <a:gd name="adj2" fmla="val 13500000"/>
            <a:gd name="adj3" fmla="val 342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9344C0-30E0-4434-894B-D1B146EC97BA}">
      <dsp:nvSpPr>
        <dsp:cNvPr id="0" name=""/>
        <dsp:cNvSpPr/>
      </dsp:nvSpPr>
      <dsp:spPr>
        <a:xfrm>
          <a:off x="1055354" y="515294"/>
          <a:ext cx="4658042" cy="4658042"/>
        </a:xfrm>
        <a:prstGeom prst="blockArc">
          <a:avLst>
            <a:gd name="adj1" fmla="val 8100000"/>
            <a:gd name="adj2" fmla="val 10800000"/>
            <a:gd name="adj3" fmla="val 342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B0B6A0-4646-4A60-8174-D2C1D6029FF0}">
      <dsp:nvSpPr>
        <dsp:cNvPr id="0" name=""/>
        <dsp:cNvSpPr/>
      </dsp:nvSpPr>
      <dsp:spPr>
        <a:xfrm>
          <a:off x="1055354" y="515294"/>
          <a:ext cx="4658042" cy="4658042"/>
        </a:xfrm>
        <a:prstGeom prst="blockArc">
          <a:avLst>
            <a:gd name="adj1" fmla="val 5400000"/>
            <a:gd name="adj2" fmla="val 8100000"/>
            <a:gd name="adj3" fmla="val 342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CE33034-6715-4F97-84FA-2E5593374306}">
      <dsp:nvSpPr>
        <dsp:cNvPr id="0" name=""/>
        <dsp:cNvSpPr/>
      </dsp:nvSpPr>
      <dsp:spPr>
        <a:xfrm>
          <a:off x="1055354" y="515294"/>
          <a:ext cx="4658042" cy="4658042"/>
        </a:xfrm>
        <a:prstGeom prst="blockArc">
          <a:avLst>
            <a:gd name="adj1" fmla="val 2700000"/>
            <a:gd name="adj2" fmla="val 5400000"/>
            <a:gd name="adj3" fmla="val 342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C80482-DC61-48C9-A18A-94E4DA781780}">
      <dsp:nvSpPr>
        <dsp:cNvPr id="0" name=""/>
        <dsp:cNvSpPr/>
      </dsp:nvSpPr>
      <dsp:spPr>
        <a:xfrm>
          <a:off x="1055354" y="515294"/>
          <a:ext cx="4658042" cy="4658042"/>
        </a:xfrm>
        <a:prstGeom prst="blockArc">
          <a:avLst>
            <a:gd name="adj1" fmla="val 0"/>
            <a:gd name="adj2" fmla="val 2700000"/>
            <a:gd name="adj3" fmla="val 342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E81C22-7C24-4604-BDE1-65ADA8551835}">
      <dsp:nvSpPr>
        <dsp:cNvPr id="0" name=""/>
        <dsp:cNvSpPr/>
      </dsp:nvSpPr>
      <dsp:spPr>
        <a:xfrm>
          <a:off x="1055354" y="515294"/>
          <a:ext cx="4658042" cy="4658042"/>
        </a:xfrm>
        <a:prstGeom prst="blockArc">
          <a:avLst>
            <a:gd name="adj1" fmla="val 18900000"/>
            <a:gd name="adj2" fmla="val 0"/>
            <a:gd name="adj3" fmla="val 342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F5C480-AA8C-45B8-9373-D8318BE9B870}">
      <dsp:nvSpPr>
        <dsp:cNvPr id="0" name=""/>
        <dsp:cNvSpPr/>
      </dsp:nvSpPr>
      <dsp:spPr>
        <a:xfrm>
          <a:off x="1055045" y="514985"/>
          <a:ext cx="4658042" cy="4658042"/>
        </a:xfrm>
        <a:prstGeom prst="blockArc">
          <a:avLst>
            <a:gd name="adj1" fmla="val 16143487"/>
            <a:gd name="adj2" fmla="val 18900657"/>
            <a:gd name="adj3" fmla="val 342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6BEF85-505B-4B87-B337-111368323247}">
      <dsp:nvSpPr>
        <dsp:cNvPr id="0" name=""/>
        <dsp:cNvSpPr/>
      </dsp:nvSpPr>
      <dsp:spPr>
        <a:xfrm>
          <a:off x="2592815" y="2052755"/>
          <a:ext cx="1583121" cy="1583121"/>
        </a:xfrm>
        <a:prstGeom prst="ellipse">
          <a:avLst/>
        </a:prstGeom>
        <a:solidFill>
          <a:srgbClr val="102249"/>
        </a:solidFill>
        <a:ln w="12700" cap="flat" cmpd="sng" algn="ctr">
          <a:solidFill>
            <a:schemeClr val="lt1">
              <a:hueOff val="0"/>
              <a:satOff val="0"/>
              <a:lumOff val="0"/>
              <a:alphaOff val="0"/>
            </a:schemeClr>
          </a:solidFill>
          <a:prstDash val="solid"/>
          <a:miter lim="800000"/>
        </a:ln>
        <a:effectLst/>
        <a:scene3d>
          <a:camera prst="orthographicFront"/>
          <a:lightRig rig="sunrise" dir="t"/>
        </a:scene3d>
        <a:sp3d extrusionH="95250" contourW="12700" prstMaterial="metal">
          <a:bevelT w="133350" prst="angle"/>
          <a:bevelB w="25400"/>
          <a:extrusionClr>
            <a:schemeClr val="accent2">
              <a:lumMod val="40000"/>
              <a:lumOff val="60000"/>
            </a:schemeClr>
          </a:extrusionClr>
          <a:contourClr>
            <a:srgbClr val="009999"/>
          </a:contourClr>
        </a:sp3d>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a:t>Market research</a:t>
          </a:r>
          <a:endParaRPr lang="en-IN" sz="2300" kern="1200" dirty="0"/>
        </a:p>
      </dsp:txBody>
      <dsp:txXfrm>
        <a:off x="2824658" y="2284598"/>
        <a:ext cx="1119435" cy="1119435"/>
      </dsp:txXfrm>
    </dsp:sp>
    <dsp:sp modelId="{34C2511A-3971-4CB7-9209-04063AC2A174}">
      <dsp:nvSpPr>
        <dsp:cNvPr id="0" name=""/>
        <dsp:cNvSpPr/>
      </dsp:nvSpPr>
      <dsp:spPr>
        <a:xfrm>
          <a:off x="2516822" y="-310430"/>
          <a:ext cx="1659229" cy="1731239"/>
        </a:xfrm>
        <a:prstGeom prst="ellipse">
          <a:avLst/>
        </a:prstGeom>
        <a:solidFill>
          <a:srgbClr val="0A3B66"/>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contourW="12700" prstMaterial="metal">
          <a:bevelT w="190500"/>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t>Identify trend</a:t>
          </a:r>
          <a:endParaRPr lang="en-IN" sz="1800" b="1" kern="1200" dirty="0"/>
        </a:p>
      </dsp:txBody>
      <dsp:txXfrm>
        <a:off x="2759810" y="-56896"/>
        <a:ext cx="1173253" cy="1224171"/>
      </dsp:txXfrm>
    </dsp:sp>
    <dsp:sp modelId="{D60D6802-F6F5-4C36-92F7-E65E81FD41AF}">
      <dsp:nvSpPr>
        <dsp:cNvPr id="0" name=""/>
        <dsp:cNvSpPr/>
      </dsp:nvSpPr>
      <dsp:spPr>
        <a:xfrm>
          <a:off x="4103031" y="325657"/>
          <a:ext cx="1800002" cy="1800002"/>
        </a:xfrm>
        <a:prstGeom prst="ellipse">
          <a:avLst/>
        </a:prstGeom>
        <a:solidFill>
          <a:srgbClr val="12528C"/>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contourW="12700" prstMaterial="metal">
          <a:bevelT w="190500"/>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t>Competition analysis</a:t>
          </a:r>
          <a:endParaRPr lang="en-IN" sz="1800" b="1" kern="1200" dirty="0"/>
        </a:p>
      </dsp:txBody>
      <dsp:txXfrm>
        <a:off x="4366635" y="589261"/>
        <a:ext cx="1272794" cy="1272794"/>
      </dsp:txXfrm>
    </dsp:sp>
    <dsp:sp modelId="{F9B027A9-FB98-4DFD-93F0-4313BBDE5772}">
      <dsp:nvSpPr>
        <dsp:cNvPr id="0" name=""/>
        <dsp:cNvSpPr/>
      </dsp:nvSpPr>
      <dsp:spPr>
        <a:xfrm>
          <a:off x="4843887" y="1978696"/>
          <a:ext cx="1659229" cy="1731239"/>
        </a:xfrm>
        <a:prstGeom prst="ellipse">
          <a:avLst/>
        </a:prstGeom>
        <a:solidFill>
          <a:srgbClr val="1B68B3"/>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contourW="12700" prstMaterial="metal">
          <a:bevelT w="190500"/>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t>Target market analysis</a:t>
          </a:r>
          <a:endParaRPr lang="en-IN" sz="1800" b="1" kern="1200" dirty="0"/>
        </a:p>
      </dsp:txBody>
      <dsp:txXfrm>
        <a:off x="5086875" y="2232230"/>
        <a:ext cx="1173253" cy="1224171"/>
      </dsp:txXfrm>
    </dsp:sp>
    <dsp:sp modelId="{52EAD67F-134B-4CC0-B42E-F600AFA91660}">
      <dsp:nvSpPr>
        <dsp:cNvPr id="0" name=""/>
        <dsp:cNvSpPr/>
      </dsp:nvSpPr>
      <dsp:spPr>
        <a:xfrm>
          <a:off x="4173418" y="3597353"/>
          <a:ext cx="1659229" cy="1731239"/>
        </a:xfrm>
        <a:prstGeom prst="ellipse">
          <a:avLst/>
        </a:prstGeom>
        <a:solidFill>
          <a:srgbClr val="237ED9"/>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contourW="12700" prstMaterial="metal">
          <a:bevelT w="190500"/>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t>Price analysis</a:t>
          </a:r>
          <a:endParaRPr lang="en-IN" sz="1800" b="1" kern="1200" dirty="0"/>
        </a:p>
      </dsp:txBody>
      <dsp:txXfrm>
        <a:off x="4416406" y="3850887"/>
        <a:ext cx="1173253" cy="1224171"/>
      </dsp:txXfrm>
    </dsp:sp>
    <dsp:sp modelId="{33E8E516-2532-4151-A252-40ECB70D8D13}">
      <dsp:nvSpPr>
        <dsp:cNvPr id="0" name=""/>
        <dsp:cNvSpPr/>
      </dsp:nvSpPr>
      <dsp:spPr>
        <a:xfrm>
          <a:off x="2554761" y="4267823"/>
          <a:ext cx="1659229" cy="1731239"/>
        </a:xfrm>
        <a:prstGeom prst="ellipse">
          <a:avLst/>
        </a:prstGeom>
        <a:solidFill>
          <a:srgbClr val="2C94FF"/>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contourW="12700" prstMaterial="metal">
          <a:bevelT w="190500"/>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t>Marketing plan</a:t>
          </a:r>
          <a:endParaRPr lang="en-IN" sz="1800" b="1" kern="1200" dirty="0"/>
        </a:p>
      </dsp:txBody>
      <dsp:txXfrm>
        <a:off x="2797749" y="4521357"/>
        <a:ext cx="1173253" cy="1224171"/>
      </dsp:txXfrm>
    </dsp:sp>
    <dsp:sp modelId="{C7D6DA1B-405B-4166-B87D-934950DB26F6}">
      <dsp:nvSpPr>
        <dsp:cNvPr id="0" name=""/>
        <dsp:cNvSpPr/>
      </dsp:nvSpPr>
      <dsp:spPr>
        <a:xfrm>
          <a:off x="936104" y="3597353"/>
          <a:ext cx="1659229" cy="1731239"/>
        </a:xfrm>
        <a:prstGeom prst="ellipse">
          <a:avLst/>
        </a:prstGeom>
        <a:solidFill>
          <a:srgbClr val="237ED9"/>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contourW="12700" prstMaterial="metal">
          <a:bevelT w="190500"/>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t>SWOT analysis</a:t>
          </a:r>
          <a:endParaRPr lang="en-IN" sz="1800" b="1" kern="1200" dirty="0"/>
        </a:p>
      </dsp:txBody>
      <dsp:txXfrm>
        <a:off x="1179092" y="3850887"/>
        <a:ext cx="1173253" cy="1224171"/>
      </dsp:txXfrm>
    </dsp:sp>
    <dsp:sp modelId="{30922A82-47AC-4A89-AE1E-5F60290CEB56}">
      <dsp:nvSpPr>
        <dsp:cNvPr id="0" name=""/>
        <dsp:cNvSpPr/>
      </dsp:nvSpPr>
      <dsp:spPr>
        <a:xfrm>
          <a:off x="265634" y="1978696"/>
          <a:ext cx="1659229" cy="1731239"/>
        </a:xfrm>
        <a:prstGeom prst="ellipse">
          <a:avLst/>
        </a:prstGeom>
        <a:solidFill>
          <a:srgbClr val="1B68B3"/>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contourW="12700" prstMaterial="metal">
          <a:bevelT w="190500"/>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t>Market </a:t>
          </a:r>
          <a:r>
            <a:rPr lang="en-US" sz="1800" b="1" kern="1200" dirty="0" smtClean="0"/>
            <a:t>segmenting</a:t>
          </a:r>
          <a:endParaRPr lang="en-IN" sz="1800" b="1" kern="1200" dirty="0"/>
        </a:p>
      </dsp:txBody>
      <dsp:txXfrm>
        <a:off x="508622" y="2232230"/>
        <a:ext cx="1173253" cy="1224171"/>
      </dsp:txXfrm>
    </dsp:sp>
    <dsp:sp modelId="{841681DB-F50C-4114-BC1A-0BD7D774DF53}">
      <dsp:nvSpPr>
        <dsp:cNvPr id="0" name=""/>
        <dsp:cNvSpPr/>
      </dsp:nvSpPr>
      <dsp:spPr>
        <a:xfrm>
          <a:off x="936104" y="360039"/>
          <a:ext cx="1659229" cy="1731239"/>
        </a:xfrm>
        <a:prstGeom prst="ellipse">
          <a:avLst/>
        </a:prstGeom>
        <a:solidFill>
          <a:srgbClr val="12528C"/>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contourW="12700" prstMaterial="metal">
          <a:bevelT w="190500"/>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t>Market structure</a:t>
          </a:r>
          <a:endParaRPr lang="en-IN" sz="1800" b="1" kern="1200" dirty="0"/>
        </a:p>
      </dsp:txBody>
      <dsp:txXfrm>
        <a:off x="1179092" y="613573"/>
        <a:ext cx="1173253" cy="12241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D9B9D-A27C-40D2-A207-98DE3001527B}">
      <dsp:nvSpPr>
        <dsp:cNvPr id="0" name=""/>
        <dsp:cNvSpPr/>
      </dsp:nvSpPr>
      <dsp:spPr>
        <a:xfrm>
          <a:off x="0" y="1833034"/>
          <a:ext cx="10049329" cy="2010721"/>
        </a:xfrm>
        <a:prstGeom prst="roundRect">
          <a:avLst>
            <a:gd name="adj" fmla="val 10000"/>
          </a:avLst>
        </a:prstGeom>
        <a:solidFill>
          <a:schemeClr val="accent1">
            <a:alpha val="90000"/>
            <a:tint val="40000"/>
            <a:hueOff val="0"/>
            <a:satOff val="0"/>
            <a:lumOff val="0"/>
            <a:alphaOff val="0"/>
          </a:schemeClr>
        </a:solid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dsp:style>
    </dsp:sp>
    <dsp:sp modelId="{12C084A0-0BEB-4FD9-A5C1-CE2A4B5A4017}">
      <dsp:nvSpPr>
        <dsp:cNvPr id="0" name=""/>
        <dsp:cNvSpPr/>
      </dsp:nvSpPr>
      <dsp:spPr>
        <a:xfrm>
          <a:off x="317789" y="8424"/>
          <a:ext cx="2779513" cy="1788206"/>
        </a:xfrm>
        <a:prstGeom prst="roundRect">
          <a:avLst>
            <a:gd name="adj" fmla="val 10000"/>
          </a:avLst>
        </a:prstGeom>
        <a:solidFill>
          <a:schemeClr val="accent1">
            <a:tint val="50000"/>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sp>
    <dsp:sp modelId="{B5EDD669-E846-4776-851B-8BBC90B17963}">
      <dsp:nvSpPr>
        <dsp:cNvPr id="0" name=""/>
        <dsp:cNvSpPr/>
      </dsp:nvSpPr>
      <dsp:spPr>
        <a:xfrm rot="10800000">
          <a:off x="446837" y="2010721"/>
          <a:ext cx="2499966" cy="2457549"/>
        </a:xfrm>
        <a:prstGeom prst="round2SameRect">
          <a:avLst>
            <a:gd name="adj1" fmla="val 10500"/>
            <a:gd name="adj2" fmla="val 0"/>
          </a:avLst>
        </a:prstGeom>
        <a:solidFill>
          <a:srgbClr val="102249"/>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t" anchorCtr="0">
          <a:noAutofit/>
        </a:bodyPr>
        <a:lstStyle/>
        <a:p>
          <a:pPr lvl="0" algn="l" defTabSz="1333500">
            <a:lnSpc>
              <a:spcPct val="90000"/>
            </a:lnSpc>
            <a:spcBef>
              <a:spcPct val="0"/>
            </a:spcBef>
            <a:spcAft>
              <a:spcPct val="35000"/>
            </a:spcAft>
          </a:pPr>
          <a:r>
            <a:rPr lang="en-IN" sz="3000" kern="1200" dirty="0"/>
            <a:t>- </a:t>
          </a:r>
          <a:r>
            <a:rPr lang="en-IN" sz="3000" kern="1200" dirty="0" smtClean="0"/>
            <a:t>Primary</a:t>
          </a:r>
        </a:p>
        <a:p>
          <a:pPr lvl="0" algn="l" defTabSz="1333500">
            <a:lnSpc>
              <a:spcPct val="90000"/>
            </a:lnSpc>
            <a:spcBef>
              <a:spcPct val="0"/>
            </a:spcBef>
            <a:spcAft>
              <a:spcPct val="35000"/>
            </a:spcAft>
          </a:pPr>
          <a:endParaRPr lang="en-IN" sz="3000" kern="1200" dirty="0"/>
        </a:p>
        <a:p>
          <a:pPr lvl="0" algn="l" defTabSz="1333500">
            <a:lnSpc>
              <a:spcPct val="90000"/>
            </a:lnSpc>
            <a:spcBef>
              <a:spcPct val="0"/>
            </a:spcBef>
            <a:spcAft>
              <a:spcPct val="35000"/>
            </a:spcAft>
          </a:pPr>
          <a:r>
            <a:rPr lang="en-IN" sz="3000" kern="1200" dirty="0"/>
            <a:t>- </a:t>
          </a:r>
          <a:r>
            <a:rPr lang="en-IN" sz="2800" kern="1200" dirty="0"/>
            <a:t>Secondary</a:t>
          </a:r>
          <a:endParaRPr lang="en-US" sz="2800" kern="1200" dirty="0"/>
        </a:p>
      </dsp:txBody>
      <dsp:txXfrm rot="10800000">
        <a:off x="522415" y="2010721"/>
        <a:ext cx="2348810" cy="2381971"/>
      </dsp:txXfrm>
    </dsp:sp>
    <dsp:sp modelId="{BC7BD1C1-1B59-4A3A-B269-C8AC2D095ABF}">
      <dsp:nvSpPr>
        <dsp:cNvPr id="0" name=""/>
        <dsp:cNvSpPr/>
      </dsp:nvSpPr>
      <dsp:spPr>
        <a:xfrm>
          <a:off x="3382073" y="0"/>
          <a:ext cx="2897511" cy="1772281"/>
        </a:xfrm>
        <a:prstGeom prst="roundRect">
          <a:avLst>
            <a:gd name="adj" fmla="val 10000"/>
          </a:avLst>
        </a:prstGeom>
        <a:solidFill>
          <a:schemeClr val="accent1">
            <a:tint val="50000"/>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sp>
    <dsp:sp modelId="{822A66BF-05A3-44D5-AB1C-AF2A54E80DB1}">
      <dsp:nvSpPr>
        <dsp:cNvPr id="0" name=""/>
        <dsp:cNvSpPr/>
      </dsp:nvSpPr>
      <dsp:spPr>
        <a:xfrm rot="10800000">
          <a:off x="3336574" y="2010721"/>
          <a:ext cx="3017010" cy="2457549"/>
        </a:xfrm>
        <a:prstGeom prst="round2SameRect">
          <a:avLst>
            <a:gd name="adj1" fmla="val 10500"/>
            <a:gd name="adj2" fmla="val 0"/>
          </a:avLst>
        </a:prstGeom>
        <a:solidFill>
          <a:srgbClr val="0A3B66"/>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t" anchorCtr="0">
          <a:noAutofit/>
        </a:bodyPr>
        <a:lstStyle/>
        <a:p>
          <a:pPr lvl="0" algn="l" defTabSz="1289050">
            <a:lnSpc>
              <a:spcPct val="90000"/>
            </a:lnSpc>
            <a:spcBef>
              <a:spcPct val="0"/>
            </a:spcBef>
            <a:spcAft>
              <a:spcPct val="35000"/>
            </a:spcAft>
          </a:pPr>
          <a:r>
            <a:rPr lang="en-IN" sz="2900" kern="1200" dirty="0"/>
            <a:t>- </a:t>
          </a:r>
          <a:r>
            <a:rPr lang="en-IN" sz="2900" kern="1200" dirty="0" smtClean="0"/>
            <a:t>Quantitative</a:t>
          </a:r>
        </a:p>
        <a:p>
          <a:pPr lvl="0" algn="l" defTabSz="1289050">
            <a:lnSpc>
              <a:spcPct val="90000"/>
            </a:lnSpc>
            <a:spcBef>
              <a:spcPct val="0"/>
            </a:spcBef>
            <a:spcAft>
              <a:spcPct val="35000"/>
            </a:spcAft>
          </a:pPr>
          <a:endParaRPr lang="en-IN" sz="2900" kern="1200" dirty="0"/>
        </a:p>
        <a:p>
          <a:pPr lvl="0" algn="l" defTabSz="1289050">
            <a:lnSpc>
              <a:spcPct val="90000"/>
            </a:lnSpc>
            <a:spcBef>
              <a:spcPct val="0"/>
            </a:spcBef>
            <a:spcAft>
              <a:spcPct val="35000"/>
            </a:spcAft>
          </a:pPr>
          <a:r>
            <a:rPr lang="en-IN" sz="2900" kern="1200" dirty="0"/>
            <a:t>- Qualitative</a:t>
          </a:r>
          <a:endParaRPr lang="en-US" sz="2900" kern="1200" dirty="0"/>
        </a:p>
      </dsp:txBody>
      <dsp:txXfrm rot="10800000">
        <a:off x="3412152" y="2010721"/>
        <a:ext cx="2865854" cy="2381971"/>
      </dsp:txXfrm>
    </dsp:sp>
    <dsp:sp modelId="{A6FC413D-D56F-4AB8-991B-18636E01CB8F}">
      <dsp:nvSpPr>
        <dsp:cNvPr id="0" name=""/>
        <dsp:cNvSpPr/>
      </dsp:nvSpPr>
      <dsp:spPr>
        <a:xfrm>
          <a:off x="6600581" y="0"/>
          <a:ext cx="3138683" cy="1772281"/>
        </a:xfrm>
        <a:prstGeom prst="roundRect">
          <a:avLst>
            <a:gd name="adj" fmla="val 10000"/>
          </a:avLst>
        </a:prstGeom>
        <a:solidFill>
          <a:schemeClr val="accent1">
            <a:tint val="50000"/>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sp>
    <dsp:sp modelId="{D5CA5EAB-7E05-4406-93E1-C17FE7A2BDBF}">
      <dsp:nvSpPr>
        <dsp:cNvPr id="0" name=""/>
        <dsp:cNvSpPr/>
      </dsp:nvSpPr>
      <dsp:spPr>
        <a:xfrm rot="10800000">
          <a:off x="6611430" y="2010721"/>
          <a:ext cx="3122983" cy="2457549"/>
        </a:xfrm>
        <a:prstGeom prst="round2SameRect">
          <a:avLst>
            <a:gd name="adj1" fmla="val 10500"/>
            <a:gd name="adj2" fmla="val 0"/>
          </a:avLst>
        </a:prstGeom>
        <a:solidFill>
          <a:srgbClr val="12528C"/>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t" anchorCtr="0">
          <a:noAutofit/>
        </a:bodyPr>
        <a:lstStyle/>
        <a:p>
          <a:pPr lvl="0" algn="l" defTabSz="1289050">
            <a:lnSpc>
              <a:spcPct val="90000"/>
            </a:lnSpc>
            <a:spcBef>
              <a:spcPct val="0"/>
            </a:spcBef>
            <a:spcAft>
              <a:spcPct val="35000"/>
            </a:spcAft>
          </a:pPr>
          <a:r>
            <a:rPr lang="en-IN" sz="2900" kern="1200" dirty="0"/>
            <a:t>- Exploratory</a:t>
          </a:r>
        </a:p>
        <a:p>
          <a:pPr lvl="0" algn="l" defTabSz="1289050">
            <a:lnSpc>
              <a:spcPct val="90000"/>
            </a:lnSpc>
            <a:spcBef>
              <a:spcPct val="0"/>
            </a:spcBef>
            <a:spcAft>
              <a:spcPct val="35000"/>
            </a:spcAft>
          </a:pPr>
          <a:r>
            <a:rPr lang="en-IN" sz="2900" kern="1200" dirty="0"/>
            <a:t>- Descriptive</a:t>
          </a:r>
        </a:p>
        <a:p>
          <a:pPr lvl="0" algn="l" defTabSz="1289050">
            <a:lnSpc>
              <a:spcPct val="90000"/>
            </a:lnSpc>
            <a:spcBef>
              <a:spcPct val="0"/>
            </a:spcBef>
            <a:spcAft>
              <a:spcPct val="35000"/>
            </a:spcAft>
          </a:pPr>
          <a:r>
            <a:rPr lang="en-IN" sz="2900" kern="1200" dirty="0"/>
            <a:t>- Causal or Experimental</a:t>
          </a:r>
          <a:endParaRPr lang="en-US" sz="2900" kern="1200" dirty="0"/>
        </a:p>
      </dsp:txBody>
      <dsp:txXfrm rot="10800000">
        <a:off x="6687008" y="2010721"/>
        <a:ext cx="2971827" cy="23819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D9B9D-A27C-40D2-A207-98DE3001527B}">
      <dsp:nvSpPr>
        <dsp:cNvPr id="0" name=""/>
        <dsp:cNvSpPr/>
      </dsp:nvSpPr>
      <dsp:spPr>
        <a:xfrm>
          <a:off x="0" y="1799257"/>
          <a:ext cx="9039497" cy="1973670"/>
        </a:xfrm>
        <a:prstGeom prst="roundRect">
          <a:avLst>
            <a:gd name="adj" fmla="val 10000"/>
          </a:avLst>
        </a:prstGeom>
        <a:solidFill>
          <a:schemeClr val="accent1">
            <a:alpha val="90000"/>
            <a:tint val="40000"/>
            <a:hueOff val="0"/>
            <a:satOff val="0"/>
            <a:lumOff val="0"/>
            <a:alphaOff val="0"/>
          </a:schemeClr>
        </a:solid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dsp:style>
    </dsp:sp>
    <dsp:sp modelId="{12C084A0-0BEB-4FD9-A5C1-CE2A4B5A4017}">
      <dsp:nvSpPr>
        <dsp:cNvPr id="0" name=""/>
        <dsp:cNvSpPr/>
      </dsp:nvSpPr>
      <dsp:spPr>
        <a:xfrm>
          <a:off x="225939" y="304268"/>
          <a:ext cx="2267484" cy="1366118"/>
        </a:xfrm>
        <a:prstGeom prst="roundRect">
          <a:avLst>
            <a:gd name="adj" fmla="val 10000"/>
          </a:avLst>
        </a:prstGeom>
        <a:solidFill>
          <a:schemeClr val="accent1">
            <a:tint val="50000"/>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sp>
    <dsp:sp modelId="{B5EDD669-E846-4776-851B-8BBC90B17963}">
      <dsp:nvSpPr>
        <dsp:cNvPr id="0" name=""/>
        <dsp:cNvSpPr/>
      </dsp:nvSpPr>
      <dsp:spPr>
        <a:xfrm rot="10800000">
          <a:off x="272477" y="1973670"/>
          <a:ext cx="2323433" cy="2412264"/>
        </a:xfrm>
        <a:prstGeom prst="round2SameRect">
          <a:avLst>
            <a:gd name="adj1" fmla="val 10500"/>
            <a:gd name="adj2" fmla="val 0"/>
          </a:avLst>
        </a:prstGeom>
        <a:solidFill>
          <a:srgbClr val="102249"/>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t" anchorCtr="0">
          <a:noAutofit/>
        </a:bodyPr>
        <a:lstStyle/>
        <a:p>
          <a:pPr lvl="0" algn="l" defTabSz="1155700">
            <a:lnSpc>
              <a:spcPct val="90000"/>
            </a:lnSpc>
            <a:spcBef>
              <a:spcPct val="0"/>
            </a:spcBef>
            <a:spcAft>
              <a:spcPct val="35000"/>
            </a:spcAft>
          </a:pPr>
          <a:r>
            <a:rPr lang="en-IN" sz="2600" b="1" kern="1200" dirty="0"/>
            <a:t>- </a:t>
          </a:r>
          <a:r>
            <a:rPr lang="en-IN" sz="2600" b="1" kern="1200" dirty="0" smtClean="0"/>
            <a:t>Primary</a:t>
          </a:r>
        </a:p>
        <a:p>
          <a:pPr lvl="0" algn="l" defTabSz="1155700">
            <a:lnSpc>
              <a:spcPct val="90000"/>
            </a:lnSpc>
            <a:spcBef>
              <a:spcPct val="0"/>
            </a:spcBef>
            <a:spcAft>
              <a:spcPct val="35000"/>
            </a:spcAft>
          </a:pPr>
          <a:endParaRPr lang="en-IN" sz="2600" b="1" kern="1200" dirty="0"/>
        </a:p>
        <a:p>
          <a:pPr lvl="0" algn="l" defTabSz="1155700">
            <a:lnSpc>
              <a:spcPct val="90000"/>
            </a:lnSpc>
            <a:spcBef>
              <a:spcPct val="0"/>
            </a:spcBef>
            <a:spcAft>
              <a:spcPct val="35000"/>
            </a:spcAft>
          </a:pPr>
          <a:r>
            <a:rPr lang="en-IN" sz="2600" b="1" kern="1200" dirty="0"/>
            <a:t>- </a:t>
          </a:r>
          <a:r>
            <a:rPr lang="en-IN" sz="2400" b="1" kern="1200" dirty="0"/>
            <a:t>Secondary</a:t>
          </a:r>
          <a:endParaRPr lang="en-US" sz="2400" b="1" kern="1200" dirty="0"/>
        </a:p>
      </dsp:txBody>
      <dsp:txXfrm rot="10800000">
        <a:off x="343931" y="1973670"/>
        <a:ext cx="2180525" cy="2340810"/>
      </dsp:txXfrm>
    </dsp:sp>
    <dsp:sp modelId="{BC7BD1C1-1B59-4A3A-B269-C8AC2D095ABF}">
      <dsp:nvSpPr>
        <dsp:cNvPr id="0" name=""/>
        <dsp:cNvSpPr/>
      </dsp:nvSpPr>
      <dsp:spPr>
        <a:xfrm>
          <a:off x="3068520" y="263156"/>
          <a:ext cx="2323433" cy="1447358"/>
        </a:xfrm>
        <a:prstGeom prst="roundRect">
          <a:avLst>
            <a:gd name="adj" fmla="val 10000"/>
          </a:avLst>
        </a:prstGeom>
        <a:solidFill>
          <a:schemeClr val="accent1">
            <a:tint val="50000"/>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sp>
    <dsp:sp modelId="{822A66BF-05A3-44D5-AB1C-AF2A54E80DB1}">
      <dsp:nvSpPr>
        <dsp:cNvPr id="0" name=""/>
        <dsp:cNvSpPr/>
      </dsp:nvSpPr>
      <dsp:spPr>
        <a:xfrm rot="10800000">
          <a:off x="2828254" y="1973670"/>
          <a:ext cx="2803965" cy="2412264"/>
        </a:xfrm>
        <a:prstGeom prst="round2SameRect">
          <a:avLst>
            <a:gd name="adj1" fmla="val 10500"/>
            <a:gd name="adj2" fmla="val 0"/>
          </a:avLst>
        </a:prstGeom>
        <a:solidFill>
          <a:srgbClr val="0A3B66"/>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t" anchorCtr="0">
          <a:noAutofit/>
        </a:bodyPr>
        <a:lstStyle/>
        <a:p>
          <a:pPr lvl="0" algn="l" defTabSz="1200150">
            <a:lnSpc>
              <a:spcPct val="90000"/>
            </a:lnSpc>
            <a:spcBef>
              <a:spcPct val="0"/>
            </a:spcBef>
            <a:spcAft>
              <a:spcPct val="35000"/>
            </a:spcAft>
          </a:pPr>
          <a:r>
            <a:rPr lang="en-IN" sz="2700" kern="1200" dirty="0"/>
            <a:t>- Quantitative</a:t>
          </a:r>
        </a:p>
        <a:p>
          <a:pPr lvl="0" algn="l" defTabSz="1200150">
            <a:lnSpc>
              <a:spcPct val="90000"/>
            </a:lnSpc>
            <a:spcBef>
              <a:spcPct val="0"/>
            </a:spcBef>
            <a:spcAft>
              <a:spcPct val="35000"/>
            </a:spcAft>
          </a:pPr>
          <a:r>
            <a:rPr lang="en-IN" sz="2700" kern="1200" dirty="0"/>
            <a:t>- Qualitative</a:t>
          </a:r>
          <a:endParaRPr lang="en-US" sz="2700" kern="1200" dirty="0"/>
        </a:p>
      </dsp:txBody>
      <dsp:txXfrm rot="10800000">
        <a:off x="2902439" y="1973670"/>
        <a:ext cx="2655595" cy="2338079"/>
      </dsp:txXfrm>
    </dsp:sp>
    <dsp:sp modelId="{A6FC413D-D56F-4AB8-991B-18636E01CB8F}">
      <dsp:nvSpPr>
        <dsp:cNvPr id="0" name=""/>
        <dsp:cNvSpPr/>
      </dsp:nvSpPr>
      <dsp:spPr>
        <a:xfrm>
          <a:off x="6154074" y="263156"/>
          <a:ext cx="2323433" cy="1447358"/>
        </a:xfrm>
        <a:prstGeom prst="roundRect">
          <a:avLst>
            <a:gd name="adj" fmla="val 10000"/>
          </a:avLst>
        </a:prstGeom>
        <a:solidFill>
          <a:schemeClr val="accent1">
            <a:tint val="50000"/>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sp>
    <dsp:sp modelId="{D5CA5EAB-7E05-4406-93E1-C17FE7A2BDBF}">
      <dsp:nvSpPr>
        <dsp:cNvPr id="0" name=""/>
        <dsp:cNvSpPr/>
      </dsp:nvSpPr>
      <dsp:spPr>
        <a:xfrm rot="10800000">
          <a:off x="5864563" y="1973670"/>
          <a:ext cx="2902456" cy="2412264"/>
        </a:xfrm>
        <a:prstGeom prst="round2SameRect">
          <a:avLst>
            <a:gd name="adj1" fmla="val 10500"/>
            <a:gd name="adj2" fmla="val 0"/>
          </a:avLst>
        </a:prstGeom>
        <a:solidFill>
          <a:srgbClr val="12528C"/>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t" anchorCtr="0">
          <a:noAutofit/>
        </a:bodyPr>
        <a:lstStyle/>
        <a:p>
          <a:pPr lvl="0" algn="l" defTabSz="1155700">
            <a:lnSpc>
              <a:spcPct val="90000"/>
            </a:lnSpc>
            <a:spcBef>
              <a:spcPct val="0"/>
            </a:spcBef>
            <a:spcAft>
              <a:spcPct val="35000"/>
            </a:spcAft>
          </a:pPr>
          <a:r>
            <a:rPr lang="en-IN" sz="2600" kern="1200" dirty="0"/>
            <a:t>- Exploratory</a:t>
          </a:r>
        </a:p>
        <a:p>
          <a:pPr lvl="0" algn="l" defTabSz="1155700">
            <a:lnSpc>
              <a:spcPct val="90000"/>
            </a:lnSpc>
            <a:spcBef>
              <a:spcPct val="0"/>
            </a:spcBef>
            <a:spcAft>
              <a:spcPct val="35000"/>
            </a:spcAft>
          </a:pPr>
          <a:r>
            <a:rPr lang="en-IN" sz="2600" kern="1200" dirty="0"/>
            <a:t>- Descriptive</a:t>
          </a:r>
        </a:p>
        <a:p>
          <a:pPr lvl="0" algn="l" defTabSz="1155700">
            <a:lnSpc>
              <a:spcPct val="90000"/>
            </a:lnSpc>
            <a:spcBef>
              <a:spcPct val="0"/>
            </a:spcBef>
            <a:spcAft>
              <a:spcPct val="35000"/>
            </a:spcAft>
          </a:pPr>
          <a:r>
            <a:rPr lang="en-IN" sz="2600" kern="1200" dirty="0"/>
            <a:t>- Causal or Experimental</a:t>
          </a:r>
          <a:endParaRPr lang="en-US" sz="2600" kern="1200" dirty="0"/>
        </a:p>
      </dsp:txBody>
      <dsp:txXfrm rot="10800000">
        <a:off x="5938748" y="1973670"/>
        <a:ext cx="2754086" cy="23380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D9B9D-A27C-40D2-A207-98DE3001527B}">
      <dsp:nvSpPr>
        <dsp:cNvPr id="0" name=""/>
        <dsp:cNvSpPr/>
      </dsp:nvSpPr>
      <dsp:spPr>
        <a:xfrm>
          <a:off x="0" y="1799257"/>
          <a:ext cx="9039497" cy="1973670"/>
        </a:xfrm>
        <a:prstGeom prst="roundRect">
          <a:avLst>
            <a:gd name="adj" fmla="val 10000"/>
          </a:avLst>
        </a:prstGeom>
        <a:solidFill>
          <a:schemeClr val="accent1">
            <a:alpha val="90000"/>
            <a:tint val="40000"/>
            <a:hueOff val="0"/>
            <a:satOff val="0"/>
            <a:lumOff val="0"/>
            <a:alphaOff val="0"/>
          </a:schemeClr>
        </a:solid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dsp:style>
    </dsp:sp>
    <dsp:sp modelId="{12C084A0-0BEB-4FD9-A5C1-CE2A4B5A4017}">
      <dsp:nvSpPr>
        <dsp:cNvPr id="0" name=""/>
        <dsp:cNvSpPr/>
      </dsp:nvSpPr>
      <dsp:spPr>
        <a:xfrm>
          <a:off x="225939" y="304268"/>
          <a:ext cx="2267484" cy="1366118"/>
        </a:xfrm>
        <a:prstGeom prst="roundRect">
          <a:avLst>
            <a:gd name="adj" fmla="val 10000"/>
          </a:avLst>
        </a:prstGeom>
        <a:solidFill>
          <a:schemeClr val="accent1">
            <a:tint val="50000"/>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sp>
    <dsp:sp modelId="{B5EDD669-E846-4776-851B-8BBC90B17963}">
      <dsp:nvSpPr>
        <dsp:cNvPr id="0" name=""/>
        <dsp:cNvSpPr/>
      </dsp:nvSpPr>
      <dsp:spPr>
        <a:xfrm rot="10800000">
          <a:off x="272477" y="1973670"/>
          <a:ext cx="2323433" cy="2412264"/>
        </a:xfrm>
        <a:prstGeom prst="round2SameRect">
          <a:avLst>
            <a:gd name="adj1" fmla="val 10500"/>
            <a:gd name="adj2" fmla="val 0"/>
          </a:avLst>
        </a:prstGeom>
        <a:solidFill>
          <a:srgbClr val="102249"/>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lvl="0" algn="l" defTabSz="1244600">
            <a:lnSpc>
              <a:spcPct val="90000"/>
            </a:lnSpc>
            <a:spcBef>
              <a:spcPct val="0"/>
            </a:spcBef>
            <a:spcAft>
              <a:spcPct val="35000"/>
            </a:spcAft>
          </a:pPr>
          <a:r>
            <a:rPr lang="en-IN" sz="2800" kern="1200" dirty="0"/>
            <a:t>- Primary</a:t>
          </a:r>
        </a:p>
        <a:p>
          <a:pPr lvl="0" algn="l" defTabSz="1244600">
            <a:lnSpc>
              <a:spcPct val="90000"/>
            </a:lnSpc>
            <a:spcBef>
              <a:spcPct val="0"/>
            </a:spcBef>
            <a:spcAft>
              <a:spcPct val="35000"/>
            </a:spcAft>
          </a:pPr>
          <a:r>
            <a:rPr lang="en-IN" sz="2800" kern="1200" dirty="0"/>
            <a:t>- Secondary</a:t>
          </a:r>
          <a:endParaRPr lang="en-US" sz="2800" kern="1200" dirty="0"/>
        </a:p>
      </dsp:txBody>
      <dsp:txXfrm rot="10800000">
        <a:off x="343931" y="1973670"/>
        <a:ext cx="2180525" cy="2340810"/>
      </dsp:txXfrm>
    </dsp:sp>
    <dsp:sp modelId="{BC7BD1C1-1B59-4A3A-B269-C8AC2D095ABF}">
      <dsp:nvSpPr>
        <dsp:cNvPr id="0" name=""/>
        <dsp:cNvSpPr/>
      </dsp:nvSpPr>
      <dsp:spPr>
        <a:xfrm>
          <a:off x="3068520" y="263156"/>
          <a:ext cx="2323433" cy="1447358"/>
        </a:xfrm>
        <a:prstGeom prst="roundRect">
          <a:avLst>
            <a:gd name="adj" fmla="val 10000"/>
          </a:avLst>
        </a:prstGeom>
        <a:solidFill>
          <a:schemeClr val="accent1">
            <a:tint val="50000"/>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sp>
    <dsp:sp modelId="{822A66BF-05A3-44D5-AB1C-AF2A54E80DB1}">
      <dsp:nvSpPr>
        <dsp:cNvPr id="0" name=""/>
        <dsp:cNvSpPr/>
      </dsp:nvSpPr>
      <dsp:spPr>
        <a:xfrm rot="10800000">
          <a:off x="2828254" y="1973670"/>
          <a:ext cx="2803965" cy="2412264"/>
        </a:xfrm>
        <a:prstGeom prst="round2SameRect">
          <a:avLst>
            <a:gd name="adj1" fmla="val 10500"/>
            <a:gd name="adj2" fmla="val 0"/>
          </a:avLst>
        </a:prstGeom>
        <a:solidFill>
          <a:srgbClr val="0A3B66"/>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t" anchorCtr="0">
          <a:noAutofit/>
        </a:bodyPr>
        <a:lstStyle/>
        <a:p>
          <a:pPr lvl="0" algn="l" defTabSz="1200150">
            <a:lnSpc>
              <a:spcPct val="90000"/>
            </a:lnSpc>
            <a:spcBef>
              <a:spcPct val="0"/>
            </a:spcBef>
            <a:spcAft>
              <a:spcPct val="35000"/>
            </a:spcAft>
          </a:pPr>
          <a:r>
            <a:rPr lang="en-IN" sz="2700" b="1" kern="1200" dirty="0"/>
            <a:t>- Quantitative</a:t>
          </a:r>
        </a:p>
        <a:p>
          <a:pPr lvl="0" algn="l" defTabSz="1200150">
            <a:lnSpc>
              <a:spcPct val="90000"/>
            </a:lnSpc>
            <a:spcBef>
              <a:spcPct val="0"/>
            </a:spcBef>
            <a:spcAft>
              <a:spcPct val="35000"/>
            </a:spcAft>
          </a:pPr>
          <a:r>
            <a:rPr lang="en-IN" sz="2700" b="1" kern="1200" dirty="0"/>
            <a:t>- Qualitative</a:t>
          </a:r>
          <a:endParaRPr lang="en-US" sz="2700" b="1" kern="1200" dirty="0"/>
        </a:p>
      </dsp:txBody>
      <dsp:txXfrm rot="10800000">
        <a:off x="2902439" y="1973670"/>
        <a:ext cx="2655595" cy="2338079"/>
      </dsp:txXfrm>
    </dsp:sp>
    <dsp:sp modelId="{A6FC413D-D56F-4AB8-991B-18636E01CB8F}">
      <dsp:nvSpPr>
        <dsp:cNvPr id="0" name=""/>
        <dsp:cNvSpPr/>
      </dsp:nvSpPr>
      <dsp:spPr>
        <a:xfrm>
          <a:off x="6154074" y="263156"/>
          <a:ext cx="2323433" cy="1447358"/>
        </a:xfrm>
        <a:prstGeom prst="roundRect">
          <a:avLst>
            <a:gd name="adj" fmla="val 10000"/>
          </a:avLst>
        </a:prstGeom>
        <a:solidFill>
          <a:schemeClr val="accent1">
            <a:tint val="50000"/>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sp>
    <dsp:sp modelId="{D5CA5EAB-7E05-4406-93E1-C17FE7A2BDBF}">
      <dsp:nvSpPr>
        <dsp:cNvPr id="0" name=""/>
        <dsp:cNvSpPr/>
      </dsp:nvSpPr>
      <dsp:spPr>
        <a:xfrm rot="10800000">
          <a:off x="5864563" y="1973670"/>
          <a:ext cx="2902456" cy="2412264"/>
        </a:xfrm>
        <a:prstGeom prst="round2SameRect">
          <a:avLst>
            <a:gd name="adj1" fmla="val 10500"/>
            <a:gd name="adj2" fmla="val 0"/>
          </a:avLst>
        </a:prstGeom>
        <a:solidFill>
          <a:srgbClr val="12528C"/>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t" anchorCtr="0">
          <a:noAutofit/>
        </a:bodyPr>
        <a:lstStyle/>
        <a:p>
          <a:pPr lvl="0" algn="l" defTabSz="1200150">
            <a:lnSpc>
              <a:spcPct val="90000"/>
            </a:lnSpc>
            <a:spcBef>
              <a:spcPct val="0"/>
            </a:spcBef>
            <a:spcAft>
              <a:spcPct val="35000"/>
            </a:spcAft>
          </a:pPr>
          <a:r>
            <a:rPr lang="en-IN" sz="2700" kern="1200" dirty="0"/>
            <a:t>- Exploratory</a:t>
          </a:r>
        </a:p>
        <a:p>
          <a:pPr lvl="0" algn="l" defTabSz="1200150">
            <a:lnSpc>
              <a:spcPct val="90000"/>
            </a:lnSpc>
            <a:spcBef>
              <a:spcPct val="0"/>
            </a:spcBef>
            <a:spcAft>
              <a:spcPct val="35000"/>
            </a:spcAft>
          </a:pPr>
          <a:r>
            <a:rPr lang="en-IN" sz="2700" kern="1200" dirty="0"/>
            <a:t>- Descriptive</a:t>
          </a:r>
        </a:p>
        <a:p>
          <a:pPr lvl="0" algn="l" defTabSz="1200150">
            <a:lnSpc>
              <a:spcPct val="90000"/>
            </a:lnSpc>
            <a:spcBef>
              <a:spcPct val="0"/>
            </a:spcBef>
            <a:spcAft>
              <a:spcPct val="35000"/>
            </a:spcAft>
          </a:pPr>
          <a:r>
            <a:rPr lang="en-IN" sz="2700" kern="1200" dirty="0"/>
            <a:t>- Causal or Experimental</a:t>
          </a:r>
          <a:endParaRPr lang="en-US" sz="2700" kern="1200" dirty="0"/>
        </a:p>
      </dsp:txBody>
      <dsp:txXfrm rot="10800000">
        <a:off x="5938748" y="1973670"/>
        <a:ext cx="2754086" cy="233807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D9B9D-A27C-40D2-A207-98DE3001527B}">
      <dsp:nvSpPr>
        <dsp:cNvPr id="0" name=""/>
        <dsp:cNvSpPr/>
      </dsp:nvSpPr>
      <dsp:spPr>
        <a:xfrm>
          <a:off x="0" y="1799257"/>
          <a:ext cx="9039497" cy="1973670"/>
        </a:xfrm>
        <a:prstGeom prst="roundRect">
          <a:avLst>
            <a:gd name="adj" fmla="val 10000"/>
          </a:avLst>
        </a:prstGeom>
        <a:solidFill>
          <a:schemeClr val="accent1">
            <a:alpha val="90000"/>
            <a:tint val="40000"/>
            <a:hueOff val="0"/>
            <a:satOff val="0"/>
            <a:lumOff val="0"/>
            <a:alphaOff val="0"/>
          </a:schemeClr>
        </a:solid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dsp:style>
    </dsp:sp>
    <dsp:sp modelId="{12C084A0-0BEB-4FD9-A5C1-CE2A4B5A4017}">
      <dsp:nvSpPr>
        <dsp:cNvPr id="0" name=""/>
        <dsp:cNvSpPr/>
      </dsp:nvSpPr>
      <dsp:spPr>
        <a:xfrm>
          <a:off x="225939" y="304268"/>
          <a:ext cx="2267484" cy="1366118"/>
        </a:xfrm>
        <a:prstGeom prst="roundRect">
          <a:avLst>
            <a:gd name="adj" fmla="val 10000"/>
          </a:avLst>
        </a:prstGeom>
        <a:solidFill>
          <a:schemeClr val="accent1">
            <a:tint val="50000"/>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sp>
    <dsp:sp modelId="{B5EDD669-E846-4776-851B-8BBC90B17963}">
      <dsp:nvSpPr>
        <dsp:cNvPr id="0" name=""/>
        <dsp:cNvSpPr/>
      </dsp:nvSpPr>
      <dsp:spPr>
        <a:xfrm rot="10800000">
          <a:off x="272477" y="1973670"/>
          <a:ext cx="2323433" cy="2412264"/>
        </a:xfrm>
        <a:prstGeom prst="round2SameRect">
          <a:avLst>
            <a:gd name="adj1" fmla="val 10500"/>
            <a:gd name="adj2" fmla="val 0"/>
          </a:avLst>
        </a:prstGeom>
        <a:solidFill>
          <a:srgbClr val="102249"/>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t" anchorCtr="0">
          <a:noAutofit/>
        </a:bodyPr>
        <a:lstStyle/>
        <a:p>
          <a:pPr lvl="0" algn="l" defTabSz="1244600">
            <a:lnSpc>
              <a:spcPct val="90000"/>
            </a:lnSpc>
            <a:spcBef>
              <a:spcPct val="0"/>
            </a:spcBef>
            <a:spcAft>
              <a:spcPct val="35000"/>
            </a:spcAft>
          </a:pPr>
          <a:r>
            <a:rPr lang="en-IN" sz="2800" kern="1200" dirty="0"/>
            <a:t>- Primary</a:t>
          </a:r>
        </a:p>
        <a:p>
          <a:pPr lvl="0" algn="l" defTabSz="1244600">
            <a:lnSpc>
              <a:spcPct val="90000"/>
            </a:lnSpc>
            <a:spcBef>
              <a:spcPct val="0"/>
            </a:spcBef>
            <a:spcAft>
              <a:spcPct val="35000"/>
            </a:spcAft>
          </a:pPr>
          <a:r>
            <a:rPr lang="en-IN" sz="2800" kern="1200" dirty="0"/>
            <a:t>- Secondary</a:t>
          </a:r>
          <a:endParaRPr lang="en-US" sz="2800" kern="1200" dirty="0"/>
        </a:p>
      </dsp:txBody>
      <dsp:txXfrm rot="10800000">
        <a:off x="343931" y="1973670"/>
        <a:ext cx="2180525" cy="2340810"/>
      </dsp:txXfrm>
    </dsp:sp>
    <dsp:sp modelId="{BC7BD1C1-1B59-4A3A-B269-C8AC2D095ABF}">
      <dsp:nvSpPr>
        <dsp:cNvPr id="0" name=""/>
        <dsp:cNvSpPr/>
      </dsp:nvSpPr>
      <dsp:spPr>
        <a:xfrm>
          <a:off x="3068520" y="263156"/>
          <a:ext cx="2323433" cy="1447358"/>
        </a:xfrm>
        <a:prstGeom prst="roundRect">
          <a:avLst>
            <a:gd name="adj" fmla="val 10000"/>
          </a:avLst>
        </a:prstGeom>
        <a:solidFill>
          <a:schemeClr val="accent1">
            <a:tint val="50000"/>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sp>
    <dsp:sp modelId="{822A66BF-05A3-44D5-AB1C-AF2A54E80DB1}">
      <dsp:nvSpPr>
        <dsp:cNvPr id="0" name=""/>
        <dsp:cNvSpPr/>
      </dsp:nvSpPr>
      <dsp:spPr>
        <a:xfrm rot="10800000">
          <a:off x="2828254" y="1973670"/>
          <a:ext cx="2803965" cy="2412264"/>
        </a:xfrm>
        <a:prstGeom prst="round2SameRect">
          <a:avLst>
            <a:gd name="adj1" fmla="val 10500"/>
            <a:gd name="adj2" fmla="val 0"/>
          </a:avLst>
        </a:prstGeom>
        <a:solidFill>
          <a:srgbClr val="0A3B66"/>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t" anchorCtr="0">
          <a:noAutofit/>
        </a:bodyPr>
        <a:lstStyle/>
        <a:p>
          <a:pPr lvl="0" algn="l" defTabSz="1200150">
            <a:lnSpc>
              <a:spcPct val="90000"/>
            </a:lnSpc>
            <a:spcBef>
              <a:spcPct val="0"/>
            </a:spcBef>
            <a:spcAft>
              <a:spcPct val="35000"/>
            </a:spcAft>
          </a:pPr>
          <a:r>
            <a:rPr lang="en-IN" sz="2700" kern="1200" dirty="0"/>
            <a:t>- Quantitative</a:t>
          </a:r>
        </a:p>
        <a:p>
          <a:pPr lvl="0" algn="l" defTabSz="1200150">
            <a:lnSpc>
              <a:spcPct val="90000"/>
            </a:lnSpc>
            <a:spcBef>
              <a:spcPct val="0"/>
            </a:spcBef>
            <a:spcAft>
              <a:spcPct val="35000"/>
            </a:spcAft>
          </a:pPr>
          <a:r>
            <a:rPr lang="en-IN" sz="2700" kern="1200" dirty="0"/>
            <a:t>- Qualitative</a:t>
          </a:r>
          <a:endParaRPr lang="en-US" sz="2700" kern="1200" dirty="0"/>
        </a:p>
      </dsp:txBody>
      <dsp:txXfrm rot="10800000">
        <a:off x="2902439" y="1973670"/>
        <a:ext cx="2655595" cy="2338079"/>
      </dsp:txXfrm>
    </dsp:sp>
    <dsp:sp modelId="{A6FC413D-D56F-4AB8-991B-18636E01CB8F}">
      <dsp:nvSpPr>
        <dsp:cNvPr id="0" name=""/>
        <dsp:cNvSpPr/>
      </dsp:nvSpPr>
      <dsp:spPr>
        <a:xfrm>
          <a:off x="6154074" y="263156"/>
          <a:ext cx="2323433" cy="1447358"/>
        </a:xfrm>
        <a:prstGeom prst="roundRect">
          <a:avLst>
            <a:gd name="adj" fmla="val 10000"/>
          </a:avLst>
        </a:prstGeom>
        <a:solidFill>
          <a:schemeClr val="accent1">
            <a:tint val="50000"/>
            <a:hueOff val="0"/>
            <a:satOff val="0"/>
            <a:lumOff val="0"/>
            <a:alphaOff val="0"/>
          </a:schemeClr>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sp>
    <dsp:sp modelId="{D5CA5EAB-7E05-4406-93E1-C17FE7A2BDBF}">
      <dsp:nvSpPr>
        <dsp:cNvPr id="0" name=""/>
        <dsp:cNvSpPr/>
      </dsp:nvSpPr>
      <dsp:spPr>
        <a:xfrm rot="10800000">
          <a:off x="5864563" y="1973670"/>
          <a:ext cx="2902456" cy="2412264"/>
        </a:xfrm>
        <a:prstGeom prst="round2SameRect">
          <a:avLst>
            <a:gd name="adj1" fmla="val 10500"/>
            <a:gd name="adj2" fmla="val 0"/>
          </a:avLst>
        </a:prstGeom>
        <a:solidFill>
          <a:srgbClr val="12528C"/>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t" anchorCtr="0">
          <a:noAutofit/>
        </a:bodyPr>
        <a:lstStyle/>
        <a:p>
          <a:pPr lvl="0" algn="l" defTabSz="1200150">
            <a:lnSpc>
              <a:spcPct val="90000"/>
            </a:lnSpc>
            <a:spcBef>
              <a:spcPct val="0"/>
            </a:spcBef>
            <a:spcAft>
              <a:spcPct val="35000"/>
            </a:spcAft>
          </a:pPr>
          <a:r>
            <a:rPr lang="en-IN" sz="2700" b="1" kern="1200" dirty="0"/>
            <a:t>- Exploratory</a:t>
          </a:r>
        </a:p>
        <a:p>
          <a:pPr lvl="0" algn="l" defTabSz="1200150">
            <a:lnSpc>
              <a:spcPct val="90000"/>
            </a:lnSpc>
            <a:spcBef>
              <a:spcPct val="0"/>
            </a:spcBef>
            <a:spcAft>
              <a:spcPct val="35000"/>
            </a:spcAft>
          </a:pPr>
          <a:r>
            <a:rPr lang="en-IN" sz="2700" b="1" kern="1200" dirty="0"/>
            <a:t>- Descriptive</a:t>
          </a:r>
        </a:p>
        <a:p>
          <a:pPr lvl="0" algn="l" defTabSz="1200150">
            <a:lnSpc>
              <a:spcPct val="90000"/>
            </a:lnSpc>
            <a:spcBef>
              <a:spcPct val="0"/>
            </a:spcBef>
            <a:spcAft>
              <a:spcPct val="35000"/>
            </a:spcAft>
          </a:pPr>
          <a:r>
            <a:rPr lang="en-IN" sz="2700" b="1" kern="1200" dirty="0"/>
            <a:t>- Causal or Experimental</a:t>
          </a:r>
          <a:endParaRPr lang="en-US" sz="2700" b="1" kern="1200" dirty="0"/>
        </a:p>
      </dsp:txBody>
      <dsp:txXfrm rot="10800000">
        <a:off x="5938748" y="1973670"/>
        <a:ext cx="2754086" cy="233807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352C69-F1AF-4712-A57B-C76231F38357}">
      <dsp:nvSpPr>
        <dsp:cNvPr id="0" name=""/>
        <dsp:cNvSpPr/>
      </dsp:nvSpPr>
      <dsp:spPr>
        <a:xfrm>
          <a:off x="0" y="0"/>
          <a:ext cx="4351338" cy="4351338"/>
        </a:xfrm>
        <a:prstGeom prst="pie">
          <a:avLst>
            <a:gd name="adj1" fmla="val 5400000"/>
            <a:gd name="adj2" fmla="val 1620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5525663-FC1A-42F9-9AC0-6B53969A5DBB}">
      <dsp:nvSpPr>
        <dsp:cNvPr id="0" name=""/>
        <dsp:cNvSpPr/>
      </dsp:nvSpPr>
      <dsp:spPr>
        <a:xfrm>
          <a:off x="2175669" y="0"/>
          <a:ext cx="8339931" cy="4351338"/>
        </a:xfrm>
        <a:prstGeom prst="rect">
          <a:avLst/>
        </a:prstGeom>
        <a:solidFill>
          <a:schemeClr val="accent1">
            <a:lumMod val="40000"/>
            <a:lumOff val="6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b="1" kern="1200" dirty="0"/>
            <a:t>Two basic types of descriptive research studies are available to the marketing researcher: </a:t>
          </a:r>
          <a:endParaRPr lang="en-IN" sz="3200" kern="1200" dirty="0"/>
        </a:p>
      </dsp:txBody>
      <dsp:txXfrm>
        <a:off x="2175669" y="0"/>
        <a:ext cx="8339931" cy="1305404"/>
      </dsp:txXfrm>
    </dsp:sp>
    <dsp:sp modelId="{A83108E5-F4F4-4D42-9012-492859BD4A8C}">
      <dsp:nvSpPr>
        <dsp:cNvPr id="0" name=""/>
        <dsp:cNvSpPr/>
      </dsp:nvSpPr>
      <dsp:spPr>
        <a:xfrm>
          <a:off x="761485" y="1305404"/>
          <a:ext cx="2828366" cy="2828366"/>
        </a:xfrm>
        <a:prstGeom prst="pie">
          <a:avLst>
            <a:gd name="adj1" fmla="val 5400000"/>
            <a:gd name="adj2" fmla="val 1620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A7A47A0-B494-489B-8BA7-B21C4FF45A2B}">
      <dsp:nvSpPr>
        <dsp:cNvPr id="0" name=""/>
        <dsp:cNvSpPr/>
      </dsp:nvSpPr>
      <dsp:spPr>
        <a:xfrm>
          <a:off x="2175669" y="1305404"/>
          <a:ext cx="8339931" cy="2828366"/>
        </a:xfrm>
        <a:prstGeom prst="rect">
          <a:avLst/>
        </a:prstGeom>
        <a:solidFill>
          <a:schemeClr val="accent1">
            <a:lumMod val="60000"/>
            <a:lumOff val="40000"/>
            <a:alpha val="9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b="1" kern="1200" dirty="0"/>
            <a:t>Cross-sectional and </a:t>
          </a:r>
          <a:endParaRPr lang="en-IN" sz="3200" kern="1200" dirty="0"/>
        </a:p>
      </dsp:txBody>
      <dsp:txXfrm>
        <a:off x="2175669" y="1305404"/>
        <a:ext cx="8339931" cy="1305399"/>
      </dsp:txXfrm>
    </dsp:sp>
    <dsp:sp modelId="{52A6BE05-B793-4D44-BA59-B2E73A0F1C69}">
      <dsp:nvSpPr>
        <dsp:cNvPr id="0" name=""/>
        <dsp:cNvSpPr/>
      </dsp:nvSpPr>
      <dsp:spPr>
        <a:xfrm>
          <a:off x="1522968" y="2610804"/>
          <a:ext cx="1305400" cy="1305400"/>
        </a:xfrm>
        <a:prstGeom prst="pie">
          <a:avLst>
            <a:gd name="adj1" fmla="val 5400000"/>
            <a:gd name="adj2" fmla="val 1620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8AEAF55-54ED-47B3-AE78-D3356975DF4F}">
      <dsp:nvSpPr>
        <dsp:cNvPr id="0" name=""/>
        <dsp:cNvSpPr/>
      </dsp:nvSpPr>
      <dsp:spPr>
        <a:xfrm>
          <a:off x="2175669" y="2610804"/>
          <a:ext cx="8339931" cy="1305400"/>
        </a:xfrm>
        <a:prstGeom prst="rect">
          <a:avLst/>
        </a:prstGeom>
        <a:solidFill>
          <a:schemeClr val="accent1">
            <a:lumMod val="75000"/>
            <a:alpha val="9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b="1" kern="1200" dirty="0">
              <a:solidFill>
                <a:schemeClr val="bg1">
                  <a:lumMod val="85000"/>
                </a:schemeClr>
              </a:solidFill>
            </a:rPr>
            <a:t>Longitudinal.</a:t>
          </a:r>
          <a:endParaRPr lang="en-IN" sz="3200" kern="1200" dirty="0">
            <a:solidFill>
              <a:schemeClr val="bg1">
                <a:lumMod val="85000"/>
              </a:schemeClr>
            </a:solidFill>
          </a:endParaRPr>
        </a:p>
      </dsp:txBody>
      <dsp:txXfrm>
        <a:off x="2175669" y="2610804"/>
        <a:ext cx="8339931" cy="1305400"/>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6.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7.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8.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88E89F-0399-4DEE-95C4-B22E362F6EA9}" type="datetimeFigureOut">
              <a:rPr lang="en-IN" smtClean="0"/>
              <a:t>24-02-2021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D678F0-0C79-49A0-A642-EB0D9642E1D1}" type="slidenum">
              <a:rPr lang="en-IN" smtClean="0"/>
              <a:t>‹#›</a:t>
            </a:fld>
            <a:endParaRPr lang="en-IN"/>
          </a:p>
        </p:txBody>
      </p:sp>
    </p:spTree>
    <p:extLst>
      <p:ext uri="{BB962C8B-B14F-4D97-AF65-F5344CB8AC3E}">
        <p14:creationId xmlns:p14="http://schemas.microsoft.com/office/powerpoint/2010/main" val="4216109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This is definitely not a comprehensive list.</a:t>
            </a:r>
          </a:p>
          <a:p>
            <a:endParaRPr lang="en-IN" dirty="0"/>
          </a:p>
        </p:txBody>
      </p:sp>
      <p:sp>
        <p:nvSpPr>
          <p:cNvPr id="4" name="Slide Number Placeholder 3"/>
          <p:cNvSpPr>
            <a:spLocks noGrp="1"/>
          </p:cNvSpPr>
          <p:nvPr>
            <p:ph type="sldNum" sz="quarter" idx="10"/>
          </p:nvPr>
        </p:nvSpPr>
        <p:spPr/>
        <p:txBody>
          <a:bodyPr/>
          <a:lstStyle/>
          <a:p>
            <a:fld id="{2BD1BCF0-62F9-4B5C-887E-9D19F367B3DE}" type="slidenum">
              <a:rPr lang="en-IN" smtClean="0"/>
              <a:t>3</a:t>
            </a:fld>
            <a:endParaRPr lang="en-IN"/>
          </a:p>
        </p:txBody>
      </p:sp>
    </p:spTree>
    <p:extLst>
      <p:ext uri="{BB962C8B-B14F-4D97-AF65-F5344CB8AC3E}">
        <p14:creationId xmlns:p14="http://schemas.microsoft.com/office/powerpoint/2010/main" val="2329300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393700" y="692150"/>
            <a:ext cx="6070600" cy="3416300"/>
          </a:xfrm>
          <a:ln cap="flat"/>
        </p:spPr>
      </p:sp>
      <p:sp>
        <p:nvSpPr>
          <p:cNvPr id="86019" name="Rectangle 3"/>
          <p:cNvSpPr>
            <a:spLocks noGrp="1" noChangeArrowheads="1"/>
          </p:cNvSpPr>
          <p:nvPr>
            <p:ph type="body" idx="1"/>
          </p:nvPr>
        </p:nvSpPr>
        <p:spPr>
          <a:noFill/>
        </p:spPr>
        <p:txBody>
          <a:bodyPr/>
          <a:lstStyle/>
          <a:p>
            <a:endParaRPr lang="en-US" altLang="en-US">
              <a:latin typeface="Arial" pitchFamily="34" charset="0"/>
            </a:endParaRPr>
          </a:p>
        </p:txBody>
      </p:sp>
    </p:spTree>
    <p:extLst>
      <p:ext uri="{BB962C8B-B14F-4D97-AF65-F5344CB8AC3E}">
        <p14:creationId xmlns:p14="http://schemas.microsoft.com/office/powerpoint/2010/main" val="2282841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393700" y="692150"/>
            <a:ext cx="6070600" cy="3416300"/>
          </a:xfrm>
          <a:ln cap="flat"/>
        </p:spPr>
      </p:sp>
      <p:sp>
        <p:nvSpPr>
          <p:cNvPr id="63491" name="Rectangle 3"/>
          <p:cNvSpPr>
            <a:spLocks noGrp="1" noChangeArrowheads="1"/>
          </p:cNvSpPr>
          <p:nvPr>
            <p:ph type="body" idx="1"/>
          </p:nvPr>
        </p:nvSpPr>
        <p:spPr>
          <a:noFill/>
        </p:spPr>
        <p:txBody>
          <a:bodyPr/>
          <a:lstStyle/>
          <a:p>
            <a:endParaRPr lang="en-US" altLang="en-US">
              <a:latin typeface="Arial" pitchFamily="34" charset="0"/>
            </a:endParaRPr>
          </a:p>
        </p:txBody>
      </p:sp>
    </p:spTree>
    <p:extLst>
      <p:ext uri="{BB962C8B-B14F-4D97-AF65-F5344CB8AC3E}">
        <p14:creationId xmlns:p14="http://schemas.microsoft.com/office/powerpoint/2010/main" val="3965795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393700" y="692150"/>
            <a:ext cx="6070600" cy="3416300"/>
          </a:xfrm>
          <a:ln cap="flat"/>
        </p:spPr>
      </p:sp>
      <p:sp>
        <p:nvSpPr>
          <p:cNvPr id="65539" name="Rectangle 3"/>
          <p:cNvSpPr>
            <a:spLocks noGrp="1" noChangeArrowheads="1"/>
          </p:cNvSpPr>
          <p:nvPr>
            <p:ph type="body" idx="1"/>
          </p:nvPr>
        </p:nvSpPr>
        <p:spPr>
          <a:noFill/>
        </p:spPr>
        <p:txBody>
          <a:bodyPr/>
          <a:lstStyle/>
          <a:p>
            <a:endParaRPr lang="en-US" altLang="en-US">
              <a:latin typeface="Arial" pitchFamily="34" charset="0"/>
            </a:endParaRPr>
          </a:p>
        </p:txBody>
      </p:sp>
    </p:spTree>
    <p:extLst>
      <p:ext uri="{BB962C8B-B14F-4D97-AF65-F5344CB8AC3E}">
        <p14:creationId xmlns:p14="http://schemas.microsoft.com/office/powerpoint/2010/main" val="1833459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393700" y="692150"/>
            <a:ext cx="6070600" cy="3416300"/>
          </a:xfrm>
          <a:ln cap="flat"/>
        </p:spPr>
      </p:sp>
      <p:sp>
        <p:nvSpPr>
          <p:cNvPr id="66563" name="Rectangle 3"/>
          <p:cNvSpPr>
            <a:spLocks noGrp="1" noChangeArrowheads="1"/>
          </p:cNvSpPr>
          <p:nvPr>
            <p:ph type="body" idx="1"/>
          </p:nvPr>
        </p:nvSpPr>
        <p:spPr>
          <a:noFill/>
        </p:spPr>
        <p:txBody>
          <a:bodyPr/>
          <a:lstStyle/>
          <a:p>
            <a:endParaRPr lang="en-US" altLang="en-US">
              <a:latin typeface="Arial" pitchFamily="34" charset="0"/>
            </a:endParaRPr>
          </a:p>
        </p:txBody>
      </p:sp>
    </p:spTree>
    <p:extLst>
      <p:ext uri="{BB962C8B-B14F-4D97-AF65-F5344CB8AC3E}">
        <p14:creationId xmlns:p14="http://schemas.microsoft.com/office/powerpoint/2010/main" val="3802676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393700" y="692150"/>
            <a:ext cx="6070600" cy="3416300"/>
          </a:xfrm>
          <a:ln cap="flat"/>
        </p:spPr>
      </p:sp>
      <p:sp>
        <p:nvSpPr>
          <p:cNvPr id="63491" name="Rectangle 3"/>
          <p:cNvSpPr>
            <a:spLocks noGrp="1" noChangeArrowheads="1"/>
          </p:cNvSpPr>
          <p:nvPr>
            <p:ph type="body" idx="1"/>
          </p:nvPr>
        </p:nvSpPr>
        <p:spPr>
          <a:noFill/>
        </p:spPr>
        <p:txBody>
          <a:bodyPr/>
          <a:lstStyle/>
          <a:p>
            <a:endParaRPr lang="en-US" altLang="en-US">
              <a:latin typeface="Arial" pitchFamily="34" charset="0"/>
            </a:endParaRPr>
          </a:p>
        </p:txBody>
      </p:sp>
    </p:spTree>
    <p:extLst>
      <p:ext uri="{BB962C8B-B14F-4D97-AF65-F5344CB8AC3E}">
        <p14:creationId xmlns:p14="http://schemas.microsoft.com/office/powerpoint/2010/main" val="230354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393700" y="692150"/>
            <a:ext cx="6070600" cy="3416300"/>
          </a:xfrm>
          <a:ln cap="flat"/>
        </p:spPr>
      </p:sp>
      <p:sp>
        <p:nvSpPr>
          <p:cNvPr id="68611" name="Rectangle 3"/>
          <p:cNvSpPr>
            <a:spLocks noGrp="1" noChangeArrowheads="1"/>
          </p:cNvSpPr>
          <p:nvPr>
            <p:ph type="body" idx="1"/>
          </p:nvPr>
        </p:nvSpPr>
        <p:spPr>
          <a:noFill/>
        </p:spPr>
        <p:txBody>
          <a:bodyPr/>
          <a:lstStyle/>
          <a:p>
            <a:endParaRPr lang="en-US" altLang="en-US">
              <a:latin typeface="Arial" pitchFamily="34" charset="0"/>
            </a:endParaRPr>
          </a:p>
        </p:txBody>
      </p:sp>
    </p:spTree>
    <p:extLst>
      <p:ext uri="{BB962C8B-B14F-4D97-AF65-F5344CB8AC3E}">
        <p14:creationId xmlns:p14="http://schemas.microsoft.com/office/powerpoint/2010/main" val="945623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2150"/>
            <a:ext cx="6070600" cy="3416300"/>
          </a:xfrm>
        </p:spPr>
      </p:sp>
      <p:sp>
        <p:nvSpPr>
          <p:cNvPr id="3" name="Notes Placeholder 2"/>
          <p:cNvSpPr>
            <a:spLocks noGrp="1"/>
          </p:cNvSpPr>
          <p:nvPr>
            <p:ph type="body" idx="1"/>
          </p:nvPr>
        </p:nvSpPr>
        <p:spPr/>
        <p:txBody>
          <a:bodyPr/>
          <a:lstStyle/>
          <a:p>
            <a:r>
              <a:rPr lang="en-IN" dirty="0"/>
              <a:t>exploratory research can be accomplished by simply reading a magazine or even by observing a situation. Ray Kroc, the milkshake machine salesman who created McDonald’s, observed that restaurants in San Bernardino, California, run by the McDonald brothers were so busy they burned up more milkshake machines than any of his other customers. Kroc took that exploratory observation and turned it into the </a:t>
            </a:r>
            <a:r>
              <a:rPr lang="en-IN" dirty="0" err="1"/>
              <a:t>worldfamous</a:t>
            </a:r>
            <a:r>
              <a:rPr lang="en-IN" dirty="0"/>
              <a:t> fast-food chain. </a:t>
            </a:r>
          </a:p>
          <a:p>
            <a:r>
              <a:rPr lang="en-IN" dirty="0"/>
              <a:t> </a:t>
            </a:r>
            <a:r>
              <a:rPr lang="en-IN" dirty="0" err="1"/>
              <a:t>xploratory</a:t>
            </a:r>
            <a:r>
              <a:rPr lang="en-IN" dirty="0"/>
              <a:t> research is ﬂexible in that it allows the researcher to investigate whatever sources he or she </a:t>
            </a:r>
            <a:r>
              <a:rPr lang="en-IN" dirty="0" err="1"/>
              <a:t>identiﬁ</a:t>
            </a:r>
            <a:r>
              <a:rPr lang="en-IN" dirty="0"/>
              <a:t> </a:t>
            </a:r>
            <a:r>
              <a:rPr lang="en-IN" dirty="0" err="1"/>
              <a:t>es</a:t>
            </a:r>
            <a:r>
              <a:rPr lang="en-IN" dirty="0"/>
              <a:t> and to the extent he or she feels is necessary to gain an understanding of the problem at hand. </a:t>
            </a:r>
            <a:endParaRPr lang="en-US" dirty="0"/>
          </a:p>
        </p:txBody>
      </p:sp>
    </p:spTree>
    <p:extLst>
      <p:ext uri="{BB962C8B-B14F-4D97-AF65-F5344CB8AC3E}">
        <p14:creationId xmlns:p14="http://schemas.microsoft.com/office/powerpoint/2010/main" val="3925281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393700" y="692150"/>
            <a:ext cx="6070600" cy="3416300"/>
          </a:xfrm>
          <a:ln cap="flat"/>
        </p:spPr>
      </p:sp>
      <p:sp>
        <p:nvSpPr>
          <p:cNvPr id="69635" name="Rectangle 3"/>
          <p:cNvSpPr>
            <a:spLocks noGrp="1" noChangeArrowheads="1"/>
          </p:cNvSpPr>
          <p:nvPr>
            <p:ph type="body" idx="1"/>
          </p:nvPr>
        </p:nvSpPr>
        <p:spPr>
          <a:noFill/>
        </p:spPr>
        <p:txBody>
          <a:bodyPr/>
          <a:lstStyle/>
          <a:p>
            <a:endParaRPr lang="en-US" altLang="en-US">
              <a:latin typeface="Arial" pitchFamily="34" charset="0"/>
            </a:endParaRPr>
          </a:p>
        </p:txBody>
      </p:sp>
    </p:spTree>
    <p:extLst>
      <p:ext uri="{BB962C8B-B14F-4D97-AF65-F5344CB8AC3E}">
        <p14:creationId xmlns:p14="http://schemas.microsoft.com/office/powerpoint/2010/main" val="2414506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2150"/>
            <a:ext cx="6070600" cy="34163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033141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17953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93700" y="692150"/>
            <a:ext cx="6070600" cy="3416300"/>
          </a:xfrm>
          <a:ln cap="flat"/>
        </p:spPr>
      </p:sp>
      <p:sp>
        <p:nvSpPr>
          <p:cNvPr id="50179" name="Rectangle 3"/>
          <p:cNvSpPr>
            <a:spLocks noGrp="1" noChangeArrowheads="1"/>
          </p:cNvSpPr>
          <p:nvPr>
            <p:ph type="body" idx="1"/>
          </p:nvPr>
        </p:nvSpPr>
        <p:spPr>
          <a:xfrm>
            <a:off x="911225" y="4357688"/>
            <a:ext cx="5032375" cy="4130675"/>
          </a:xfrm>
          <a:noFill/>
        </p:spPr>
        <p:txBody>
          <a:bodyPr lIns="93663" tIns="46038" rIns="93663" bIns="46038"/>
          <a:lstStyle/>
          <a:p>
            <a:endParaRPr lang="en-US" altLang="en-US">
              <a:latin typeface="Arial" pitchFamily="34" charset="0"/>
            </a:endParaRPr>
          </a:p>
        </p:txBody>
      </p:sp>
    </p:spTree>
    <p:extLst>
      <p:ext uri="{BB962C8B-B14F-4D97-AF65-F5344CB8AC3E}">
        <p14:creationId xmlns:p14="http://schemas.microsoft.com/office/powerpoint/2010/main" val="340416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7724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9447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393700" y="692150"/>
            <a:ext cx="6070600" cy="3416300"/>
          </a:xfrm>
          <a:ln cap="flat"/>
        </p:spPr>
      </p:sp>
      <p:sp>
        <p:nvSpPr>
          <p:cNvPr id="55299" name="Rectangle 3"/>
          <p:cNvSpPr>
            <a:spLocks noGrp="1" noChangeArrowheads="1"/>
          </p:cNvSpPr>
          <p:nvPr>
            <p:ph type="body" idx="1"/>
          </p:nvPr>
        </p:nvSpPr>
        <p:spPr>
          <a:noFill/>
        </p:spPr>
        <p:txBody>
          <a:bodyPr/>
          <a:lstStyle/>
          <a:p>
            <a:endParaRPr lang="en-US" altLang="en-US">
              <a:latin typeface="Arial" pitchFamily="34" charset="0"/>
            </a:endParaRPr>
          </a:p>
        </p:txBody>
      </p:sp>
    </p:spTree>
    <p:extLst>
      <p:ext uri="{BB962C8B-B14F-4D97-AF65-F5344CB8AC3E}">
        <p14:creationId xmlns:p14="http://schemas.microsoft.com/office/powerpoint/2010/main" val="984484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393700" y="692150"/>
            <a:ext cx="6070600" cy="3416300"/>
          </a:xfrm>
          <a:ln cap="flat"/>
        </p:spPr>
      </p:sp>
      <p:sp>
        <p:nvSpPr>
          <p:cNvPr id="51203" name="Rectangle 3"/>
          <p:cNvSpPr>
            <a:spLocks noGrp="1" noChangeArrowheads="1"/>
          </p:cNvSpPr>
          <p:nvPr>
            <p:ph type="body" idx="1"/>
          </p:nvPr>
        </p:nvSpPr>
        <p:spPr>
          <a:xfrm>
            <a:off x="911225" y="4357688"/>
            <a:ext cx="5032375" cy="4130675"/>
          </a:xfrm>
          <a:noFill/>
        </p:spPr>
        <p:txBody>
          <a:bodyPr lIns="93663" tIns="46038" rIns="93663" bIns="46038"/>
          <a:lstStyle/>
          <a:p>
            <a:endParaRPr lang="en-US" altLang="en-US">
              <a:latin typeface="Arial" pitchFamily="34" charset="0"/>
            </a:endParaRPr>
          </a:p>
        </p:txBody>
      </p:sp>
    </p:spTree>
    <p:extLst>
      <p:ext uri="{BB962C8B-B14F-4D97-AF65-F5344CB8AC3E}">
        <p14:creationId xmlns:p14="http://schemas.microsoft.com/office/powerpoint/2010/main" val="2773049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xfrm>
            <a:off x="393700" y="692150"/>
            <a:ext cx="6070600" cy="3416300"/>
          </a:xfrm>
          <a:ln cap="flat"/>
        </p:spPr>
      </p:sp>
      <p:sp>
        <p:nvSpPr>
          <p:cNvPr id="53251" name="Rectangle 3"/>
          <p:cNvSpPr>
            <a:spLocks noGrp="1" noChangeArrowheads="1"/>
          </p:cNvSpPr>
          <p:nvPr>
            <p:ph type="body" idx="1"/>
          </p:nvPr>
        </p:nvSpPr>
        <p:spPr>
          <a:noFill/>
        </p:spPr>
        <p:txBody>
          <a:bodyPr/>
          <a:lstStyle/>
          <a:p>
            <a:endParaRPr lang="en-US" altLang="en-US">
              <a:latin typeface="Arial" pitchFamily="34" charset="0"/>
            </a:endParaRPr>
          </a:p>
        </p:txBody>
      </p:sp>
    </p:spTree>
    <p:extLst>
      <p:ext uri="{BB962C8B-B14F-4D97-AF65-F5344CB8AC3E}">
        <p14:creationId xmlns:p14="http://schemas.microsoft.com/office/powerpoint/2010/main" val="1609105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393700" y="692150"/>
            <a:ext cx="6070600" cy="3416300"/>
          </a:xfrm>
          <a:ln cap="flat"/>
        </p:spPr>
      </p:sp>
      <p:sp>
        <p:nvSpPr>
          <p:cNvPr id="63491" name="Rectangle 3"/>
          <p:cNvSpPr>
            <a:spLocks noGrp="1" noChangeArrowheads="1"/>
          </p:cNvSpPr>
          <p:nvPr>
            <p:ph type="body" idx="1"/>
          </p:nvPr>
        </p:nvSpPr>
        <p:spPr>
          <a:noFill/>
        </p:spPr>
        <p:txBody>
          <a:bodyPr/>
          <a:lstStyle/>
          <a:p>
            <a:endParaRPr lang="en-US" altLang="en-US">
              <a:latin typeface="Arial" pitchFamily="34" charset="0"/>
            </a:endParaRPr>
          </a:p>
        </p:txBody>
      </p:sp>
    </p:spTree>
    <p:extLst>
      <p:ext uri="{BB962C8B-B14F-4D97-AF65-F5344CB8AC3E}">
        <p14:creationId xmlns:p14="http://schemas.microsoft.com/office/powerpoint/2010/main" val="3072532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2150"/>
            <a:ext cx="6070600" cy="3416300"/>
          </a:xfrm>
        </p:spPr>
      </p:sp>
      <p:sp>
        <p:nvSpPr>
          <p:cNvPr id="3" name="Notes Placeholder 2"/>
          <p:cNvSpPr>
            <a:spLocks noGrp="1"/>
          </p:cNvSpPr>
          <p:nvPr>
            <p:ph type="body" idx="1"/>
          </p:nvPr>
        </p:nvSpPr>
        <p:spPr/>
        <p:txBody>
          <a:bodyPr/>
          <a:lstStyle/>
          <a:p>
            <a:r>
              <a:rPr lang="en-US"/>
              <a:t>The power of using varying hues of the same color</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15D1903-C082-4EB8-959B-41F15729BB8A}" type="slidenum">
              <a:rPr lang="en-US" smtClean="0"/>
              <a:t>35</a:t>
            </a:fld>
            <a:endParaRPr lang="en-US"/>
          </a:p>
        </p:txBody>
      </p:sp>
    </p:spTree>
    <p:extLst>
      <p:ext uri="{BB962C8B-B14F-4D97-AF65-F5344CB8AC3E}">
        <p14:creationId xmlns:p14="http://schemas.microsoft.com/office/powerpoint/2010/main" val="1928138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393700" y="692150"/>
            <a:ext cx="6070600" cy="3416300"/>
          </a:xfrm>
          <a:ln cap="flat"/>
        </p:spPr>
      </p:sp>
      <p:sp>
        <p:nvSpPr>
          <p:cNvPr id="63491" name="Rectangle 3"/>
          <p:cNvSpPr>
            <a:spLocks noGrp="1" noChangeArrowheads="1"/>
          </p:cNvSpPr>
          <p:nvPr>
            <p:ph type="body" idx="1"/>
          </p:nvPr>
        </p:nvSpPr>
        <p:spPr>
          <a:noFill/>
        </p:spPr>
        <p:txBody>
          <a:bodyPr/>
          <a:lstStyle/>
          <a:p>
            <a:endParaRPr lang="en-US" altLang="en-US">
              <a:latin typeface="Arial" pitchFamily="34" charset="0"/>
            </a:endParaRPr>
          </a:p>
        </p:txBody>
      </p:sp>
    </p:spTree>
    <p:extLst>
      <p:ext uri="{BB962C8B-B14F-4D97-AF65-F5344CB8AC3E}">
        <p14:creationId xmlns:p14="http://schemas.microsoft.com/office/powerpoint/2010/main" val="3145110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393700" y="692150"/>
            <a:ext cx="6070600" cy="3416300"/>
          </a:xfrm>
          <a:ln cap="flat"/>
        </p:spPr>
      </p:sp>
      <p:sp>
        <p:nvSpPr>
          <p:cNvPr id="83971" name="Rectangle 3"/>
          <p:cNvSpPr>
            <a:spLocks noGrp="1" noChangeArrowheads="1"/>
          </p:cNvSpPr>
          <p:nvPr>
            <p:ph type="body" idx="1"/>
          </p:nvPr>
        </p:nvSpPr>
        <p:spPr>
          <a:xfrm>
            <a:off x="911225" y="4357688"/>
            <a:ext cx="5032375" cy="4130675"/>
          </a:xfrm>
          <a:noFill/>
        </p:spPr>
        <p:txBody>
          <a:bodyPr lIns="93663" tIns="46038" rIns="93663" bIns="46038"/>
          <a:lstStyle/>
          <a:p>
            <a:endParaRPr lang="en-US" altLang="en-US">
              <a:latin typeface="Arial" pitchFamily="34" charset="0"/>
            </a:endParaRPr>
          </a:p>
        </p:txBody>
      </p:sp>
    </p:spTree>
    <p:extLst>
      <p:ext uri="{BB962C8B-B14F-4D97-AF65-F5344CB8AC3E}">
        <p14:creationId xmlns:p14="http://schemas.microsoft.com/office/powerpoint/2010/main" val="100307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5F0B33F-DB5A-47ED-89A9-A6D0C54C65CF}" type="datetime1">
              <a:rPr lang="en-IN" smtClean="0"/>
              <a:t>24-02-2021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D1DB16-3243-4916-96AE-0416B7586CF1}" type="slidenum">
              <a:rPr lang="en-IN" smtClean="0"/>
              <a:t>‹#›</a:t>
            </a:fld>
            <a:endParaRPr lang="en-IN"/>
          </a:p>
        </p:txBody>
      </p:sp>
    </p:spTree>
    <p:extLst>
      <p:ext uri="{BB962C8B-B14F-4D97-AF65-F5344CB8AC3E}">
        <p14:creationId xmlns:p14="http://schemas.microsoft.com/office/powerpoint/2010/main" val="371229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C3841A3-60A3-4592-A42D-69FCE5962CFC}" type="datetime1">
              <a:rPr lang="en-IN" smtClean="0"/>
              <a:t>24-02-2021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D1DB16-3243-4916-96AE-0416B7586CF1}" type="slidenum">
              <a:rPr lang="en-IN" smtClean="0"/>
              <a:t>‹#›</a:t>
            </a:fld>
            <a:endParaRPr lang="en-IN"/>
          </a:p>
        </p:txBody>
      </p:sp>
    </p:spTree>
    <p:extLst>
      <p:ext uri="{BB962C8B-B14F-4D97-AF65-F5344CB8AC3E}">
        <p14:creationId xmlns:p14="http://schemas.microsoft.com/office/powerpoint/2010/main" val="3011755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C10CA6C-BB92-471B-AC68-599711B8D7DE}" type="datetime1">
              <a:rPr lang="en-IN" smtClean="0"/>
              <a:t>24-02-2021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D1DB16-3243-4916-96AE-0416B7586CF1}" type="slidenum">
              <a:rPr lang="en-IN" smtClean="0"/>
              <a:t>‹#›</a:t>
            </a:fld>
            <a:endParaRPr lang="en-IN"/>
          </a:p>
        </p:txBody>
      </p:sp>
    </p:spTree>
    <p:extLst>
      <p:ext uri="{BB962C8B-B14F-4D97-AF65-F5344CB8AC3E}">
        <p14:creationId xmlns:p14="http://schemas.microsoft.com/office/powerpoint/2010/main" val="1691821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solidFill>
                  <a:schemeClr val="accent5">
                    <a:lumMod val="75000"/>
                  </a:schemeClr>
                </a:solidFill>
                <a:latin typeface="+mn-lt"/>
              </a:defRPr>
            </a:lvl1pPr>
          </a:lstStyle>
          <a:p>
            <a:r>
              <a:rPr lang="en-US" smtClean="0"/>
              <a:t>Click to edit Master title style</a:t>
            </a:r>
            <a:endParaRPr lang="en-IN"/>
          </a:p>
        </p:txBody>
      </p:sp>
      <p:sp>
        <p:nvSpPr>
          <p:cNvPr id="3" name="Content Placeholder 2"/>
          <p:cNvSpPr>
            <a:spLocks noGrp="1"/>
          </p:cNvSpPr>
          <p:nvPr>
            <p:ph idx="1"/>
          </p:nvPr>
        </p:nvSpPr>
        <p:spPr/>
        <p:txBody>
          <a:bodyPr>
            <a:normAutofit/>
          </a:bodyPr>
          <a:lstStyle>
            <a:lvl1pPr>
              <a:defRPr sz="2800" b="1">
                <a:solidFill>
                  <a:schemeClr val="accent5">
                    <a:lumMod val="50000"/>
                  </a:schemeClr>
                </a:solidFill>
              </a:defRPr>
            </a:lvl1pPr>
            <a:lvl2pPr>
              <a:defRPr sz="2800" b="1">
                <a:solidFill>
                  <a:schemeClr val="accent5">
                    <a:lumMod val="50000"/>
                  </a:schemeClr>
                </a:solidFill>
              </a:defRPr>
            </a:lvl2pPr>
            <a:lvl3pPr>
              <a:defRPr sz="2800" b="1">
                <a:solidFill>
                  <a:schemeClr val="accent5">
                    <a:lumMod val="50000"/>
                  </a:schemeClr>
                </a:solidFill>
              </a:defRPr>
            </a:lvl3pPr>
            <a:lvl4pPr>
              <a:defRPr sz="2800" b="1">
                <a:solidFill>
                  <a:schemeClr val="accent5">
                    <a:lumMod val="50000"/>
                  </a:schemeClr>
                </a:solidFill>
              </a:defRPr>
            </a:lvl4pPr>
            <a:lvl5pPr>
              <a:defRPr sz="2800" b="1">
                <a:solidFill>
                  <a:schemeClr val="accent5">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A587623-9FCB-48CC-938F-20E2AD725072}" type="datetime1">
              <a:rPr lang="en-IN" smtClean="0"/>
              <a:t>24-02-2021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D1DB16-3243-4916-96AE-0416B7586CF1}" type="slidenum">
              <a:rPr lang="en-IN" smtClean="0"/>
              <a:t>‹#›</a:t>
            </a:fld>
            <a:endParaRPr lang="en-IN"/>
          </a:p>
        </p:txBody>
      </p:sp>
    </p:spTree>
    <p:extLst>
      <p:ext uri="{BB962C8B-B14F-4D97-AF65-F5344CB8AC3E}">
        <p14:creationId xmlns:p14="http://schemas.microsoft.com/office/powerpoint/2010/main" val="692600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0524C1-D1EC-41A6-914F-27EE5780FF55}" type="datetime1">
              <a:rPr lang="en-IN" smtClean="0"/>
              <a:t>24-02-2021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D1DB16-3243-4916-96AE-0416B7586CF1}" type="slidenum">
              <a:rPr lang="en-IN" smtClean="0"/>
              <a:t>‹#›</a:t>
            </a:fld>
            <a:endParaRPr lang="en-IN"/>
          </a:p>
        </p:txBody>
      </p:sp>
    </p:spTree>
    <p:extLst>
      <p:ext uri="{BB962C8B-B14F-4D97-AF65-F5344CB8AC3E}">
        <p14:creationId xmlns:p14="http://schemas.microsoft.com/office/powerpoint/2010/main" val="2442919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9F743C0-8069-40C4-8EF6-CEB0B7284BE5}" type="datetime1">
              <a:rPr lang="en-IN" smtClean="0"/>
              <a:t>24-02-2021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D1DB16-3243-4916-96AE-0416B7586CF1}" type="slidenum">
              <a:rPr lang="en-IN" smtClean="0"/>
              <a:t>‹#›</a:t>
            </a:fld>
            <a:endParaRPr lang="en-IN"/>
          </a:p>
        </p:txBody>
      </p:sp>
    </p:spTree>
    <p:extLst>
      <p:ext uri="{BB962C8B-B14F-4D97-AF65-F5344CB8AC3E}">
        <p14:creationId xmlns:p14="http://schemas.microsoft.com/office/powerpoint/2010/main" val="1171810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9A3B915-FCC9-48CF-ABE6-7E60AC685019}" type="datetime1">
              <a:rPr lang="en-IN" smtClean="0"/>
              <a:t>24-02-2021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FD1DB16-3243-4916-96AE-0416B7586CF1}" type="slidenum">
              <a:rPr lang="en-IN" smtClean="0"/>
              <a:t>‹#›</a:t>
            </a:fld>
            <a:endParaRPr lang="en-IN"/>
          </a:p>
        </p:txBody>
      </p:sp>
    </p:spTree>
    <p:extLst>
      <p:ext uri="{BB962C8B-B14F-4D97-AF65-F5344CB8AC3E}">
        <p14:creationId xmlns:p14="http://schemas.microsoft.com/office/powerpoint/2010/main" val="3504843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48C642D-647C-49BB-A560-674E38ECF996}" type="datetime1">
              <a:rPr lang="en-IN" smtClean="0"/>
              <a:t>24-02-2021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FD1DB16-3243-4916-96AE-0416B7586CF1}" type="slidenum">
              <a:rPr lang="en-IN" smtClean="0"/>
              <a:t>‹#›</a:t>
            </a:fld>
            <a:endParaRPr lang="en-IN"/>
          </a:p>
        </p:txBody>
      </p:sp>
    </p:spTree>
    <p:extLst>
      <p:ext uri="{BB962C8B-B14F-4D97-AF65-F5344CB8AC3E}">
        <p14:creationId xmlns:p14="http://schemas.microsoft.com/office/powerpoint/2010/main" val="3489204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CC7903-C879-45AA-A420-D11C50C6D208}" type="datetime1">
              <a:rPr lang="en-IN" smtClean="0"/>
              <a:t>24-02-2021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FD1DB16-3243-4916-96AE-0416B7586CF1}" type="slidenum">
              <a:rPr lang="en-IN" smtClean="0"/>
              <a:t>‹#›</a:t>
            </a:fld>
            <a:endParaRPr lang="en-IN"/>
          </a:p>
        </p:txBody>
      </p:sp>
    </p:spTree>
    <p:extLst>
      <p:ext uri="{BB962C8B-B14F-4D97-AF65-F5344CB8AC3E}">
        <p14:creationId xmlns:p14="http://schemas.microsoft.com/office/powerpoint/2010/main" val="2798733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CF3C16-7B56-4F16-B8CB-D11E4D147BA8}" type="datetime1">
              <a:rPr lang="en-IN" smtClean="0"/>
              <a:t>24-02-2021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D1DB16-3243-4916-96AE-0416B7586CF1}" type="slidenum">
              <a:rPr lang="en-IN" smtClean="0"/>
              <a:t>‹#›</a:t>
            </a:fld>
            <a:endParaRPr lang="en-IN"/>
          </a:p>
        </p:txBody>
      </p:sp>
    </p:spTree>
    <p:extLst>
      <p:ext uri="{BB962C8B-B14F-4D97-AF65-F5344CB8AC3E}">
        <p14:creationId xmlns:p14="http://schemas.microsoft.com/office/powerpoint/2010/main" val="466512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651AE-580C-4B08-A1B4-91F7AA3ACB90}" type="datetime1">
              <a:rPr lang="en-IN" smtClean="0"/>
              <a:t>24-02-2021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D1DB16-3243-4916-96AE-0416B7586CF1}" type="slidenum">
              <a:rPr lang="en-IN" smtClean="0"/>
              <a:t>‹#›</a:t>
            </a:fld>
            <a:endParaRPr lang="en-IN"/>
          </a:p>
        </p:txBody>
      </p:sp>
    </p:spTree>
    <p:extLst>
      <p:ext uri="{BB962C8B-B14F-4D97-AF65-F5344CB8AC3E}">
        <p14:creationId xmlns:p14="http://schemas.microsoft.com/office/powerpoint/2010/main" val="3956902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EAD37A-BE7A-4B35-92C0-8227747E36CE}" type="datetime1">
              <a:rPr lang="en-IN" smtClean="0"/>
              <a:t>24-02-2021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D1DB16-3243-4916-96AE-0416B7586CF1}" type="slidenum">
              <a:rPr lang="en-IN" smtClean="0"/>
              <a:t>‹#›</a:t>
            </a:fld>
            <a:endParaRPr lang="en-IN"/>
          </a:p>
        </p:txBody>
      </p:sp>
      <p:sp>
        <p:nvSpPr>
          <p:cNvPr id="7" name="Rectangle 6"/>
          <p:cNvSpPr/>
          <p:nvPr userDrawn="1"/>
        </p:nvSpPr>
        <p:spPr>
          <a:xfrm>
            <a:off x="-1" y="6721475"/>
            <a:ext cx="12192001" cy="163909"/>
          </a:xfrm>
          <a:prstGeom prst="rect">
            <a:avLst/>
          </a:prstGeom>
          <a:solidFill>
            <a:schemeClr val="tx2">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smtClean="0"/>
              <a:t>© </a:t>
            </a:r>
            <a:r>
              <a:rPr lang="en-US" sz="1400" i="1" dirty="0" err="1" smtClean="0"/>
              <a:t>Manoj</a:t>
            </a:r>
            <a:r>
              <a:rPr lang="en-US" sz="1400" i="1" dirty="0" smtClean="0"/>
              <a:t> Kumar </a:t>
            </a:r>
            <a:r>
              <a:rPr lang="en-US" sz="1400" i="1" dirty="0" err="1" smtClean="0"/>
              <a:t>Mondal</a:t>
            </a:r>
            <a:r>
              <a:rPr lang="en-US" sz="1400" i="1" dirty="0" smtClean="0"/>
              <a:t>, </a:t>
            </a:r>
            <a:r>
              <a:rPr lang="en-US" sz="1400" i="1" dirty="0" err="1" smtClean="0"/>
              <a:t>RMSoEE</a:t>
            </a:r>
            <a:endParaRPr lang="en-US" sz="1400" i="1" dirty="0"/>
          </a:p>
        </p:txBody>
      </p:sp>
      <p:pic>
        <p:nvPicPr>
          <p:cNvPr id="8" name="Picture 4"/>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b="28421"/>
          <a:stretch/>
        </p:blipFill>
        <p:spPr bwMode="auto">
          <a:xfrm>
            <a:off x="-42025" y="-99392"/>
            <a:ext cx="12234025" cy="353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p:nvPr userDrawn="1"/>
        </p:nvCxnSpPr>
        <p:spPr>
          <a:xfrm flipV="1">
            <a:off x="-15730" y="224287"/>
            <a:ext cx="12196228" cy="518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699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3.xml"/><Relationship Id="rId7" Type="http://schemas.openxmlformats.org/officeDocument/2006/relationships/image" Target="../media/image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8.png"/><Relationship Id="rId4" Type="http://schemas.openxmlformats.org/officeDocument/2006/relationships/diagramQuickStyle" Target="../diagrams/quickStyle3.xml"/><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15.png"/><Relationship Id="rId4" Type="http://schemas.openxmlformats.org/officeDocument/2006/relationships/diagramLayout" Target="../diagrams/layout5.xml"/><Relationship Id="rId9"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en.wikipedia.org/wiki/Marketing_research"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ccsearch.creativecommons.org/"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erson holding white Samsung Galaxy Ta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354" y="369090"/>
            <a:ext cx="9525000" cy="6324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0" y="369090"/>
            <a:ext cx="6231372" cy="1371310"/>
          </a:xfrm>
        </p:spPr>
        <p:txBody>
          <a:bodyPr>
            <a:normAutofit fontScale="90000"/>
          </a:bodyPr>
          <a:lstStyle/>
          <a:p>
            <a:r>
              <a:rPr lang="en-US" sz="4800" b="1" dirty="0" smtClean="0">
                <a:solidFill>
                  <a:srgbClr val="002060"/>
                </a:solidFill>
                <a:latin typeface="Georgia" panose="02040502050405020303" pitchFamily="18" charset="0"/>
              </a:rPr>
              <a:t>Foundations of Entrepreneurship</a:t>
            </a:r>
            <a:endParaRPr lang="en-IN" sz="4800" b="1" dirty="0">
              <a:solidFill>
                <a:srgbClr val="002060"/>
              </a:solidFill>
              <a:latin typeface="Georgia" panose="02040502050405020303" pitchFamily="18" charset="0"/>
            </a:endParaRPr>
          </a:p>
        </p:txBody>
      </p:sp>
      <p:sp>
        <p:nvSpPr>
          <p:cNvPr id="3" name="Subtitle 2"/>
          <p:cNvSpPr>
            <a:spLocks noGrp="1"/>
          </p:cNvSpPr>
          <p:nvPr>
            <p:ph type="subTitle" idx="1"/>
          </p:nvPr>
        </p:nvSpPr>
        <p:spPr>
          <a:xfrm rot="20313268">
            <a:off x="2999219" y="4698207"/>
            <a:ext cx="9144000" cy="1655762"/>
          </a:xfrm>
        </p:spPr>
        <p:txBody>
          <a:bodyPr>
            <a:normAutofit/>
          </a:bodyPr>
          <a:lstStyle/>
          <a:p>
            <a:r>
              <a:rPr lang="en-US" sz="2800" b="1" dirty="0" smtClean="0">
                <a:solidFill>
                  <a:srgbClr val="820000"/>
                </a:solidFill>
              </a:rPr>
              <a:t>Lecture Note </a:t>
            </a:r>
            <a:r>
              <a:rPr lang="en-US" sz="2800" b="1" dirty="0" smtClean="0">
                <a:solidFill>
                  <a:srgbClr val="820000"/>
                </a:solidFill>
              </a:rPr>
              <a:t>#17</a:t>
            </a:r>
            <a:endParaRPr lang="en-US" sz="2800" b="1" dirty="0" smtClean="0">
              <a:solidFill>
                <a:srgbClr val="820000"/>
              </a:solidFill>
            </a:endParaRPr>
          </a:p>
          <a:p>
            <a:pPr>
              <a:spcBef>
                <a:spcPts val="0"/>
              </a:spcBef>
            </a:pPr>
            <a:r>
              <a:rPr lang="en-US" sz="3200" b="1" dirty="0" smtClean="0">
                <a:solidFill>
                  <a:srgbClr val="0070C0"/>
                </a:solidFill>
              </a:rPr>
              <a:t>Marketing Research?</a:t>
            </a:r>
          </a:p>
          <a:p>
            <a:pPr>
              <a:spcBef>
                <a:spcPts val="0"/>
              </a:spcBef>
            </a:pPr>
            <a:r>
              <a:rPr lang="en-US" sz="3200" b="1" dirty="0" smtClean="0">
                <a:solidFill>
                  <a:srgbClr val="0070C0"/>
                </a:solidFill>
              </a:rPr>
              <a:t>17.02.2021</a:t>
            </a:r>
            <a:endParaRPr lang="en-IN" sz="3200" b="1" dirty="0">
              <a:solidFill>
                <a:srgbClr val="0070C0"/>
              </a:solidFill>
            </a:endParaRPr>
          </a:p>
        </p:txBody>
      </p:sp>
      <p:sp>
        <p:nvSpPr>
          <p:cNvPr id="4" name="Slide Number Placeholder 3"/>
          <p:cNvSpPr>
            <a:spLocks noGrp="1"/>
          </p:cNvSpPr>
          <p:nvPr>
            <p:ph type="sldNum" sz="quarter" idx="12"/>
          </p:nvPr>
        </p:nvSpPr>
        <p:spPr/>
        <p:txBody>
          <a:bodyPr/>
          <a:lstStyle/>
          <a:p>
            <a:fld id="{8FD1DB16-3243-4916-96AE-0416B7586CF1}" type="slidenum">
              <a:rPr lang="en-IN" smtClean="0"/>
              <a:t>1</a:t>
            </a:fld>
            <a:endParaRPr lang="en-IN"/>
          </a:p>
        </p:txBody>
      </p:sp>
    </p:spTree>
    <p:extLst>
      <p:ext uri="{BB962C8B-B14F-4D97-AF65-F5344CB8AC3E}">
        <p14:creationId xmlns:p14="http://schemas.microsoft.com/office/powerpoint/2010/main" val="15456025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2097" y="908720"/>
            <a:ext cx="9176031" cy="4154984"/>
          </a:xfrm>
          <a:prstGeom prst="rect">
            <a:avLst/>
          </a:prstGeom>
        </p:spPr>
        <p:txBody>
          <a:bodyPr wrap="square">
            <a:spAutoFit/>
          </a:bodyPr>
          <a:lstStyle/>
          <a:p>
            <a:pPr algn="ctr"/>
            <a:r>
              <a:rPr lang="en-IN" sz="2400" b="1" dirty="0">
                <a:solidFill>
                  <a:srgbClr val="222222"/>
                </a:solidFill>
                <a:latin typeface="Arial" panose="020B0604020202020204" pitchFamily="34" charset="0"/>
              </a:rPr>
              <a:t>Definition in Wikipedia</a:t>
            </a:r>
          </a:p>
          <a:p>
            <a:pPr algn="just"/>
            <a:r>
              <a:rPr lang="en-IN" sz="2400" b="1" dirty="0">
                <a:solidFill>
                  <a:srgbClr val="222222"/>
                </a:solidFill>
                <a:latin typeface="Arial" panose="020B0604020202020204" pitchFamily="34" charset="0"/>
              </a:rPr>
              <a:t>Marketing research</a:t>
            </a:r>
            <a:r>
              <a:rPr lang="en-IN" sz="2400" dirty="0">
                <a:solidFill>
                  <a:srgbClr val="222222"/>
                </a:solidFill>
                <a:latin typeface="Arial" panose="020B0604020202020204" pitchFamily="34" charset="0"/>
              </a:rPr>
              <a:t> is "the process or set of processes that </a:t>
            </a:r>
            <a:r>
              <a:rPr lang="en-IN" sz="2400" dirty="0" smtClean="0">
                <a:solidFill>
                  <a:schemeClr val="accent2">
                    <a:lumMod val="50000"/>
                  </a:schemeClr>
                </a:solidFill>
                <a:latin typeface="Arial" panose="020B0604020202020204" pitchFamily="34" charset="0"/>
              </a:rPr>
              <a:t>link(s)</a:t>
            </a:r>
            <a:r>
              <a:rPr lang="en-IN" sz="2400" dirty="0" smtClean="0">
                <a:solidFill>
                  <a:srgbClr val="222222"/>
                </a:solidFill>
                <a:latin typeface="Arial" panose="020B0604020202020204" pitchFamily="34" charset="0"/>
              </a:rPr>
              <a:t> </a:t>
            </a:r>
            <a:r>
              <a:rPr lang="en-IN" sz="2400" dirty="0">
                <a:solidFill>
                  <a:srgbClr val="222222"/>
                </a:solidFill>
                <a:latin typeface="Arial" panose="020B0604020202020204" pitchFamily="34" charset="0"/>
              </a:rPr>
              <a:t>the </a:t>
            </a:r>
            <a:r>
              <a:rPr lang="en-IN" sz="2400" b="1" dirty="0">
                <a:solidFill>
                  <a:schemeClr val="accent2">
                    <a:lumMod val="50000"/>
                  </a:schemeClr>
                </a:solidFill>
                <a:latin typeface="Arial" panose="020B0604020202020204" pitchFamily="34" charset="0"/>
              </a:rPr>
              <a:t>producers, customers</a:t>
            </a:r>
            <a:r>
              <a:rPr lang="en-IN" sz="2400" dirty="0">
                <a:solidFill>
                  <a:srgbClr val="222222"/>
                </a:solidFill>
                <a:latin typeface="Arial" panose="020B0604020202020204" pitchFamily="34" charset="0"/>
              </a:rPr>
              <a:t>, and </a:t>
            </a:r>
            <a:r>
              <a:rPr lang="en-IN" sz="2400" b="1" dirty="0">
                <a:solidFill>
                  <a:schemeClr val="accent2">
                    <a:lumMod val="50000"/>
                  </a:schemeClr>
                </a:solidFill>
                <a:latin typeface="Arial" panose="020B0604020202020204" pitchFamily="34" charset="0"/>
              </a:rPr>
              <a:t>end users </a:t>
            </a:r>
            <a:r>
              <a:rPr lang="en-IN" sz="2400" dirty="0">
                <a:solidFill>
                  <a:srgbClr val="222222"/>
                </a:solidFill>
                <a:latin typeface="Arial" panose="020B0604020202020204" pitchFamily="34" charset="0"/>
              </a:rPr>
              <a:t>to the marketer through information used to identify and define marketing opportunities and </a:t>
            </a:r>
            <a:r>
              <a:rPr lang="en-IN" sz="2400" b="1" dirty="0">
                <a:solidFill>
                  <a:schemeClr val="accent2">
                    <a:lumMod val="50000"/>
                  </a:schemeClr>
                </a:solidFill>
                <a:latin typeface="Arial" panose="020B0604020202020204" pitchFamily="34" charset="0"/>
              </a:rPr>
              <a:t>problems; generate, refine, and evaluate marketing actions</a:t>
            </a:r>
            <a:r>
              <a:rPr lang="en-IN" sz="2400" dirty="0">
                <a:solidFill>
                  <a:srgbClr val="222222"/>
                </a:solidFill>
                <a:latin typeface="Arial" panose="020B0604020202020204" pitchFamily="34" charset="0"/>
              </a:rPr>
              <a:t>; monitor marketing performance; and improve understanding of marketing as a process. Marketing research specifies the information required to address these issues, </a:t>
            </a:r>
            <a:r>
              <a:rPr lang="en-IN" sz="2400" b="1" dirty="0">
                <a:solidFill>
                  <a:schemeClr val="accent2">
                    <a:lumMod val="50000"/>
                  </a:schemeClr>
                </a:solidFill>
                <a:latin typeface="Arial" panose="020B0604020202020204" pitchFamily="34" charset="0"/>
              </a:rPr>
              <a:t>designs</a:t>
            </a:r>
            <a:r>
              <a:rPr lang="en-IN" sz="2400" dirty="0">
                <a:solidFill>
                  <a:srgbClr val="222222"/>
                </a:solidFill>
                <a:latin typeface="Arial" panose="020B0604020202020204" pitchFamily="34" charset="0"/>
              </a:rPr>
              <a:t> the method for </a:t>
            </a:r>
            <a:r>
              <a:rPr lang="en-IN" sz="2400" b="1" dirty="0">
                <a:solidFill>
                  <a:schemeClr val="accent2">
                    <a:lumMod val="50000"/>
                  </a:schemeClr>
                </a:solidFill>
                <a:latin typeface="Arial" panose="020B0604020202020204" pitchFamily="34" charset="0"/>
              </a:rPr>
              <a:t>collecting information, manages and implements</a:t>
            </a:r>
            <a:r>
              <a:rPr lang="en-IN" sz="2400" dirty="0">
                <a:solidFill>
                  <a:srgbClr val="222222"/>
                </a:solidFill>
                <a:latin typeface="Arial" panose="020B0604020202020204" pitchFamily="34" charset="0"/>
              </a:rPr>
              <a:t> the </a:t>
            </a:r>
            <a:r>
              <a:rPr lang="en-IN" sz="2400" b="1" dirty="0">
                <a:solidFill>
                  <a:schemeClr val="accent2">
                    <a:lumMod val="50000"/>
                  </a:schemeClr>
                </a:solidFill>
                <a:latin typeface="Arial" panose="020B0604020202020204" pitchFamily="34" charset="0"/>
              </a:rPr>
              <a:t>data collection process, analyses</a:t>
            </a:r>
            <a:r>
              <a:rPr lang="en-IN" sz="2400" dirty="0">
                <a:solidFill>
                  <a:srgbClr val="222222"/>
                </a:solidFill>
                <a:latin typeface="Arial" panose="020B0604020202020204" pitchFamily="34" charset="0"/>
              </a:rPr>
              <a:t> the </a:t>
            </a:r>
            <a:r>
              <a:rPr lang="en-IN" sz="2400" b="1" dirty="0">
                <a:solidFill>
                  <a:schemeClr val="accent2">
                    <a:lumMod val="50000"/>
                  </a:schemeClr>
                </a:solidFill>
                <a:latin typeface="Arial" panose="020B0604020202020204" pitchFamily="34" charset="0"/>
              </a:rPr>
              <a:t>results</a:t>
            </a:r>
            <a:r>
              <a:rPr lang="en-IN" sz="2400" dirty="0">
                <a:solidFill>
                  <a:srgbClr val="222222"/>
                </a:solidFill>
                <a:latin typeface="Arial" panose="020B0604020202020204" pitchFamily="34" charset="0"/>
              </a:rPr>
              <a:t>, and </a:t>
            </a:r>
            <a:r>
              <a:rPr lang="en-IN" sz="2400" b="1" dirty="0">
                <a:solidFill>
                  <a:schemeClr val="accent2">
                    <a:lumMod val="50000"/>
                  </a:schemeClr>
                </a:solidFill>
                <a:latin typeface="Arial" panose="020B0604020202020204" pitchFamily="34" charset="0"/>
              </a:rPr>
              <a:t>communicates</a:t>
            </a:r>
            <a:r>
              <a:rPr lang="en-IN" sz="2400" dirty="0">
                <a:solidFill>
                  <a:srgbClr val="222222"/>
                </a:solidFill>
                <a:latin typeface="Arial" panose="020B0604020202020204" pitchFamily="34" charset="0"/>
              </a:rPr>
              <a:t> the </a:t>
            </a:r>
            <a:r>
              <a:rPr lang="en-IN" sz="2400" b="1" dirty="0">
                <a:solidFill>
                  <a:schemeClr val="accent2">
                    <a:lumMod val="50000"/>
                  </a:schemeClr>
                </a:solidFill>
                <a:latin typeface="Arial" panose="020B0604020202020204" pitchFamily="34" charset="0"/>
              </a:rPr>
              <a:t>findings </a:t>
            </a:r>
            <a:r>
              <a:rPr lang="en-IN" sz="2400" dirty="0">
                <a:solidFill>
                  <a:srgbClr val="222222"/>
                </a:solidFill>
                <a:latin typeface="Arial" panose="020B0604020202020204" pitchFamily="34" charset="0"/>
              </a:rPr>
              <a:t>and their </a:t>
            </a:r>
            <a:r>
              <a:rPr lang="en-IN" sz="2400" b="1" dirty="0">
                <a:solidFill>
                  <a:schemeClr val="accent2">
                    <a:lumMod val="50000"/>
                  </a:schemeClr>
                </a:solidFill>
                <a:latin typeface="Arial" panose="020B0604020202020204" pitchFamily="34" charset="0"/>
              </a:rPr>
              <a:t>implications</a:t>
            </a:r>
            <a:r>
              <a:rPr lang="en-IN" sz="2400" dirty="0">
                <a:solidFill>
                  <a:srgbClr val="222222"/>
                </a:solidFill>
                <a:latin typeface="Arial" panose="020B0604020202020204" pitchFamily="34" charset="0"/>
              </a:rPr>
              <a:t>."</a:t>
            </a:r>
            <a:endParaRPr lang="en-US" sz="2400" dirty="0"/>
          </a:p>
        </p:txBody>
      </p:sp>
    </p:spTree>
    <p:extLst>
      <p:ext uri="{BB962C8B-B14F-4D97-AF65-F5344CB8AC3E}">
        <p14:creationId xmlns:p14="http://schemas.microsoft.com/office/powerpoint/2010/main" val="31415366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3929" y="1473785"/>
            <a:ext cx="1763688" cy="4052664"/>
            <a:chOff x="1524000" y="1752600"/>
            <a:chExt cx="1763688" cy="4052664"/>
          </a:xfrm>
        </p:grpSpPr>
        <p:sp>
          <p:nvSpPr>
            <p:cNvPr id="5" name="Oval 4"/>
            <p:cNvSpPr/>
            <p:nvPr/>
          </p:nvSpPr>
          <p:spPr bwMode="auto">
            <a:xfrm>
              <a:off x="1524000" y="1752600"/>
              <a:ext cx="1763688" cy="4052664"/>
            </a:xfrm>
            <a:prstGeom prst="ellipse">
              <a:avLst/>
            </a:prstGeom>
            <a:pattFill prst="openDmnd">
              <a:fgClr>
                <a:schemeClr val="accent1"/>
              </a:fgClr>
              <a:bgClr>
                <a:schemeClr val="bg1"/>
              </a:bgClr>
            </a:patt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translucentPowder">
              <a:bevelT w="63500" h="63500" prst="artDeco"/>
              <a:contourClr>
                <a:srgbClr val="FFFFFF"/>
              </a:contourClr>
            </a:sp3d>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IN" sz="2400" dirty="0">
                <a:latin typeface="Times New Roman" pitchFamily="18" charset="0"/>
              </a:endParaRPr>
            </a:p>
          </p:txBody>
        </p:sp>
        <p:sp>
          <p:nvSpPr>
            <p:cNvPr id="6" name="TextBox 5"/>
            <p:cNvSpPr txBox="1"/>
            <p:nvPr/>
          </p:nvSpPr>
          <p:spPr>
            <a:xfrm rot="16200000">
              <a:off x="568962" y="3284260"/>
              <a:ext cx="3816424" cy="1015663"/>
            </a:xfrm>
            <a:prstGeom prst="rect">
              <a:avLst/>
            </a:prstGeom>
            <a:noFill/>
          </p:spPr>
          <p:txBody>
            <a:bodyPr wrap="square" rtlCol="0">
              <a:spAutoFit/>
            </a:bodyPr>
            <a:lstStyle/>
            <a:p>
              <a:pPr algn="ctr"/>
              <a:r>
                <a:rPr lang="en-US" sz="2000" b="1" dirty="0"/>
                <a:t>Information emerging out of market research helps to</a:t>
              </a:r>
              <a:endParaRPr lang="en-IN" sz="2000" b="1" dirty="0"/>
            </a:p>
            <a:p>
              <a:pPr algn="ctr"/>
              <a:endParaRPr lang="en-IN" sz="2000" b="1" dirty="0"/>
            </a:p>
          </p:txBody>
        </p:sp>
      </p:grpSp>
      <p:sp>
        <p:nvSpPr>
          <p:cNvPr id="2" name="Title 1"/>
          <p:cNvSpPr>
            <a:spLocks noGrp="1"/>
          </p:cNvSpPr>
          <p:nvPr>
            <p:ph type="title"/>
          </p:nvPr>
        </p:nvSpPr>
        <p:spPr>
          <a:xfrm>
            <a:off x="2514600" y="213008"/>
            <a:ext cx="7162800"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0488" tIns="44450" rIns="90488" bIns="44450" numCol="1" rtlCol="0" anchor="ctr" anchorCtr="0" compatLnSpc="1">
            <a:prstTxWarp prst="textNoShape">
              <a:avLst/>
            </a:prstTxWarp>
            <a:normAutofit/>
          </a:bodyPr>
          <a:lstStyle/>
          <a:p>
            <a:r>
              <a:rPr lang="en-US" sz="3200" b="1" dirty="0">
                <a:solidFill>
                  <a:schemeClr val="accent5">
                    <a:lumMod val="75000"/>
                  </a:schemeClr>
                </a:solidFill>
              </a:rPr>
              <a:t>Marketing Research Helps to</a:t>
            </a:r>
            <a:endParaRPr lang="en-IN" sz="3200" b="1" dirty="0">
              <a:solidFill>
                <a:schemeClr val="accent5">
                  <a:lumMod val="75000"/>
                </a:schemeClr>
              </a:solidFill>
            </a:endParaRPr>
          </a:p>
        </p:txBody>
      </p:sp>
      <p:graphicFrame>
        <p:nvGraphicFramePr>
          <p:cNvPr id="4" name="Content Placeholder 3"/>
          <p:cNvGraphicFramePr>
            <a:graphicFrameLocks noGrp="1"/>
          </p:cNvGraphicFramePr>
          <p:nvPr>
            <p:ph idx="1"/>
            <p:extLst/>
          </p:nvPr>
        </p:nvGraphicFramePr>
        <p:xfrm>
          <a:off x="967103" y="1086497"/>
          <a:ext cx="9300252" cy="4827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AutoShape 2" descr="Arrow free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Arrow free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a:blip r:embed="rId7"/>
          <a:stretch>
            <a:fillRect/>
          </a:stretch>
        </p:blipFill>
        <p:spPr>
          <a:xfrm flipV="1">
            <a:off x="1357458" y="1605064"/>
            <a:ext cx="381000" cy="381000"/>
          </a:xfrm>
          <a:prstGeom prst="rect">
            <a:avLst/>
          </a:prstGeom>
        </p:spPr>
      </p:pic>
      <p:pic>
        <p:nvPicPr>
          <p:cNvPr id="2056" name="Picture 8" descr="Hunger premium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8458" y="2620718"/>
            <a:ext cx="575989" cy="575989"/>
          </a:xfrm>
          <a:prstGeom prst="rect">
            <a:avLst/>
          </a:prstGeom>
          <a:noFill/>
          <a:extLst>
            <a:ext uri="{909E8E84-426E-40DD-AFC4-6F175D3DCCD1}">
              <a14:hiddenFill xmlns:a14="http://schemas.microsoft.com/office/drawing/2010/main">
                <a:solidFill>
                  <a:srgbClr val="FFFFFF"/>
                </a:solidFill>
              </a14:hiddenFill>
            </a:ext>
          </a:extLst>
        </p:spPr>
      </p:pic>
      <p:sp>
        <p:nvSpPr>
          <p:cNvPr id="16" name="AutoShape 10" descr="Very happy fre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p:cNvPicPr>
            <a:picLocks noChangeAspect="1"/>
          </p:cNvPicPr>
          <p:nvPr/>
        </p:nvPicPr>
        <p:blipFill>
          <a:blip r:embed="rId9"/>
          <a:stretch>
            <a:fillRect/>
          </a:stretch>
        </p:blipFill>
        <p:spPr>
          <a:xfrm flipH="1">
            <a:off x="1615463" y="3773746"/>
            <a:ext cx="587832" cy="587832"/>
          </a:xfrm>
          <a:prstGeom prst="rect">
            <a:avLst/>
          </a:prstGeom>
        </p:spPr>
      </p:pic>
      <p:sp>
        <p:nvSpPr>
          <p:cNvPr id="18" name="AutoShape 12" descr="Improvement free ico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14" descr="Improvement free icon"/>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8000" y="4904088"/>
            <a:ext cx="569881" cy="569881"/>
          </a:xfrm>
          <a:prstGeom prst="rect">
            <a:avLst/>
          </a:prstGeom>
        </p:spPr>
      </p:pic>
    </p:spTree>
    <p:extLst>
      <p:ext uri="{BB962C8B-B14F-4D97-AF65-F5344CB8AC3E}">
        <p14:creationId xmlns:p14="http://schemas.microsoft.com/office/powerpoint/2010/main" val="136944923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331" y="317800"/>
            <a:ext cx="11142618"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0488" tIns="44450" rIns="90488" bIns="44450" numCol="1" rtlCol="0" anchor="ctr" anchorCtr="0" compatLnSpc="1">
            <a:prstTxWarp prst="textNoShape">
              <a:avLst/>
            </a:prstTxWarp>
            <a:normAutofit/>
          </a:bodyPr>
          <a:lstStyle/>
          <a:p>
            <a:r>
              <a:rPr lang="en-US" sz="3200" b="1" dirty="0">
                <a:solidFill>
                  <a:schemeClr val="accent5">
                    <a:lumMod val="75000"/>
                  </a:schemeClr>
                </a:solidFill>
              </a:rPr>
              <a:t>Marketing Research is a Systematic and Objective Process of </a:t>
            </a:r>
            <a:endParaRPr lang="en-IN" sz="3200" b="1" dirty="0">
              <a:solidFill>
                <a:schemeClr val="accent5">
                  <a:lumMod val="75000"/>
                </a:schemeClr>
              </a:solidFill>
            </a:endParaRPr>
          </a:p>
        </p:txBody>
      </p:sp>
      <p:sp>
        <p:nvSpPr>
          <p:cNvPr id="3" name="Content Placeholder 2"/>
          <p:cNvSpPr>
            <a:spLocks noGrp="1"/>
          </p:cNvSpPr>
          <p:nvPr>
            <p:ph idx="1"/>
          </p:nvPr>
        </p:nvSpPr>
        <p:spPr>
          <a:xfrm>
            <a:off x="692331" y="1460800"/>
            <a:ext cx="9439355" cy="3752056"/>
          </a:xfrm>
        </p:spPr>
        <p:txBody>
          <a:bodyPr/>
          <a:lstStyle/>
          <a:p>
            <a:r>
              <a:rPr lang="en-US" b="1" dirty="0"/>
              <a:t>design research methodology,</a:t>
            </a:r>
          </a:p>
          <a:p>
            <a:r>
              <a:rPr lang="en-US" b="1" dirty="0"/>
              <a:t>collect market data,</a:t>
            </a:r>
          </a:p>
          <a:p>
            <a:r>
              <a:rPr lang="en-US" b="1" dirty="0"/>
              <a:t>analyze to generate information,</a:t>
            </a:r>
          </a:p>
          <a:p>
            <a:r>
              <a:rPr lang="en-US" b="1" dirty="0"/>
              <a:t>disseminate the information to decision makers,</a:t>
            </a:r>
          </a:p>
          <a:p>
            <a:r>
              <a:rPr lang="en-US" b="1" dirty="0"/>
              <a:t>use the information for improving decision making to create customer value and satisfaction and gain increasing access to market for achieving profitable growth.</a:t>
            </a:r>
            <a:endParaRPr lang="en-IN" b="1" dirty="0"/>
          </a:p>
        </p:txBody>
      </p:sp>
    </p:spTree>
    <p:extLst>
      <p:ext uri="{BB962C8B-B14F-4D97-AF65-F5344CB8AC3E}">
        <p14:creationId xmlns:p14="http://schemas.microsoft.com/office/powerpoint/2010/main" val="82008405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393" y="548680"/>
            <a:ext cx="10672355"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0488" tIns="44450" rIns="90488" bIns="44450" numCol="1" rtlCol="0" anchor="ctr" anchorCtr="0" compatLnSpc="1">
            <a:prstTxWarp prst="textNoShape">
              <a:avLst/>
            </a:prstTxWarp>
            <a:normAutofit fontScale="90000"/>
          </a:bodyPr>
          <a:lstStyle/>
          <a:p>
            <a:r>
              <a:rPr lang="en-US" sz="3200" b="1" dirty="0">
                <a:solidFill>
                  <a:schemeClr val="accent5">
                    <a:lumMod val="75000"/>
                  </a:schemeClr>
                </a:solidFill>
              </a:rPr>
              <a:t>Marketing research gives decision-makers the information they need to find solutions to business problems, such as the following:</a:t>
            </a:r>
          </a:p>
        </p:txBody>
      </p:sp>
      <p:sp>
        <p:nvSpPr>
          <p:cNvPr id="3" name="Content Placeholder 2"/>
          <p:cNvSpPr>
            <a:spLocks noGrp="1"/>
          </p:cNvSpPr>
          <p:nvPr>
            <p:ph idx="1"/>
          </p:nvPr>
        </p:nvSpPr>
        <p:spPr>
          <a:xfrm>
            <a:off x="705393" y="1972234"/>
            <a:ext cx="11129852" cy="3969818"/>
          </a:xfrm>
        </p:spPr>
        <p:txBody>
          <a:bodyPr/>
          <a:lstStyle/>
          <a:p>
            <a:r>
              <a:rPr lang="en-US" b="1" dirty="0"/>
              <a:t>How satisfied are customers with your product and service offering?</a:t>
            </a:r>
          </a:p>
          <a:p>
            <a:r>
              <a:rPr lang="en-US" b="1" dirty="0"/>
              <a:t>How will customers react to a decision to change a price or product  or to a new product or service?	</a:t>
            </a:r>
          </a:p>
          <a:p>
            <a:r>
              <a:rPr lang="en-US" b="1" dirty="0"/>
              <a:t>What are service representatives hearing from customers?	</a:t>
            </a:r>
          </a:p>
          <a:p>
            <a:r>
              <a:rPr lang="en-US" b="1" dirty="0"/>
              <a:t>What responses to competition will bring you success in a  given market? </a:t>
            </a:r>
          </a:p>
        </p:txBody>
      </p:sp>
    </p:spTree>
    <p:extLst>
      <p:ext uri="{BB962C8B-B14F-4D97-AF65-F5344CB8AC3E}">
        <p14:creationId xmlns:p14="http://schemas.microsoft.com/office/powerpoint/2010/main" val="33311974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0488" tIns="44450" rIns="90488" bIns="44450" numCol="1" rtlCol="0" anchor="ctr" anchorCtr="0" compatLnSpc="1">
            <a:prstTxWarp prst="textNoShape">
              <a:avLst/>
            </a:prstTxWarp>
            <a:normAutofit/>
          </a:bodyPr>
          <a:lstStyle/>
          <a:p>
            <a:r>
              <a:rPr lang="en-US" sz="3200" b="1" dirty="0">
                <a:solidFill>
                  <a:schemeClr val="accent5">
                    <a:lumMod val="75000"/>
                  </a:schemeClr>
                </a:solidFill>
              </a:rPr>
              <a:t>Role of Marketing Research </a:t>
            </a:r>
            <a:endParaRPr lang="en-IN" sz="3200" b="1" dirty="0">
              <a:solidFill>
                <a:schemeClr val="accent5">
                  <a:lumMod val="75000"/>
                </a:schemeClr>
              </a:solidFill>
            </a:endParaRPr>
          </a:p>
        </p:txBody>
      </p:sp>
      <p:sp>
        <p:nvSpPr>
          <p:cNvPr id="3" name="Content Placeholder 2"/>
          <p:cNvSpPr>
            <a:spLocks noGrp="1"/>
          </p:cNvSpPr>
          <p:nvPr>
            <p:ph idx="1"/>
          </p:nvPr>
        </p:nvSpPr>
        <p:spPr>
          <a:xfrm>
            <a:off x="556098" y="1371600"/>
            <a:ext cx="10159314" cy="4114800"/>
          </a:xfrm>
        </p:spPr>
        <p:txBody>
          <a:bodyPr/>
          <a:lstStyle/>
          <a:p>
            <a:r>
              <a:rPr lang="en-US" b="1" dirty="0">
                <a:solidFill>
                  <a:schemeClr val="accent5">
                    <a:lumMod val="50000"/>
                  </a:schemeClr>
                </a:solidFill>
              </a:rPr>
              <a:t>The task of marketing research is to provide management with relevant, accurate, reliable, valid, and current information. </a:t>
            </a:r>
          </a:p>
          <a:p>
            <a:r>
              <a:rPr lang="en-US" b="1" dirty="0">
                <a:solidFill>
                  <a:schemeClr val="accent5">
                    <a:lumMod val="50000"/>
                  </a:schemeClr>
                </a:solidFill>
              </a:rPr>
              <a:t>Competitive marketing environment and the ever-increasing costs attributed to poor decision making require that marketing research provide sound information. </a:t>
            </a:r>
          </a:p>
          <a:p>
            <a:r>
              <a:rPr lang="en-US" b="1" dirty="0">
                <a:solidFill>
                  <a:schemeClr val="accent5">
                    <a:lumMod val="50000"/>
                  </a:schemeClr>
                </a:solidFill>
              </a:rPr>
              <a:t>Sound decisions are not based on gut feeling, intuition, or even pure judgment. It must be based on data.</a:t>
            </a:r>
            <a:endParaRPr lang="en-IN" b="1" dirty="0">
              <a:solidFill>
                <a:schemeClr val="accent5">
                  <a:lumMod val="50000"/>
                </a:schemeClr>
              </a:solidFill>
            </a:endParaRPr>
          </a:p>
        </p:txBody>
      </p:sp>
    </p:spTree>
    <p:extLst>
      <p:ext uri="{BB962C8B-B14F-4D97-AF65-F5344CB8AC3E}">
        <p14:creationId xmlns:p14="http://schemas.microsoft.com/office/powerpoint/2010/main" val="32662563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6936" y="607046"/>
            <a:ext cx="8784976" cy="648072"/>
          </a:xfrm>
          <a:noFill/>
        </p:spPr>
        <p:txBody>
          <a:bodyPr/>
          <a:lstStyle/>
          <a:p>
            <a:r>
              <a:rPr lang="en-IN" sz="3200" b="1" dirty="0">
                <a:solidFill>
                  <a:schemeClr val="accent5">
                    <a:lumMod val="75000"/>
                  </a:schemeClr>
                </a:solidFill>
              </a:rPr>
              <a:t>Importance of Marketing Research</a:t>
            </a:r>
            <a:endParaRPr lang="en-US" sz="3200" b="1" dirty="0">
              <a:solidFill>
                <a:schemeClr val="accent5">
                  <a:lumMod val="75000"/>
                </a:schemeClr>
              </a:solidFill>
            </a:endParaRPr>
          </a:p>
        </p:txBody>
      </p:sp>
      <p:sp>
        <p:nvSpPr>
          <p:cNvPr id="3" name="Content Placeholder 2"/>
          <p:cNvSpPr>
            <a:spLocks noGrp="1"/>
          </p:cNvSpPr>
          <p:nvPr>
            <p:ph idx="1"/>
          </p:nvPr>
        </p:nvSpPr>
        <p:spPr>
          <a:xfrm>
            <a:off x="942769" y="1606378"/>
            <a:ext cx="9508774" cy="3104628"/>
          </a:xfrm>
        </p:spPr>
        <p:txBody>
          <a:bodyPr>
            <a:normAutofit/>
          </a:bodyPr>
          <a:lstStyle/>
          <a:p>
            <a:pPr marL="0" indent="0" algn="just">
              <a:buNone/>
            </a:pPr>
            <a:r>
              <a:rPr lang="en-IN" b="1" dirty="0">
                <a:solidFill>
                  <a:schemeClr val="accent5">
                    <a:lumMod val="50000"/>
                  </a:schemeClr>
                </a:solidFill>
              </a:rPr>
              <a:t>Managers make numerous strategic decisions in the process of </a:t>
            </a:r>
            <a:r>
              <a:rPr lang="en-IN" b="1" dirty="0">
                <a:solidFill>
                  <a:srgbClr val="0070C0"/>
                </a:solidFill>
              </a:rPr>
              <a:t>identifying</a:t>
            </a:r>
            <a:r>
              <a:rPr lang="en-IN" b="1" dirty="0">
                <a:solidFill>
                  <a:schemeClr val="accent5">
                    <a:lumMod val="50000"/>
                  </a:schemeClr>
                </a:solidFill>
              </a:rPr>
              <a:t> potential opportunities, target market selection, market segmentation, planning and implementing marketing programs, marketing performance, </a:t>
            </a:r>
            <a:r>
              <a:rPr lang="en-IN" b="1" dirty="0">
                <a:solidFill>
                  <a:srgbClr val="0070C0"/>
                </a:solidFill>
              </a:rPr>
              <a:t>satisfying customer needs</a:t>
            </a:r>
            <a:r>
              <a:rPr lang="en-IN" b="1" dirty="0">
                <a:solidFill>
                  <a:schemeClr val="accent5">
                    <a:lumMod val="50000"/>
                  </a:schemeClr>
                </a:solidFill>
              </a:rPr>
              <a:t>, and control.</a:t>
            </a:r>
          </a:p>
        </p:txBody>
      </p:sp>
    </p:spTree>
    <p:extLst>
      <p:ext uri="{BB962C8B-B14F-4D97-AF65-F5344CB8AC3E}">
        <p14:creationId xmlns:p14="http://schemas.microsoft.com/office/powerpoint/2010/main" val="186437093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013463" y="580686"/>
            <a:ext cx="10560227" cy="782960"/>
          </a:xfrm>
        </p:spPr>
        <p:txBody>
          <a:bodyPr vert="horz" lIns="91440" tIns="45720" rIns="91440" bIns="45720" rtlCol="0" anchor="ctr">
            <a:noAutofit/>
          </a:bodyPr>
          <a:lstStyle/>
          <a:p>
            <a:r>
              <a:rPr lang="en-GB" altLang="en-US" dirty="0"/>
              <a:t>An Example: Research on Agatha Christie</a:t>
            </a:r>
          </a:p>
        </p:txBody>
      </p:sp>
      <p:sp>
        <p:nvSpPr>
          <p:cNvPr id="5124" name="Rectangle 4"/>
          <p:cNvSpPr>
            <a:spLocks noChangeArrowheads="1"/>
          </p:cNvSpPr>
          <p:nvPr/>
        </p:nvSpPr>
        <p:spPr bwMode="auto">
          <a:xfrm>
            <a:off x="1981201" y="2743200"/>
            <a:ext cx="5140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IN" altLang="en-US"/>
          </a:p>
        </p:txBody>
      </p:sp>
      <p:sp>
        <p:nvSpPr>
          <p:cNvPr id="5125" name="Rectangle 5"/>
          <p:cNvSpPr>
            <a:spLocks noChangeArrowheads="1"/>
          </p:cNvSpPr>
          <p:nvPr/>
        </p:nvSpPr>
        <p:spPr bwMode="auto">
          <a:xfrm>
            <a:off x="809897" y="1527356"/>
            <a:ext cx="9797143" cy="4152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altLang="en-US" b="1" dirty="0"/>
              <a:t>In 1985, HarperCollins found sales of Agatha Christie</a:t>
            </a:r>
          </a:p>
          <a:p>
            <a:r>
              <a:rPr lang="en-GB" altLang="en-US" b="1" dirty="0"/>
              <a:t> novels declining.</a:t>
            </a:r>
          </a:p>
          <a:p>
            <a:endParaRPr lang="en-GB" altLang="en-US" b="1" dirty="0"/>
          </a:p>
          <a:p>
            <a:pPr>
              <a:buSzPct val="100000"/>
              <a:buFontTx/>
              <a:buChar char="•"/>
            </a:pPr>
            <a:r>
              <a:rPr lang="en-GB" altLang="en-US" b="1" dirty="0"/>
              <a:t>  They commissioned quantitative &amp; qualitative research.</a:t>
            </a:r>
          </a:p>
          <a:p>
            <a:endParaRPr lang="en-GB" altLang="en-US" b="1" dirty="0"/>
          </a:p>
          <a:p>
            <a:pPr>
              <a:buSzPct val="100000"/>
              <a:buFontTx/>
              <a:buChar char="•"/>
            </a:pPr>
            <a:r>
              <a:rPr lang="en-GB" altLang="en-US" b="1" dirty="0"/>
              <a:t>   It revealed that readers liked the “niceness” of the crimes,</a:t>
            </a:r>
          </a:p>
          <a:p>
            <a:r>
              <a:rPr lang="en-GB" altLang="en-US" b="1" dirty="0"/>
              <a:t> but covers were gruesome and bloody.</a:t>
            </a:r>
          </a:p>
          <a:p>
            <a:endParaRPr lang="en-GB" altLang="en-US" b="1" dirty="0"/>
          </a:p>
          <a:p>
            <a:pPr marL="342900" indent="-342900">
              <a:buSzPct val="100000"/>
              <a:buFont typeface="Arial" panose="020B0604020202020204" pitchFamily="34" charset="0"/>
              <a:buChar char="•"/>
            </a:pPr>
            <a:r>
              <a:rPr lang="en-GB" altLang="en-US" b="1" dirty="0"/>
              <a:t>New cover designs commissioned.</a:t>
            </a:r>
          </a:p>
          <a:p>
            <a:pPr marL="342900" indent="-342900">
              <a:buFont typeface="Arial" panose="020B0604020202020204" pitchFamily="34" charset="0"/>
              <a:buChar char="•"/>
            </a:pPr>
            <a:r>
              <a:rPr lang="en-GB" altLang="en-US" b="1" dirty="0"/>
              <a:t>Results: the first year sales rose 40%.</a:t>
            </a:r>
          </a:p>
          <a:p>
            <a:pPr latinLnBrk="1"/>
            <a:endParaRPr lang="en-GB" altLang="en-US" b="1" dirty="0"/>
          </a:p>
        </p:txBody>
      </p:sp>
      <p:sp>
        <p:nvSpPr>
          <p:cNvPr id="3" name="Rectangle 2"/>
          <p:cNvSpPr/>
          <p:nvPr/>
        </p:nvSpPr>
        <p:spPr>
          <a:xfrm>
            <a:off x="4243857" y="5301225"/>
            <a:ext cx="4534383" cy="400110"/>
          </a:xfrm>
          <a:prstGeom prst="rect">
            <a:avLst/>
          </a:prstGeom>
          <a:solidFill>
            <a:schemeClr val="lt1">
              <a:alpha val="19000"/>
            </a:schemeClr>
          </a:solidFill>
        </p:spPr>
        <p:style>
          <a:lnRef idx="2">
            <a:schemeClr val="accent1"/>
          </a:lnRef>
          <a:fillRef idx="1">
            <a:schemeClr val="lt1"/>
          </a:fillRef>
          <a:effectRef idx="0">
            <a:schemeClr val="accent1"/>
          </a:effectRef>
          <a:fontRef idx="minor">
            <a:schemeClr val="dk1"/>
          </a:fontRef>
        </p:style>
        <p:txBody>
          <a:bodyPr wrap="none">
            <a:spAutoFit/>
          </a:bodyPr>
          <a:lstStyle/>
          <a:p>
            <a:r>
              <a:rPr lang="en-US" sz="2000" b="1" dirty="0"/>
              <a:t>Image courtesy: https://www.flickr.com/</a:t>
            </a:r>
          </a:p>
        </p:txBody>
      </p:sp>
      <p:pic>
        <p:nvPicPr>
          <p:cNvPr id="5" name="Picture 4"/>
          <p:cNvPicPr>
            <a:picLocks noChangeAspect="1"/>
          </p:cNvPicPr>
          <p:nvPr/>
        </p:nvPicPr>
        <p:blipFill>
          <a:blip r:embed="rId3"/>
          <a:stretch>
            <a:fillRect/>
          </a:stretch>
        </p:blipFill>
        <p:spPr>
          <a:xfrm>
            <a:off x="8671453" y="1237907"/>
            <a:ext cx="2511553" cy="1883665"/>
          </a:xfrm>
          <a:prstGeom prst="rect">
            <a:avLst/>
          </a:prstGeom>
        </p:spPr>
      </p:pic>
    </p:spTree>
    <p:extLst>
      <p:ext uri="{BB962C8B-B14F-4D97-AF65-F5344CB8AC3E}">
        <p14:creationId xmlns:p14="http://schemas.microsoft.com/office/powerpoint/2010/main" val="687392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0" y="179369"/>
            <a:ext cx="11573690" cy="1143000"/>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Activities for Which Market Research Is Performed</a:t>
            </a:r>
            <a:endParaRPr lang="en-IN" sz="3200" b="1" dirty="0">
              <a:solidFill>
                <a:schemeClr val="accent5">
                  <a:lumMod val="75000"/>
                </a:schemeClr>
              </a:solidFill>
            </a:endParaRPr>
          </a:p>
        </p:txBody>
      </p:sp>
      <p:grpSp>
        <p:nvGrpSpPr>
          <p:cNvPr id="3" name="Group 2"/>
          <p:cNvGrpSpPr/>
          <p:nvPr/>
        </p:nvGrpSpPr>
        <p:grpSpPr>
          <a:xfrm>
            <a:off x="619063" y="946802"/>
            <a:ext cx="9849313" cy="4838075"/>
            <a:chOff x="576948" y="905973"/>
            <a:chExt cx="9849313" cy="4838075"/>
          </a:xfrm>
        </p:grpSpPr>
        <p:sp>
          <p:nvSpPr>
            <p:cNvPr id="27" name="Freeform 26"/>
            <p:cNvSpPr/>
            <p:nvPr/>
          </p:nvSpPr>
          <p:spPr>
            <a:xfrm>
              <a:off x="7083254" y="4270517"/>
              <a:ext cx="3255938" cy="1473531"/>
            </a:xfrm>
            <a:custGeom>
              <a:avLst/>
              <a:gdLst>
                <a:gd name="connsiteX0" fmla="*/ 0 w 3255938"/>
                <a:gd name="connsiteY0" fmla="*/ 147353 h 1473531"/>
                <a:gd name="connsiteX1" fmla="*/ 147353 w 3255938"/>
                <a:gd name="connsiteY1" fmla="*/ 0 h 1473531"/>
                <a:gd name="connsiteX2" fmla="*/ 3108585 w 3255938"/>
                <a:gd name="connsiteY2" fmla="*/ 0 h 1473531"/>
                <a:gd name="connsiteX3" fmla="*/ 3255938 w 3255938"/>
                <a:gd name="connsiteY3" fmla="*/ 147353 h 1473531"/>
                <a:gd name="connsiteX4" fmla="*/ 3255938 w 3255938"/>
                <a:gd name="connsiteY4" fmla="*/ 1326178 h 1473531"/>
                <a:gd name="connsiteX5" fmla="*/ 3108585 w 3255938"/>
                <a:gd name="connsiteY5" fmla="*/ 1473531 h 1473531"/>
                <a:gd name="connsiteX6" fmla="*/ 147353 w 3255938"/>
                <a:gd name="connsiteY6" fmla="*/ 1473531 h 1473531"/>
                <a:gd name="connsiteX7" fmla="*/ 0 w 3255938"/>
                <a:gd name="connsiteY7" fmla="*/ 1326178 h 1473531"/>
                <a:gd name="connsiteX8" fmla="*/ 0 w 3255938"/>
                <a:gd name="connsiteY8" fmla="*/ 147353 h 147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938" h="1473531">
                  <a:moveTo>
                    <a:pt x="0" y="147353"/>
                  </a:moveTo>
                  <a:cubicBezTo>
                    <a:pt x="0" y="65972"/>
                    <a:pt x="65972" y="0"/>
                    <a:pt x="147353" y="0"/>
                  </a:cubicBezTo>
                  <a:lnTo>
                    <a:pt x="3108585" y="0"/>
                  </a:lnTo>
                  <a:cubicBezTo>
                    <a:pt x="3189966" y="0"/>
                    <a:pt x="3255938" y="65972"/>
                    <a:pt x="3255938" y="147353"/>
                  </a:cubicBezTo>
                  <a:lnTo>
                    <a:pt x="3255938" y="1326178"/>
                  </a:lnTo>
                  <a:cubicBezTo>
                    <a:pt x="3255938" y="1407559"/>
                    <a:pt x="3189966" y="1473531"/>
                    <a:pt x="3108585" y="1473531"/>
                  </a:cubicBezTo>
                  <a:lnTo>
                    <a:pt x="147353" y="1473531"/>
                  </a:lnTo>
                  <a:cubicBezTo>
                    <a:pt x="65972" y="1473531"/>
                    <a:pt x="0" y="1407559"/>
                    <a:pt x="0" y="1326178"/>
                  </a:cubicBezTo>
                  <a:lnTo>
                    <a:pt x="0" y="147353"/>
                  </a:lnTo>
                  <a:close/>
                </a:path>
              </a:pathLst>
            </a:custGeom>
            <a:solidFill>
              <a:srgbClr val="76BAF2">
                <a:alpha val="52000"/>
              </a:srgbClr>
            </a:solidFill>
            <a:ln>
              <a:solidFill>
                <a:srgbClr val="3A5562">
                  <a:alpha val="29000"/>
                </a:srgbClr>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5709" tIns="454092" rIns="1062491" bIns="85709" numCol="1" spcCol="1270" anchor="t" anchorCtr="0">
              <a:noAutofit/>
            </a:bodyPr>
            <a:lstStyle/>
            <a:p>
              <a:pPr marL="114300" lvl="1" indent="-114300" algn="l" defTabSz="622300">
                <a:lnSpc>
                  <a:spcPct val="90000"/>
                </a:lnSpc>
                <a:spcBef>
                  <a:spcPct val="0"/>
                </a:spcBef>
                <a:spcAft>
                  <a:spcPct val="15000"/>
                </a:spcAft>
                <a:buChar char="••"/>
              </a:pPr>
              <a:endParaRPr lang="en-IN" sz="1400" kern="1200" dirty="0"/>
            </a:p>
          </p:txBody>
        </p:sp>
        <p:sp>
          <p:nvSpPr>
            <p:cNvPr id="29" name="Freeform 28"/>
            <p:cNvSpPr/>
            <p:nvPr/>
          </p:nvSpPr>
          <p:spPr>
            <a:xfrm>
              <a:off x="576948" y="3847240"/>
              <a:ext cx="3255938" cy="1707725"/>
            </a:xfrm>
            <a:custGeom>
              <a:avLst/>
              <a:gdLst>
                <a:gd name="connsiteX0" fmla="*/ 0 w 3255938"/>
                <a:gd name="connsiteY0" fmla="*/ 147353 h 1473531"/>
                <a:gd name="connsiteX1" fmla="*/ 147353 w 3255938"/>
                <a:gd name="connsiteY1" fmla="*/ 0 h 1473531"/>
                <a:gd name="connsiteX2" fmla="*/ 3108585 w 3255938"/>
                <a:gd name="connsiteY2" fmla="*/ 0 h 1473531"/>
                <a:gd name="connsiteX3" fmla="*/ 3255938 w 3255938"/>
                <a:gd name="connsiteY3" fmla="*/ 147353 h 1473531"/>
                <a:gd name="connsiteX4" fmla="*/ 3255938 w 3255938"/>
                <a:gd name="connsiteY4" fmla="*/ 1326178 h 1473531"/>
                <a:gd name="connsiteX5" fmla="*/ 3108585 w 3255938"/>
                <a:gd name="connsiteY5" fmla="*/ 1473531 h 1473531"/>
                <a:gd name="connsiteX6" fmla="*/ 147353 w 3255938"/>
                <a:gd name="connsiteY6" fmla="*/ 1473531 h 1473531"/>
                <a:gd name="connsiteX7" fmla="*/ 0 w 3255938"/>
                <a:gd name="connsiteY7" fmla="*/ 1326178 h 1473531"/>
                <a:gd name="connsiteX8" fmla="*/ 0 w 3255938"/>
                <a:gd name="connsiteY8" fmla="*/ 147353 h 147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938" h="1473531">
                  <a:moveTo>
                    <a:pt x="0" y="147353"/>
                  </a:moveTo>
                  <a:cubicBezTo>
                    <a:pt x="0" y="65972"/>
                    <a:pt x="65972" y="0"/>
                    <a:pt x="147353" y="0"/>
                  </a:cubicBezTo>
                  <a:lnTo>
                    <a:pt x="3108585" y="0"/>
                  </a:lnTo>
                  <a:cubicBezTo>
                    <a:pt x="3189966" y="0"/>
                    <a:pt x="3255938" y="65972"/>
                    <a:pt x="3255938" y="147353"/>
                  </a:cubicBezTo>
                  <a:lnTo>
                    <a:pt x="3255938" y="1326178"/>
                  </a:lnTo>
                  <a:cubicBezTo>
                    <a:pt x="3255938" y="1407559"/>
                    <a:pt x="3189966" y="1473531"/>
                    <a:pt x="3108585" y="1473531"/>
                  </a:cubicBezTo>
                  <a:lnTo>
                    <a:pt x="147353" y="1473531"/>
                  </a:lnTo>
                  <a:cubicBezTo>
                    <a:pt x="65972" y="1473531"/>
                    <a:pt x="0" y="1407559"/>
                    <a:pt x="0" y="1326178"/>
                  </a:cubicBezTo>
                  <a:lnTo>
                    <a:pt x="0" y="147353"/>
                  </a:lnTo>
                  <a:close/>
                </a:path>
              </a:pathLst>
            </a:custGeom>
            <a:solidFill>
              <a:srgbClr val="76BAF2">
                <a:alpha val="52000"/>
              </a:srgbClr>
            </a:solidFill>
            <a:ln>
              <a:solidFill>
                <a:srgbClr val="3A5562">
                  <a:alpha val="29000"/>
                </a:srgbClr>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5709" tIns="454092" rIns="1062491" bIns="85709" numCol="1" spcCol="1270" anchor="t" anchorCtr="0">
              <a:noAutofit/>
            </a:bodyPr>
            <a:lstStyle/>
            <a:p>
              <a:pPr marL="114300" lvl="1" indent="-114300" algn="l" defTabSz="622300">
                <a:lnSpc>
                  <a:spcPct val="90000"/>
                </a:lnSpc>
                <a:spcBef>
                  <a:spcPct val="0"/>
                </a:spcBef>
                <a:spcAft>
                  <a:spcPct val="15000"/>
                </a:spcAft>
                <a:buChar char="••"/>
              </a:pPr>
              <a:endParaRPr lang="en-IN" sz="1400" kern="1200" dirty="0"/>
            </a:p>
          </p:txBody>
        </p:sp>
        <p:sp>
          <p:nvSpPr>
            <p:cNvPr id="5" name="Freeform 4"/>
            <p:cNvSpPr/>
            <p:nvPr/>
          </p:nvSpPr>
          <p:spPr>
            <a:xfrm>
              <a:off x="6990494" y="905973"/>
              <a:ext cx="3435767" cy="1473531"/>
            </a:xfrm>
            <a:custGeom>
              <a:avLst/>
              <a:gdLst>
                <a:gd name="connsiteX0" fmla="*/ 0 w 3255938"/>
                <a:gd name="connsiteY0" fmla="*/ 147353 h 1473531"/>
                <a:gd name="connsiteX1" fmla="*/ 147353 w 3255938"/>
                <a:gd name="connsiteY1" fmla="*/ 0 h 1473531"/>
                <a:gd name="connsiteX2" fmla="*/ 3108585 w 3255938"/>
                <a:gd name="connsiteY2" fmla="*/ 0 h 1473531"/>
                <a:gd name="connsiteX3" fmla="*/ 3255938 w 3255938"/>
                <a:gd name="connsiteY3" fmla="*/ 147353 h 1473531"/>
                <a:gd name="connsiteX4" fmla="*/ 3255938 w 3255938"/>
                <a:gd name="connsiteY4" fmla="*/ 1326178 h 1473531"/>
                <a:gd name="connsiteX5" fmla="*/ 3108585 w 3255938"/>
                <a:gd name="connsiteY5" fmla="*/ 1473531 h 1473531"/>
                <a:gd name="connsiteX6" fmla="*/ 147353 w 3255938"/>
                <a:gd name="connsiteY6" fmla="*/ 1473531 h 1473531"/>
                <a:gd name="connsiteX7" fmla="*/ 0 w 3255938"/>
                <a:gd name="connsiteY7" fmla="*/ 1326178 h 1473531"/>
                <a:gd name="connsiteX8" fmla="*/ 0 w 3255938"/>
                <a:gd name="connsiteY8" fmla="*/ 147353 h 147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5938" h="1473531">
                  <a:moveTo>
                    <a:pt x="0" y="147353"/>
                  </a:moveTo>
                  <a:cubicBezTo>
                    <a:pt x="0" y="65972"/>
                    <a:pt x="65972" y="0"/>
                    <a:pt x="147353" y="0"/>
                  </a:cubicBezTo>
                  <a:lnTo>
                    <a:pt x="3108585" y="0"/>
                  </a:lnTo>
                  <a:cubicBezTo>
                    <a:pt x="3189966" y="0"/>
                    <a:pt x="3255938" y="65972"/>
                    <a:pt x="3255938" y="147353"/>
                  </a:cubicBezTo>
                  <a:lnTo>
                    <a:pt x="3255938" y="1326178"/>
                  </a:lnTo>
                  <a:cubicBezTo>
                    <a:pt x="3255938" y="1407559"/>
                    <a:pt x="3189966" y="1473531"/>
                    <a:pt x="3108585" y="1473531"/>
                  </a:cubicBezTo>
                  <a:lnTo>
                    <a:pt x="147353" y="1473531"/>
                  </a:lnTo>
                  <a:cubicBezTo>
                    <a:pt x="65972" y="1473531"/>
                    <a:pt x="0" y="1407559"/>
                    <a:pt x="0" y="1326178"/>
                  </a:cubicBezTo>
                  <a:lnTo>
                    <a:pt x="0" y="147353"/>
                  </a:lnTo>
                  <a:close/>
                </a:path>
              </a:pathLst>
            </a:custGeom>
            <a:solidFill>
              <a:srgbClr val="76BAF2">
                <a:alpha val="52000"/>
              </a:srgbClr>
            </a:solidFill>
            <a:ln>
              <a:solidFill>
                <a:srgbClr val="3A5562">
                  <a:alpha val="29000"/>
                </a:srgbClr>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5709" tIns="454092" rIns="1062491" bIns="85709" numCol="1" spcCol="1270" anchor="t" anchorCtr="0">
              <a:noAutofit/>
            </a:bodyPr>
            <a:lstStyle/>
            <a:p>
              <a:pPr marL="114300" lvl="1" indent="-114300" algn="l" defTabSz="622300">
                <a:lnSpc>
                  <a:spcPct val="90000"/>
                </a:lnSpc>
                <a:spcBef>
                  <a:spcPct val="0"/>
                </a:spcBef>
                <a:spcAft>
                  <a:spcPct val="15000"/>
                </a:spcAft>
                <a:buChar char="••"/>
              </a:pPr>
              <a:endParaRPr lang="en-IN" sz="1400" kern="1200" dirty="0"/>
            </a:p>
          </p:txBody>
        </p:sp>
        <p:sp>
          <p:nvSpPr>
            <p:cNvPr id="7" name="Freeform 6"/>
            <p:cNvSpPr/>
            <p:nvPr/>
          </p:nvSpPr>
          <p:spPr>
            <a:xfrm>
              <a:off x="594598" y="1031246"/>
              <a:ext cx="4134983" cy="1473531"/>
            </a:xfrm>
            <a:custGeom>
              <a:avLst/>
              <a:gdLst>
                <a:gd name="connsiteX0" fmla="*/ 0 w 3671560"/>
                <a:gd name="connsiteY0" fmla="*/ 147353 h 1473531"/>
                <a:gd name="connsiteX1" fmla="*/ 147353 w 3671560"/>
                <a:gd name="connsiteY1" fmla="*/ 0 h 1473531"/>
                <a:gd name="connsiteX2" fmla="*/ 3524207 w 3671560"/>
                <a:gd name="connsiteY2" fmla="*/ 0 h 1473531"/>
                <a:gd name="connsiteX3" fmla="*/ 3671560 w 3671560"/>
                <a:gd name="connsiteY3" fmla="*/ 147353 h 1473531"/>
                <a:gd name="connsiteX4" fmla="*/ 3671560 w 3671560"/>
                <a:gd name="connsiteY4" fmla="*/ 1326178 h 1473531"/>
                <a:gd name="connsiteX5" fmla="*/ 3524207 w 3671560"/>
                <a:gd name="connsiteY5" fmla="*/ 1473531 h 1473531"/>
                <a:gd name="connsiteX6" fmla="*/ 147353 w 3671560"/>
                <a:gd name="connsiteY6" fmla="*/ 1473531 h 1473531"/>
                <a:gd name="connsiteX7" fmla="*/ 0 w 3671560"/>
                <a:gd name="connsiteY7" fmla="*/ 1326178 h 1473531"/>
                <a:gd name="connsiteX8" fmla="*/ 0 w 3671560"/>
                <a:gd name="connsiteY8" fmla="*/ 147353 h 147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71560" h="1473531">
                  <a:moveTo>
                    <a:pt x="0" y="147353"/>
                  </a:moveTo>
                  <a:cubicBezTo>
                    <a:pt x="0" y="65972"/>
                    <a:pt x="65972" y="0"/>
                    <a:pt x="147353" y="0"/>
                  </a:cubicBezTo>
                  <a:lnTo>
                    <a:pt x="3524207" y="0"/>
                  </a:lnTo>
                  <a:cubicBezTo>
                    <a:pt x="3605588" y="0"/>
                    <a:pt x="3671560" y="65972"/>
                    <a:pt x="3671560" y="147353"/>
                  </a:cubicBezTo>
                  <a:lnTo>
                    <a:pt x="3671560" y="1326178"/>
                  </a:lnTo>
                  <a:cubicBezTo>
                    <a:pt x="3671560" y="1407559"/>
                    <a:pt x="3605588" y="1473531"/>
                    <a:pt x="3524207" y="1473531"/>
                  </a:cubicBezTo>
                  <a:lnTo>
                    <a:pt x="147353" y="1473531"/>
                  </a:lnTo>
                  <a:cubicBezTo>
                    <a:pt x="65972" y="1473531"/>
                    <a:pt x="0" y="1407559"/>
                    <a:pt x="0" y="1326178"/>
                  </a:cubicBezTo>
                  <a:lnTo>
                    <a:pt x="0" y="147353"/>
                  </a:lnTo>
                  <a:close/>
                </a:path>
              </a:pathLst>
            </a:custGeom>
            <a:solidFill>
              <a:srgbClr val="76BAF2">
                <a:alpha val="52000"/>
              </a:srgbClr>
            </a:solidFill>
            <a:ln>
              <a:solidFill>
                <a:srgbClr val="3A5562">
                  <a:alpha val="29000"/>
                </a:srgbClr>
              </a:solid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0949" tIns="100949" rIns="1202417" bIns="469332"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t>Awareness, Attitudes &amp; Usage research</a:t>
              </a:r>
              <a:endParaRPr lang="en-IN" sz="1800" b="1" kern="1200" dirty="0"/>
            </a:p>
            <a:p>
              <a:pPr marL="171450" lvl="1" indent="-171450" algn="l" defTabSz="800100">
                <a:lnSpc>
                  <a:spcPct val="90000"/>
                </a:lnSpc>
                <a:spcBef>
                  <a:spcPct val="0"/>
                </a:spcBef>
                <a:spcAft>
                  <a:spcPct val="15000"/>
                </a:spcAft>
                <a:buChar char="••"/>
              </a:pPr>
              <a:r>
                <a:rPr lang="en-US" sz="1800" b="1" kern="1200" dirty="0"/>
                <a:t>Public relation research</a:t>
              </a:r>
              <a:endParaRPr lang="en-IN" sz="1800" b="1" kern="1200" dirty="0"/>
            </a:p>
            <a:p>
              <a:pPr marL="171450" lvl="1" indent="-171450" algn="l" defTabSz="800100">
                <a:lnSpc>
                  <a:spcPct val="90000"/>
                </a:lnSpc>
                <a:spcBef>
                  <a:spcPct val="0"/>
                </a:spcBef>
                <a:spcAft>
                  <a:spcPct val="15000"/>
                </a:spcAft>
                <a:buChar char="••"/>
              </a:pPr>
              <a:r>
                <a:rPr lang="en-US" sz="1800" b="1" kern="1200" dirty="0"/>
                <a:t>Advertising research</a:t>
              </a:r>
              <a:endParaRPr lang="en-IN" sz="1800" b="1" kern="1200" dirty="0"/>
            </a:p>
          </p:txBody>
        </p:sp>
        <p:sp>
          <p:nvSpPr>
            <p:cNvPr id="8" name="Freeform 7"/>
            <p:cNvSpPr/>
            <p:nvPr/>
          </p:nvSpPr>
          <p:spPr>
            <a:xfrm>
              <a:off x="3499031" y="1383029"/>
              <a:ext cx="1993872" cy="1993872"/>
            </a:xfrm>
            <a:custGeom>
              <a:avLst/>
              <a:gdLst>
                <a:gd name="connsiteX0" fmla="*/ 0 w 1993872"/>
                <a:gd name="connsiteY0" fmla="*/ 1993872 h 1993872"/>
                <a:gd name="connsiteX1" fmla="*/ 1993872 w 1993872"/>
                <a:gd name="connsiteY1" fmla="*/ 0 h 1993872"/>
                <a:gd name="connsiteX2" fmla="*/ 1993872 w 1993872"/>
                <a:gd name="connsiteY2" fmla="*/ 1993872 h 1993872"/>
                <a:gd name="connsiteX3" fmla="*/ 0 w 1993872"/>
                <a:gd name="connsiteY3" fmla="*/ 1993872 h 1993872"/>
              </a:gdLst>
              <a:ahLst/>
              <a:cxnLst>
                <a:cxn ang="0">
                  <a:pos x="connsiteX0" y="connsiteY0"/>
                </a:cxn>
                <a:cxn ang="0">
                  <a:pos x="connsiteX1" y="connsiteY1"/>
                </a:cxn>
                <a:cxn ang="0">
                  <a:pos x="connsiteX2" y="connsiteY2"/>
                </a:cxn>
                <a:cxn ang="0">
                  <a:pos x="connsiteX3" y="connsiteY3"/>
                </a:cxn>
              </a:cxnLst>
              <a:rect l="l" t="t" r="r" b="b"/>
              <a:pathLst>
                <a:path w="1993872" h="1993872">
                  <a:moveTo>
                    <a:pt x="0" y="1993872"/>
                  </a:moveTo>
                  <a:cubicBezTo>
                    <a:pt x="0" y="892687"/>
                    <a:pt x="892687" y="0"/>
                    <a:pt x="1993872" y="0"/>
                  </a:cubicBezTo>
                  <a:lnTo>
                    <a:pt x="1993872" y="1993872"/>
                  </a:lnTo>
                  <a:lnTo>
                    <a:pt x="0" y="1993872"/>
                  </a:lnTo>
                  <a:close/>
                </a:path>
              </a:pathLst>
            </a:custGeom>
            <a:solidFill>
              <a:srgbClr val="76BAF2"/>
            </a:solidFill>
            <a:ln>
              <a:noFill/>
            </a:ln>
            <a:effectLst>
              <a:outerShdw blurRad="107950" dist="12700" dir="5400000" algn="ctr">
                <a:srgbClr val="000000"/>
              </a:outerShdw>
            </a:effectLst>
            <a:scene3d>
              <a:camera prst="orthographicFront">
                <a:rot lat="0" lon="0" rev="0"/>
              </a:camera>
              <a:lightRig rig="morning" dir="t"/>
            </a:scene3d>
            <a:sp3d extrusionH="127000" contourW="63500" prstMaterial="dkEdge">
              <a:bevelT w="254000" h="254000" prst="coolSlant"/>
              <a:bevelB w="127000" h="254000"/>
              <a:contourClr>
                <a:srgbClr val="FFFFFF"/>
              </a:contourClr>
            </a:sp3d>
          </p:spPr>
          <p:style>
            <a:lnRef idx="2">
              <a:scrgbClr r="0" g="0" b="0"/>
            </a:lnRef>
            <a:fillRef idx="1">
              <a:scrgbClr r="0" g="0" b="0"/>
            </a:fillRef>
            <a:effectRef idx="0">
              <a:scrgbClr r="0" g="0" b="0"/>
            </a:effectRef>
            <a:fontRef idx="minor">
              <a:schemeClr val="lt1"/>
            </a:fontRef>
          </p:style>
          <p:txBody>
            <a:bodyPr spcFirstLastPara="0" vert="horz" wrap="square" lIns="697784" tIns="697784" rIns="113792" bIns="113792" numCol="1" spcCol="1270" anchor="ctr" anchorCtr="0">
              <a:noAutofit/>
            </a:bodyPr>
            <a:lstStyle/>
            <a:p>
              <a:pPr lvl="0" algn="ctr" defTabSz="711200">
                <a:lnSpc>
                  <a:spcPct val="90000"/>
                </a:lnSpc>
                <a:spcBef>
                  <a:spcPct val="0"/>
                </a:spcBef>
                <a:spcAft>
                  <a:spcPct val="35000"/>
                </a:spcAft>
              </a:pPr>
              <a:r>
                <a:rPr lang="en-US" sz="2000" b="1" kern="1200" dirty="0"/>
                <a:t>Awareness</a:t>
              </a:r>
              <a:endParaRPr lang="en-IN" sz="2000" b="1" kern="1200" dirty="0"/>
            </a:p>
          </p:txBody>
        </p:sp>
        <p:sp>
          <p:nvSpPr>
            <p:cNvPr id="9" name="Freeform 8"/>
            <p:cNvSpPr/>
            <p:nvPr/>
          </p:nvSpPr>
          <p:spPr>
            <a:xfrm>
              <a:off x="5584999" y="1383029"/>
              <a:ext cx="1993872" cy="1993872"/>
            </a:xfrm>
            <a:custGeom>
              <a:avLst/>
              <a:gdLst>
                <a:gd name="connsiteX0" fmla="*/ 0 w 1993872"/>
                <a:gd name="connsiteY0" fmla="*/ 1993872 h 1993872"/>
                <a:gd name="connsiteX1" fmla="*/ 1993872 w 1993872"/>
                <a:gd name="connsiteY1" fmla="*/ 0 h 1993872"/>
                <a:gd name="connsiteX2" fmla="*/ 1993872 w 1993872"/>
                <a:gd name="connsiteY2" fmla="*/ 1993872 h 1993872"/>
                <a:gd name="connsiteX3" fmla="*/ 0 w 1993872"/>
                <a:gd name="connsiteY3" fmla="*/ 1993872 h 1993872"/>
              </a:gdLst>
              <a:ahLst/>
              <a:cxnLst>
                <a:cxn ang="0">
                  <a:pos x="connsiteX0" y="connsiteY0"/>
                </a:cxn>
                <a:cxn ang="0">
                  <a:pos x="connsiteX1" y="connsiteY1"/>
                </a:cxn>
                <a:cxn ang="0">
                  <a:pos x="connsiteX2" y="connsiteY2"/>
                </a:cxn>
                <a:cxn ang="0">
                  <a:pos x="connsiteX3" y="connsiteY3"/>
                </a:cxn>
              </a:cxnLst>
              <a:rect l="l" t="t" r="r" b="b"/>
              <a:pathLst>
                <a:path w="1993872" h="1993872">
                  <a:moveTo>
                    <a:pt x="0" y="0"/>
                  </a:moveTo>
                  <a:cubicBezTo>
                    <a:pt x="1101185" y="0"/>
                    <a:pt x="1993872" y="892687"/>
                    <a:pt x="1993872" y="1993872"/>
                  </a:cubicBezTo>
                  <a:lnTo>
                    <a:pt x="0" y="1993872"/>
                  </a:lnTo>
                  <a:lnTo>
                    <a:pt x="0" y="0"/>
                  </a:lnTo>
                  <a:close/>
                </a:path>
              </a:pathLst>
            </a:custGeom>
            <a:solidFill>
              <a:srgbClr val="5486BD"/>
            </a:solidFill>
            <a:ln>
              <a:noFill/>
            </a:ln>
            <a:effectLst>
              <a:outerShdw blurRad="107950" dist="12700" dir="5400000" algn="ctr">
                <a:srgbClr val="000000"/>
              </a:outerShdw>
            </a:effectLst>
            <a:scene3d>
              <a:camera prst="orthographicFront">
                <a:rot lat="0" lon="0" rev="0"/>
              </a:camera>
              <a:lightRig rig="morning" dir="t"/>
            </a:scene3d>
            <a:sp3d extrusionH="127000" contourW="63500" prstMaterial="dkEdge">
              <a:bevelT w="254000" h="254000" prst="coolSlant"/>
              <a:bevelB w="127000" h="254000"/>
              <a:contourClr>
                <a:srgbClr val="FFFFFF"/>
              </a:contourClr>
            </a:sp3d>
          </p:spPr>
          <p:style>
            <a:lnRef idx="2">
              <a:scrgbClr r="0" g="0" b="0"/>
            </a:lnRef>
            <a:fillRef idx="1">
              <a:scrgbClr r="0" g="0" b="0"/>
            </a:fillRef>
            <a:effectRef idx="0">
              <a:scrgbClr r="0" g="0" b="0"/>
            </a:effectRef>
            <a:fontRef idx="minor">
              <a:schemeClr val="lt1"/>
            </a:fontRef>
          </p:style>
          <p:txBody>
            <a:bodyPr spcFirstLastPara="0" vert="horz" wrap="square" lIns="113792" tIns="697784" rIns="697784" bIns="113792" numCol="1" spcCol="1270" anchor="ctr" anchorCtr="0">
              <a:noAutofit/>
            </a:bodyPr>
            <a:lstStyle/>
            <a:p>
              <a:pPr lvl="0" algn="ctr" defTabSz="711200">
                <a:lnSpc>
                  <a:spcPct val="90000"/>
                </a:lnSpc>
                <a:spcBef>
                  <a:spcPct val="0"/>
                </a:spcBef>
                <a:spcAft>
                  <a:spcPct val="35000"/>
                </a:spcAft>
              </a:pPr>
              <a:r>
                <a:rPr lang="en-US" sz="2000" b="1" kern="1200" dirty="0"/>
                <a:t>Targeting</a:t>
              </a:r>
              <a:endParaRPr lang="en-IN" sz="2000" b="1" kern="1200" dirty="0"/>
            </a:p>
          </p:txBody>
        </p:sp>
        <p:sp>
          <p:nvSpPr>
            <p:cNvPr id="10" name="Freeform 9"/>
            <p:cNvSpPr/>
            <p:nvPr/>
          </p:nvSpPr>
          <p:spPr>
            <a:xfrm rot="21600000">
              <a:off x="5584999" y="3468997"/>
              <a:ext cx="1993873" cy="1993872"/>
            </a:xfrm>
            <a:custGeom>
              <a:avLst/>
              <a:gdLst>
                <a:gd name="connsiteX0" fmla="*/ 0 w 1993872"/>
                <a:gd name="connsiteY0" fmla="*/ 1993872 h 1993872"/>
                <a:gd name="connsiteX1" fmla="*/ 1993872 w 1993872"/>
                <a:gd name="connsiteY1" fmla="*/ 0 h 1993872"/>
                <a:gd name="connsiteX2" fmla="*/ 1993872 w 1993872"/>
                <a:gd name="connsiteY2" fmla="*/ 1993872 h 1993872"/>
                <a:gd name="connsiteX3" fmla="*/ 0 w 1993872"/>
                <a:gd name="connsiteY3" fmla="*/ 1993872 h 1993872"/>
              </a:gdLst>
              <a:ahLst/>
              <a:cxnLst>
                <a:cxn ang="0">
                  <a:pos x="connsiteX0" y="connsiteY0"/>
                </a:cxn>
                <a:cxn ang="0">
                  <a:pos x="connsiteX1" y="connsiteY1"/>
                </a:cxn>
                <a:cxn ang="0">
                  <a:pos x="connsiteX2" y="connsiteY2"/>
                </a:cxn>
                <a:cxn ang="0">
                  <a:pos x="connsiteX3" y="connsiteY3"/>
                </a:cxn>
              </a:cxnLst>
              <a:rect l="l" t="t" r="r" b="b"/>
              <a:pathLst>
                <a:path w="1993872" h="1993872">
                  <a:moveTo>
                    <a:pt x="1993872" y="0"/>
                  </a:moveTo>
                  <a:cubicBezTo>
                    <a:pt x="1993872" y="1101185"/>
                    <a:pt x="1101185" y="1993872"/>
                    <a:pt x="0" y="1993872"/>
                  </a:cubicBezTo>
                  <a:lnTo>
                    <a:pt x="0" y="0"/>
                  </a:lnTo>
                  <a:lnTo>
                    <a:pt x="1993872" y="0"/>
                  </a:lnTo>
                  <a:close/>
                </a:path>
              </a:pathLst>
            </a:custGeom>
            <a:solidFill>
              <a:srgbClr val="244570"/>
            </a:solidFill>
            <a:ln>
              <a:noFill/>
            </a:ln>
            <a:effectLst>
              <a:outerShdw blurRad="107950" dist="12700" dir="5400000" algn="ctr">
                <a:srgbClr val="000000"/>
              </a:outerShdw>
            </a:effectLst>
            <a:scene3d>
              <a:camera prst="orthographicFront">
                <a:rot lat="0" lon="0" rev="0"/>
              </a:camera>
              <a:lightRig rig="morning" dir="t"/>
            </a:scene3d>
            <a:sp3d extrusionH="127000" contourW="63500" prstMaterial="dkEdge">
              <a:bevelT w="254000" h="254000" prst="coolSlant"/>
              <a:bevelB w="127000" h="254000"/>
              <a:contourClr>
                <a:srgbClr val="FFFFFF"/>
              </a:contourClr>
            </a:sp3d>
          </p:spPr>
          <p:style>
            <a:lnRef idx="2">
              <a:scrgbClr r="0" g="0" b="0"/>
            </a:lnRef>
            <a:fillRef idx="1">
              <a:scrgbClr r="0" g="0" b="0"/>
            </a:fillRef>
            <a:effectRef idx="0">
              <a:scrgbClr r="0" g="0" b="0"/>
            </a:effectRef>
            <a:fontRef idx="minor">
              <a:schemeClr val="lt1"/>
            </a:fontRef>
          </p:style>
          <p:txBody>
            <a:bodyPr spcFirstLastPara="0" vert="horz" wrap="square" lIns="113792" tIns="113792" rIns="697785" bIns="697784" numCol="1" spcCol="1270" anchor="ctr" anchorCtr="0">
              <a:noAutofit/>
            </a:bodyPr>
            <a:lstStyle/>
            <a:p>
              <a:pPr lvl="0" algn="ctr" defTabSz="711200">
                <a:lnSpc>
                  <a:spcPct val="90000"/>
                </a:lnSpc>
                <a:spcBef>
                  <a:spcPct val="0"/>
                </a:spcBef>
                <a:spcAft>
                  <a:spcPct val="35000"/>
                </a:spcAft>
              </a:pPr>
              <a:r>
                <a:rPr lang="en-US" sz="2000" b="1" kern="1200" dirty="0"/>
                <a:t>Acquisition</a:t>
              </a:r>
              <a:endParaRPr lang="en-IN" sz="2000" b="1" kern="1200" dirty="0"/>
            </a:p>
          </p:txBody>
        </p:sp>
        <p:sp>
          <p:nvSpPr>
            <p:cNvPr id="11" name="Freeform 10"/>
            <p:cNvSpPr/>
            <p:nvPr/>
          </p:nvSpPr>
          <p:spPr>
            <a:xfrm rot="21600000">
              <a:off x="3499030" y="3468997"/>
              <a:ext cx="1993873" cy="1993872"/>
            </a:xfrm>
            <a:custGeom>
              <a:avLst/>
              <a:gdLst>
                <a:gd name="connsiteX0" fmla="*/ 0 w 1993872"/>
                <a:gd name="connsiteY0" fmla="*/ 1993872 h 1993872"/>
                <a:gd name="connsiteX1" fmla="*/ 1993872 w 1993872"/>
                <a:gd name="connsiteY1" fmla="*/ 0 h 1993872"/>
                <a:gd name="connsiteX2" fmla="*/ 1993872 w 1993872"/>
                <a:gd name="connsiteY2" fmla="*/ 1993872 h 1993872"/>
                <a:gd name="connsiteX3" fmla="*/ 0 w 1993872"/>
                <a:gd name="connsiteY3" fmla="*/ 1993872 h 1993872"/>
              </a:gdLst>
              <a:ahLst/>
              <a:cxnLst>
                <a:cxn ang="0">
                  <a:pos x="connsiteX0" y="connsiteY0"/>
                </a:cxn>
                <a:cxn ang="0">
                  <a:pos x="connsiteX1" y="connsiteY1"/>
                </a:cxn>
                <a:cxn ang="0">
                  <a:pos x="connsiteX2" y="connsiteY2"/>
                </a:cxn>
                <a:cxn ang="0">
                  <a:pos x="connsiteX3" y="connsiteY3"/>
                </a:cxn>
              </a:cxnLst>
              <a:rect l="l" t="t" r="r" b="b"/>
              <a:pathLst>
                <a:path w="1993872" h="1993872">
                  <a:moveTo>
                    <a:pt x="1993872" y="1993872"/>
                  </a:moveTo>
                  <a:cubicBezTo>
                    <a:pt x="892687" y="1993872"/>
                    <a:pt x="0" y="1101185"/>
                    <a:pt x="0" y="0"/>
                  </a:cubicBezTo>
                  <a:lnTo>
                    <a:pt x="1993872" y="0"/>
                  </a:lnTo>
                  <a:lnTo>
                    <a:pt x="1993872" y="1993872"/>
                  </a:lnTo>
                  <a:close/>
                </a:path>
              </a:pathLst>
            </a:custGeom>
            <a:solidFill>
              <a:srgbClr val="102249"/>
            </a:solidFill>
            <a:ln>
              <a:noFill/>
            </a:ln>
            <a:effectLst>
              <a:outerShdw blurRad="107950" dist="12700" dir="5400000" algn="ctr">
                <a:srgbClr val="000000"/>
              </a:outerShdw>
            </a:effectLst>
            <a:scene3d>
              <a:camera prst="orthographicFront">
                <a:rot lat="0" lon="0" rev="0"/>
              </a:camera>
              <a:lightRig rig="morning" dir="t"/>
            </a:scene3d>
            <a:sp3d extrusionH="127000" contourW="63500" prstMaterial="dkEdge">
              <a:bevelT w="254000" h="254000" prst="coolSlant"/>
              <a:bevelB w="127000" h="254000"/>
              <a:contourClr>
                <a:srgbClr val="FFFFFF"/>
              </a:contourClr>
            </a:sp3d>
          </p:spPr>
          <p:style>
            <a:lnRef idx="2">
              <a:scrgbClr r="0" g="0" b="0"/>
            </a:lnRef>
            <a:fillRef idx="1">
              <a:scrgbClr r="0" g="0" b="0"/>
            </a:fillRef>
            <a:effectRef idx="0">
              <a:scrgbClr r="0" g="0" b="0"/>
            </a:effectRef>
            <a:fontRef idx="minor">
              <a:schemeClr val="lt1"/>
            </a:fontRef>
          </p:style>
          <p:txBody>
            <a:bodyPr spcFirstLastPara="0" vert="horz" wrap="square" lIns="697785" tIns="113792" rIns="113792" bIns="697784" numCol="1" spcCol="1270" anchor="ctr" anchorCtr="0">
              <a:noAutofit/>
            </a:bodyPr>
            <a:lstStyle/>
            <a:p>
              <a:pPr lvl="0" algn="ctr" defTabSz="711200">
                <a:lnSpc>
                  <a:spcPct val="90000"/>
                </a:lnSpc>
                <a:spcBef>
                  <a:spcPct val="0"/>
                </a:spcBef>
                <a:spcAft>
                  <a:spcPct val="35000"/>
                </a:spcAft>
              </a:pPr>
              <a:r>
                <a:rPr lang="en-US" sz="2000" b="1" kern="1200" dirty="0"/>
                <a:t>Retention</a:t>
              </a:r>
              <a:endParaRPr lang="en-IN" sz="2000" b="1" kern="1200" dirty="0"/>
            </a:p>
          </p:txBody>
        </p:sp>
        <p:sp>
          <p:nvSpPr>
            <p:cNvPr id="12" name="Circular Arrow 11"/>
            <p:cNvSpPr/>
            <p:nvPr/>
          </p:nvSpPr>
          <p:spPr>
            <a:xfrm>
              <a:off x="5194743" y="3008519"/>
              <a:ext cx="688415" cy="598622"/>
            </a:xfrm>
            <a:prstGeom prst="circular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26" name="Circular Arrow 25"/>
            <p:cNvSpPr/>
            <p:nvPr/>
          </p:nvSpPr>
          <p:spPr>
            <a:xfrm rot="10800000">
              <a:off x="5194743" y="3238758"/>
              <a:ext cx="688415" cy="598622"/>
            </a:xfrm>
            <a:prstGeom prst="circular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grpSp>
      <p:grpSp>
        <p:nvGrpSpPr>
          <p:cNvPr id="19" name="Group 18"/>
          <p:cNvGrpSpPr/>
          <p:nvPr/>
        </p:nvGrpSpPr>
        <p:grpSpPr>
          <a:xfrm>
            <a:off x="1654945" y="2604640"/>
            <a:ext cx="1776758" cy="1213492"/>
            <a:chOff x="130945" y="2604640"/>
            <a:chExt cx="1776758" cy="1213492"/>
          </a:xfrm>
          <a:scene3d>
            <a:camera prst="orthographicFront">
              <a:rot lat="0" lon="0" rev="0"/>
            </a:camera>
            <a:lightRig rig="flat" dir="t"/>
          </a:scene3d>
        </p:grpSpPr>
        <p:sp>
          <p:nvSpPr>
            <p:cNvPr id="16" name="Oval 15"/>
            <p:cNvSpPr/>
            <p:nvPr/>
          </p:nvSpPr>
          <p:spPr bwMode="auto">
            <a:xfrm>
              <a:off x="130945" y="2604640"/>
              <a:ext cx="910308" cy="904584"/>
            </a:xfrm>
            <a:prstGeom prst="ellipse">
              <a:avLst/>
            </a:prstGeom>
            <a:solidFill>
              <a:srgbClr val="002060">
                <a:alpha val="68000"/>
              </a:srgbClr>
            </a:solidFill>
            <a:ln w="12700" cap="flat" cmpd="sng" algn="ctr">
              <a:noFill/>
              <a:prstDash val="solid"/>
              <a:round/>
              <a:headEnd type="none" w="med" len="med"/>
              <a:tailEnd type="none" w="med" len="med"/>
            </a:ln>
            <a:effectLst>
              <a:outerShdw blurRad="190500" dist="228600" dir="2700000" algn="ctr">
                <a:srgbClr val="000000">
                  <a:alpha val="30000"/>
                </a:srgbClr>
              </a:outerShdw>
            </a:effectLst>
            <a:sp3d>
              <a:bevelT w="127000" h="63500"/>
            </a:sp3d>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IN" sz="2400">
                <a:solidFill>
                  <a:schemeClr val="bg1"/>
                </a:solidFill>
                <a:latin typeface="Times New Roman" pitchFamily="18" charset="0"/>
              </a:endParaRPr>
            </a:p>
          </p:txBody>
        </p:sp>
        <p:sp>
          <p:nvSpPr>
            <p:cNvPr id="18" name="Oval 17"/>
            <p:cNvSpPr/>
            <p:nvPr/>
          </p:nvSpPr>
          <p:spPr bwMode="auto">
            <a:xfrm>
              <a:off x="493340" y="2913548"/>
              <a:ext cx="910308" cy="904584"/>
            </a:xfrm>
            <a:prstGeom prst="ellipse">
              <a:avLst/>
            </a:prstGeom>
            <a:solidFill>
              <a:srgbClr val="00B050">
                <a:alpha val="67000"/>
              </a:srgbClr>
            </a:solidFill>
            <a:ln w="12700" cap="flat" cmpd="sng" algn="ctr">
              <a:noFill/>
              <a:prstDash val="solid"/>
              <a:round/>
              <a:headEnd type="none" w="med" len="med"/>
              <a:tailEnd type="none" w="med" len="med"/>
            </a:ln>
            <a:effectLst>
              <a:outerShdw blurRad="190500" dist="228600" dir="2700000" algn="ctr">
                <a:srgbClr val="000000">
                  <a:alpha val="30000"/>
                </a:srgbClr>
              </a:outerShdw>
            </a:effectLst>
            <a:sp3d>
              <a:bevelT w="127000" h="63500"/>
            </a:sp3d>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IN" sz="2400">
                <a:solidFill>
                  <a:schemeClr val="bg1"/>
                </a:solidFill>
                <a:latin typeface="Times New Roman" pitchFamily="18" charset="0"/>
              </a:endParaRPr>
            </a:p>
          </p:txBody>
        </p:sp>
        <p:sp>
          <p:nvSpPr>
            <p:cNvPr id="17" name="TextBox 16"/>
            <p:cNvSpPr txBox="1"/>
            <p:nvPr/>
          </p:nvSpPr>
          <p:spPr>
            <a:xfrm>
              <a:off x="155872" y="2811815"/>
              <a:ext cx="1751831" cy="738664"/>
            </a:xfrm>
            <a:prstGeom prst="rect">
              <a:avLst/>
            </a:prstGeom>
            <a:noFill/>
            <a:ln>
              <a:noFill/>
            </a:ln>
            <a:effectLst>
              <a:outerShdw blurRad="190500" dist="228600" dir="2700000" algn="ctr">
                <a:srgbClr val="000000">
                  <a:alpha val="30000"/>
                </a:srgbClr>
              </a:outerShdw>
            </a:effectLst>
            <a:sp3d>
              <a:bevelT w="127000" h="63500"/>
            </a:sp3d>
          </p:spPr>
          <p:txBody>
            <a:bodyPr wrap="square" rtlCol="0">
              <a:spAutoFit/>
            </a:bodyPr>
            <a:lstStyle/>
            <a:p>
              <a:r>
                <a:rPr lang="en-US" sz="1400" dirty="0">
                  <a:solidFill>
                    <a:schemeClr val="bg1"/>
                  </a:solidFill>
                </a:rPr>
                <a:t>Qualitative </a:t>
              </a:r>
            </a:p>
            <a:p>
              <a:r>
                <a:rPr lang="en-US" sz="1400" dirty="0">
                  <a:solidFill>
                    <a:schemeClr val="bg1"/>
                  </a:solidFill>
                </a:rPr>
                <a:t>         &amp; </a:t>
              </a:r>
            </a:p>
            <a:p>
              <a:r>
                <a:rPr lang="en-US" sz="1400" dirty="0">
                  <a:solidFill>
                    <a:schemeClr val="bg1"/>
                  </a:solidFill>
                </a:rPr>
                <a:t>      Quantitative</a:t>
              </a:r>
              <a:endParaRPr lang="en-IN" sz="1400" dirty="0">
                <a:solidFill>
                  <a:schemeClr val="bg1"/>
                </a:solidFill>
              </a:endParaRPr>
            </a:p>
          </p:txBody>
        </p:sp>
      </p:grpSp>
      <p:grpSp>
        <p:nvGrpSpPr>
          <p:cNvPr id="21" name="Group 20"/>
          <p:cNvGrpSpPr/>
          <p:nvPr/>
        </p:nvGrpSpPr>
        <p:grpSpPr>
          <a:xfrm>
            <a:off x="7800915" y="2712534"/>
            <a:ext cx="1776758" cy="1213492"/>
            <a:chOff x="130945" y="2604640"/>
            <a:chExt cx="1776758" cy="1213492"/>
          </a:xfrm>
          <a:scene3d>
            <a:camera prst="orthographicFront">
              <a:rot lat="0" lon="0" rev="0"/>
            </a:camera>
            <a:lightRig rig="flat" dir="t"/>
          </a:scene3d>
        </p:grpSpPr>
        <p:sp>
          <p:nvSpPr>
            <p:cNvPr id="22" name="Oval 21"/>
            <p:cNvSpPr/>
            <p:nvPr/>
          </p:nvSpPr>
          <p:spPr bwMode="auto">
            <a:xfrm>
              <a:off x="130945" y="2604640"/>
              <a:ext cx="910308" cy="904584"/>
            </a:xfrm>
            <a:prstGeom prst="ellipse">
              <a:avLst/>
            </a:prstGeom>
            <a:solidFill>
              <a:srgbClr val="002060">
                <a:alpha val="68000"/>
              </a:srgbClr>
            </a:solidFill>
            <a:ln w="12700" cap="flat" cmpd="sng" algn="ctr">
              <a:noFill/>
              <a:prstDash val="solid"/>
              <a:round/>
              <a:headEnd type="none" w="med" len="med"/>
              <a:tailEnd type="none" w="med" len="med"/>
            </a:ln>
            <a:effectLst>
              <a:outerShdw blurRad="190500" dist="228600" dir="2700000" algn="ctr">
                <a:srgbClr val="000000">
                  <a:alpha val="30000"/>
                </a:srgbClr>
              </a:outerShdw>
            </a:effectLst>
            <a:sp3d>
              <a:bevelT w="127000" h="63500"/>
            </a:sp3d>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IN" sz="2400">
                <a:solidFill>
                  <a:schemeClr val="bg1"/>
                </a:solidFill>
                <a:latin typeface="Times New Roman" pitchFamily="18" charset="0"/>
              </a:endParaRPr>
            </a:p>
          </p:txBody>
        </p:sp>
        <p:sp>
          <p:nvSpPr>
            <p:cNvPr id="23" name="Oval 22"/>
            <p:cNvSpPr/>
            <p:nvPr/>
          </p:nvSpPr>
          <p:spPr bwMode="auto">
            <a:xfrm>
              <a:off x="493340" y="2913548"/>
              <a:ext cx="910308" cy="904584"/>
            </a:xfrm>
            <a:prstGeom prst="ellipse">
              <a:avLst/>
            </a:prstGeom>
            <a:solidFill>
              <a:srgbClr val="00B050">
                <a:alpha val="67000"/>
              </a:srgbClr>
            </a:solidFill>
            <a:ln w="12700" cap="flat" cmpd="sng" algn="ctr">
              <a:noFill/>
              <a:prstDash val="solid"/>
              <a:round/>
              <a:headEnd type="none" w="med" len="med"/>
              <a:tailEnd type="none" w="med" len="med"/>
            </a:ln>
            <a:effectLst>
              <a:outerShdw blurRad="190500" dist="228600" dir="2700000" algn="ctr">
                <a:srgbClr val="000000">
                  <a:alpha val="30000"/>
                </a:srgbClr>
              </a:outerShdw>
            </a:effectLst>
            <a:sp3d>
              <a:bevelT w="127000" h="63500"/>
            </a:sp3d>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IN" sz="2400">
                <a:solidFill>
                  <a:schemeClr val="bg1"/>
                </a:solidFill>
                <a:latin typeface="Times New Roman" pitchFamily="18" charset="0"/>
              </a:endParaRPr>
            </a:p>
          </p:txBody>
        </p:sp>
        <p:sp>
          <p:nvSpPr>
            <p:cNvPr id="24" name="TextBox 23"/>
            <p:cNvSpPr txBox="1"/>
            <p:nvPr/>
          </p:nvSpPr>
          <p:spPr>
            <a:xfrm>
              <a:off x="155872" y="2811815"/>
              <a:ext cx="1751831" cy="738664"/>
            </a:xfrm>
            <a:prstGeom prst="rect">
              <a:avLst/>
            </a:prstGeom>
            <a:noFill/>
            <a:ln>
              <a:noFill/>
            </a:ln>
            <a:effectLst>
              <a:outerShdw blurRad="190500" dist="228600" dir="2700000" algn="ctr">
                <a:srgbClr val="000000">
                  <a:alpha val="30000"/>
                </a:srgbClr>
              </a:outerShdw>
            </a:effectLst>
            <a:sp3d>
              <a:bevelT w="127000" h="63500"/>
            </a:sp3d>
          </p:spPr>
          <p:txBody>
            <a:bodyPr wrap="square" rtlCol="0">
              <a:spAutoFit/>
            </a:bodyPr>
            <a:lstStyle/>
            <a:p>
              <a:r>
                <a:rPr lang="en-US" sz="1400" dirty="0">
                  <a:solidFill>
                    <a:schemeClr val="bg1"/>
                  </a:solidFill>
                </a:rPr>
                <a:t>Qualitative </a:t>
              </a:r>
            </a:p>
            <a:p>
              <a:r>
                <a:rPr lang="en-US" sz="1400" dirty="0">
                  <a:solidFill>
                    <a:schemeClr val="bg1"/>
                  </a:solidFill>
                </a:rPr>
                <a:t>         &amp; </a:t>
              </a:r>
            </a:p>
            <a:p>
              <a:r>
                <a:rPr lang="en-US" sz="1400" dirty="0">
                  <a:solidFill>
                    <a:schemeClr val="bg1"/>
                  </a:solidFill>
                </a:rPr>
                <a:t>      Quantitative</a:t>
              </a:r>
              <a:endParaRPr lang="en-IN" sz="1400" dirty="0">
                <a:solidFill>
                  <a:schemeClr val="bg1"/>
                </a:solidFill>
              </a:endParaRPr>
            </a:p>
          </p:txBody>
        </p:sp>
      </p:grpSp>
      <p:sp>
        <p:nvSpPr>
          <p:cNvPr id="20" name="TextBox 19"/>
          <p:cNvSpPr txBox="1"/>
          <p:nvPr/>
        </p:nvSpPr>
        <p:spPr>
          <a:xfrm>
            <a:off x="636713" y="3921986"/>
            <a:ext cx="3892379" cy="1754326"/>
          </a:xfrm>
          <a:prstGeom prst="rect">
            <a:avLst/>
          </a:prstGeom>
          <a:noFill/>
        </p:spPr>
        <p:txBody>
          <a:bodyPr wrap="square" rtlCol="0">
            <a:spAutoFit/>
          </a:bodyPr>
          <a:lstStyle/>
          <a:p>
            <a:r>
              <a:rPr lang="en-US" b="1" dirty="0">
                <a:latin typeface="+mj-lt"/>
              </a:rPr>
              <a:t>Customer satisfaction &amp; </a:t>
            </a:r>
            <a:br>
              <a:rPr lang="en-US" b="1" dirty="0">
                <a:latin typeface="+mj-lt"/>
              </a:rPr>
            </a:br>
            <a:r>
              <a:rPr lang="en-US" b="1" dirty="0">
                <a:latin typeface="+mj-lt"/>
              </a:rPr>
              <a:t>loyalty research</a:t>
            </a:r>
            <a:endParaRPr lang="en-IN" b="1" dirty="0">
              <a:latin typeface="+mj-lt"/>
            </a:endParaRPr>
          </a:p>
          <a:p>
            <a:r>
              <a:rPr lang="en-US" b="1" dirty="0">
                <a:latin typeface="+mj-lt"/>
              </a:rPr>
              <a:t>Customer communication testing</a:t>
            </a:r>
            <a:endParaRPr lang="en-IN" b="1" dirty="0">
              <a:latin typeface="+mj-lt"/>
            </a:endParaRPr>
          </a:p>
          <a:p>
            <a:r>
              <a:rPr lang="en-US" b="1" dirty="0">
                <a:latin typeface="+mj-lt"/>
              </a:rPr>
              <a:t>Usability testing</a:t>
            </a:r>
            <a:endParaRPr lang="en-IN" b="1" dirty="0">
              <a:latin typeface="+mj-lt"/>
            </a:endParaRPr>
          </a:p>
          <a:p>
            <a:r>
              <a:rPr lang="en-US" b="1" dirty="0">
                <a:latin typeface="+mj-lt"/>
              </a:rPr>
              <a:t>Customer experience </a:t>
            </a:r>
            <a:r>
              <a:rPr lang="en-US" b="1" dirty="0" smtClean="0">
                <a:latin typeface="+mj-lt"/>
              </a:rPr>
              <a:t>/ </a:t>
            </a:r>
          </a:p>
          <a:p>
            <a:r>
              <a:rPr lang="en-US" b="1" dirty="0" smtClean="0">
                <a:latin typeface="+mj-lt"/>
              </a:rPr>
              <a:t>Shopper </a:t>
            </a:r>
            <a:r>
              <a:rPr lang="en-US" b="1" dirty="0">
                <a:latin typeface="+mj-lt"/>
              </a:rPr>
              <a:t>insights</a:t>
            </a:r>
            <a:endParaRPr lang="en-IN" b="1" dirty="0">
              <a:latin typeface="+mj-lt"/>
            </a:endParaRPr>
          </a:p>
        </p:txBody>
      </p:sp>
      <p:sp>
        <p:nvSpPr>
          <p:cNvPr id="13" name="TextBox 12"/>
          <p:cNvSpPr txBox="1"/>
          <p:nvPr/>
        </p:nvSpPr>
        <p:spPr>
          <a:xfrm>
            <a:off x="7223033" y="4415540"/>
            <a:ext cx="2845877" cy="1323439"/>
          </a:xfrm>
          <a:prstGeom prst="rect">
            <a:avLst/>
          </a:prstGeom>
          <a:noFill/>
        </p:spPr>
        <p:txBody>
          <a:bodyPr wrap="square" rtlCol="0">
            <a:spAutoFit/>
          </a:bodyPr>
          <a:lstStyle/>
          <a:p>
            <a:pPr marL="285750" lvl="0" indent="-285750">
              <a:buFont typeface="Arial" panose="020B0604020202020204" pitchFamily="34" charset="0"/>
              <a:buChar char="•"/>
            </a:pPr>
            <a:r>
              <a:rPr lang="en-US" sz="1600" b="1" dirty="0"/>
              <a:t>Concept testing</a:t>
            </a:r>
            <a:endParaRPr lang="en-IN" sz="1600" b="1" dirty="0"/>
          </a:p>
          <a:p>
            <a:pPr marL="285750" lvl="0" indent="-285750">
              <a:buFont typeface="Arial" panose="020B0604020202020204" pitchFamily="34" charset="0"/>
              <a:buChar char="•"/>
            </a:pPr>
            <a:r>
              <a:rPr lang="en-US" sz="1600" b="1" dirty="0"/>
              <a:t>Product optimization</a:t>
            </a:r>
            <a:endParaRPr lang="en-IN" sz="1600" b="1" dirty="0"/>
          </a:p>
          <a:p>
            <a:pPr marL="285750" lvl="0" indent="-285750">
              <a:buFont typeface="Arial" panose="020B0604020202020204" pitchFamily="34" charset="0"/>
              <a:buChar char="•"/>
            </a:pPr>
            <a:r>
              <a:rPr lang="en-US" sz="1600" b="1" dirty="0"/>
              <a:t>Pricing research</a:t>
            </a:r>
            <a:endParaRPr lang="en-IN" sz="1600" b="1" dirty="0"/>
          </a:p>
          <a:p>
            <a:pPr marL="285750" lvl="0" indent="-285750">
              <a:buFont typeface="Arial" panose="020B0604020202020204" pitchFamily="34" charset="0"/>
              <a:buChar char="•"/>
            </a:pPr>
            <a:r>
              <a:rPr lang="en-US" sz="1600" b="1" dirty="0"/>
              <a:t>Advertising research</a:t>
            </a:r>
            <a:endParaRPr lang="en-IN" sz="1600" b="1" dirty="0"/>
          </a:p>
          <a:p>
            <a:pPr marL="285750" lvl="0" indent="-285750">
              <a:buFont typeface="Arial" panose="020B0604020202020204" pitchFamily="34" charset="0"/>
              <a:buChar char="•"/>
            </a:pPr>
            <a:r>
              <a:rPr lang="en-US" sz="1600" b="1" dirty="0"/>
              <a:t>Usability testing</a:t>
            </a:r>
            <a:endParaRPr lang="en-IN" sz="1600" b="1" dirty="0"/>
          </a:p>
        </p:txBody>
      </p:sp>
      <p:sp>
        <p:nvSpPr>
          <p:cNvPr id="28" name="TextBox 27"/>
          <p:cNvSpPr txBox="1"/>
          <p:nvPr/>
        </p:nvSpPr>
        <p:spPr>
          <a:xfrm>
            <a:off x="6966463" y="1043775"/>
            <a:ext cx="3892379" cy="923330"/>
          </a:xfrm>
          <a:prstGeom prst="rect">
            <a:avLst/>
          </a:prstGeom>
          <a:noFill/>
        </p:spPr>
        <p:txBody>
          <a:bodyPr wrap="square" rtlCol="0">
            <a:spAutoFit/>
          </a:bodyPr>
          <a:lstStyle/>
          <a:p>
            <a:pPr marL="171450" lvl="1" indent="-171450" defTabSz="800100">
              <a:lnSpc>
                <a:spcPct val="90000"/>
              </a:lnSpc>
              <a:spcBef>
                <a:spcPct val="0"/>
              </a:spcBef>
              <a:spcAft>
                <a:spcPct val="15000"/>
              </a:spcAft>
              <a:buChar char="••"/>
            </a:pPr>
            <a:r>
              <a:rPr lang="en-US" sz="1800" b="1" kern="1200" dirty="0"/>
              <a:t>Market segmentation</a:t>
            </a:r>
            <a:endParaRPr lang="en-IN" sz="1800" b="1" kern="1200" dirty="0"/>
          </a:p>
          <a:p>
            <a:pPr marL="171450" lvl="1" indent="-171450" defTabSz="800100">
              <a:lnSpc>
                <a:spcPct val="90000"/>
              </a:lnSpc>
              <a:spcBef>
                <a:spcPct val="0"/>
              </a:spcBef>
              <a:spcAft>
                <a:spcPct val="15000"/>
              </a:spcAft>
              <a:buChar char="••"/>
            </a:pPr>
            <a:r>
              <a:rPr lang="en-US" sz="1800" b="1" kern="1200" dirty="0"/>
              <a:t>Positioning, Branding research</a:t>
            </a:r>
            <a:endParaRPr lang="en-IN" sz="1800" b="1" kern="1200" dirty="0"/>
          </a:p>
          <a:p>
            <a:pPr marL="171450" lvl="1" indent="-171450" defTabSz="800100">
              <a:lnSpc>
                <a:spcPct val="90000"/>
              </a:lnSpc>
              <a:spcBef>
                <a:spcPct val="0"/>
              </a:spcBef>
              <a:spcAft>
                <a:spcPct val="15000"/>
              </a:spcAft>
              <a:buChar char="••"/>
            </a:pPr>
            <a:r>
              <a:rPr lang="en-US" sz="1800" b="1" kern="1200" dirty="0"/>
              <a:t>Industry &amp; Competition analysis</a:t>
            </a:r>
            <a:endParaRPr lang="en-IN" sz="1800" b="1" kern="1200" dirty="0"/>
          </a:p>
        </p:txBody>
      </p:sp>
    </p:spTree>
    <p:extLst>
      <p:ext uri="{BB962C8B-B14F-4D97-AF65-F5344CB8AC3E}">
        <p14:creationId xmlns:p14="http://schemas.microsoft.com/office/powerpoint/2010/main" val="379363118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3359696" y="1844824"/>
            <a:ext cx="2988332" cy="2808312"/>
            <a:chOff x="1619672" y="1844824"/>
            <a:chExt cx="2988332" cy="2808312"/>
          </a:xfrm>
        </p:grpSpPr>
        <p:cxnSp>
          <p:nvCxnSpPr>
            <p:cNvPr id="14" name="Straight Connector 13"/>
            <p:cNvCxnSpPr/>
            <p:nvPr/>
          </p:nvCxnSpPr>
          <p:spPr bwMode="auto">
            <a:xfrm>
              <a:off x="3131840" y="1844824"/>
              <a:ext cx="0" cy="648072"/>
            </a:xfrm>
            <a:prstGeom prst="line">
              <a:avLst/>
            </a:prstGeom>
            <a:solidFill>
              <a:schemeClr val="bg1"/>
            </a:solidFill>
            <a:ln w="47625" cap="flat" cmpd="sng" algn="ctr">
              <a:solidFill>
                <a:srgbClr val="0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7" name="Group 36"/>
            <p:cNvGrpSpPr/>
            <p:nvPr/>
          </p:nvGrpSpPr>
          <p:grpSpPr>
            <a:xfrm>
              <a:off x="1619672" y="2276872"/>
              <a:ext cx="2988332" cy="2376264"/>
              <a:chOff x="1619672" y="2276872"/>
              <a:chExt cx="2988332" cy="2376264"/>
            </a:xfrm>
          </p:grpSpPr>
          <p:cxnSp>
            <p:nvCxnSpPr>
              <p:cNvPr id="4" name="Straight Connector 3"/>
              <p:cNvCxnSpPr/>
              <p:nvPr/>
            </p:nvCxnSpPr>
            <p:spPr bwMode="auto">
              <a:xfrm flipV="1">
                <a:off x="3707904" y="2276872"/>
                <a:ext cx="432048" cy="432048"/>
              </a:xfrm>
              <a:prstGeom prst="line">
                <a:avLst/>
              </a:prstGeom>
              <a:solidFill>
                <a:schemeClr val="bg1"/>
              </a:solidFill>
              <a:ln w="47625" cap="flat" cmpd="sng" algn="ctr">
                <a:solidFill>
                  <a:srgbClr val="0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Connector 5"/>
              <p:cNvCxnSpPr/>
              <p:nvPr/>
            </p:nvCxnSpPr>
            <p:spPr bwMode="auto">
              <a:xfrm flipV="1">
                <a:off x="2123728" y="3789040"/>
                <a:ext cx="432048" cy="504056"/>
              </a:xfrm>
              <a:prstGeom prst="line">
                <a:avLst/>
              </a:prstGeom>
              <a:solidFill>
                <a:schemeClr val="bg1"/>
              </a:solidFill>
              <a:ln w="47625" cap="flat" cmpd="sng" algn="ctr">
                <a:solidFill>
                  <a:srgbClr val="0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p:cNvCxnSpPr/>
              <p:nvPr/>
            </p:nvCxnSpPr>
            <p:spPr bwMode="auto">
              <a:xfrm>
                <a:off x="3131840" y="4041068"/>
                <a:ext cx="0" cy="612068"/>
              </a:xfrm>
              <a:prstGeom prst="line">
                <a:avLst/>
              </a:prstGeom>
              <a:solidFill>
                <a:schemeClr val="bg1"/>
              </a:solidFill>
              <a:ln w="47625" cap="flat" cmpd="sng" algn="ctr">
                <a:solidFill>
                  <a:srgbClr val="0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a:off x="3707904" y="3789040"/>
                <a:ext cx="432048" cy="504056"/>
              </a:xfrm>
              <a:prstGeom prst="line">
                <a:avLst/>
              </a:prstGeom>
              <a:solidFill>
                <a:schemeClr val="bg1"/>
              </a:solidFill>
              <a:ln w="47625" cap="flat" cmpd="sng" algn="ctr">
                <a:solidFill>
                  <a:srgbClr val="0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p:cNvCxnSpPr/>
              <p:nvPr/>
            </p:nvCxnSpPr>
            <p:spPr bwMode="auto">
              <a:xfrm>
                <a:off x="3923928" y="3248980"/>
                <a:ext cx="684076" cy="0"/>
              </a:xfrm>
              <a:prstGeom prst="line">
                <a:avLst/>
              </a:prstGeom>
              <a:solidFill>
                <a:schemeClr val="bg1"/>
              </a:solidFill>
              <a:ln w="47625" cap="flat" cmpd="sng" algn="ctr">
                <a:solidFill>
                  <a:srgbClr val="0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p:nvPr/>
            </p:nvCxnSpPr>
            <p:spPr bwMode="auto">
              <a:xfrm>
                <a:off x="2123728" y="2276872"/>
                <a:ext cx="432048" cy="432048"/>
              </a:xfrm>
              <a:prstGeom prst="line">
                <a:avLst/>
              </a:prstGeom>
              <a:solidFill>
                <a:schemeClr val="bg1"/>
              </a:solidFill>
              <a:ln w="47625" cap="flat" cmpd="sng" algn="ctr">
                <a:solidFill>
                  <a:srgbClr val="0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p:cNvCxnSpPr/>
              <p:nvPr/>
            </p:nvCxnSpPr>
            <p:spPr bwMode="auto">
              <a:xfrm>
                <a:off x="1619672" y="3248980"/>
                <a:ext cx="720080" cy="0"/>
              </a:xfrm>
              <a:prstGeom prst="line">
                <a:avLst/>
              </a:prstGeom>
              <a:solidFill>
                <a:schemeClr val="bg1"/>
              </a:solidFill>
              <a:ln w="47625" cap="flat" cmpd="sng" algn="ctr">
                <a:solidFill>
                  <a:srgbClr val="00808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aphicFrame>
        <p:nvGraphicFramePr>
          <p:cNvPr id="2" name="Diagram 1"/>
          <p:cNvGraphicFramePr/>
          <p:nvPr>
            <p:extLst>
              <p:ext uri="{D42A27DB-BD31-4B8C-83A1-F6EECF244321}">
                <p14:modId xmlns:p14="http://schemas.microsoft.com/office/powerpoint/2010/main" val="1598050726"/>
              </p:ext>
            </p:extLst>
          </p:nvPr>
        </p:nvGraphicFramePr>
        <p:xfrm>
          <a:off x="1524000" y="404664"/>
          <a:ext cx="6768752" cy="5688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TextBox 18"/>
          <p:cNvSpPr txBox="1"/>
          <p:nvPr/>
        </p:nvSpPr>
        <p:spPr>
          <a:xfrm>
            <a:off x="7608168" y="620689"/>
            <a:ext cx="2664296" cy="208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lvl1pPr algn="ctr">
              <a:lnSpc>
                <a:spcPct val="90000"/>
              </a:lnSpc>
              <a:defRPr sz="3600" b="1">
                <a:solidFill>
                  <a:srgbClr val="002060"/>
                </a:solidFill>
                <a:latin typeface="Georgia" panose="02040502050405020303" pitchFamily="18" charset="0"/>
                <a:ea typeface="+mj-ea"/>
                <a:cs typeface="+mj-cs"/>
              </a:defRPr>
            </a:lvl1pPr>
            <a:lvl2pPr algn="ctr">
              <a:lnSpc>
                <a:spcPct val="90000"/>
              </a:lnSpc>
              <a:defRPr sz="3600" b="1">
                <a:solidFill>
                  <a:schemeClr val="tx2"/>
                </a:solidFill>
                <a:latin typeface="Arial" charset="0"/>
              </a:defRPr>
            </a:lvl2pPr>
            <a:lvl3pPr algn="ctr">
              <a:lnSpc>
                <a:spcPct val="90000"/>
              </a:lnSpc>
              <a:defRPr sz="3600" b="1">
                <a:solidFill>
                  <a:schemeClr val="tx2"/>
                </a:solidFill>
                <a:latin typeface="Arial" charset="0"/>
              </a:defRPr>
            </a:lvl3pPr>
            <a:lvl4pPr algn="ctr">
              <a:lnSpc>
                <a:spcPct val="90000"/>
              </a:lnSpc>
              <a:defRPr sz="3600" b="1">
                <a:solidFill>
                  <a:schemeClr val="tx2"/>
                </a:solidFill>
                <a:latin typeface="Arial" charset="0"/>
              </a:defRPr>
            </a:lvl4pPr>
            <a:lvl5pPr algn="ctr">
              <a:lnSpc>
                <a:spcPct val="90000"/>
              </a:lnSpc>
              <a:defRPr sz="3600" b="1">
                <a:solidFill>
                  <a:schemeClr val="tx2"/>
                </a:solidFill>
                <a:latin typeface="Arial" charset="0"/>
              </a:defRPr>
            </a:lvl5pPr>
            <a:lvl6pPr marL="457200" algn="ctr" eaLnBrk="0" fontAlgn="base" hangingPunct="0">
              <a:lnSpc>
                <a:spcPct val="90000"/>
              </a:lnSpc>
              <a:spcBef>
                <a:spcPct val="0"/>
              </a:spcBef>
              <a:spcAft>
                <a:spcPct val="0"/>
              </a:spcAft>
              <a:defRPr sz="3600" b="1">
                <a:solidFill>
                  <a:schemeClr val="tx2"/>
                </a:solidFill>
                <a:latin typeface="Arial" charset="0"/>
              </a:defRPr>
            </a:lvl6pPr>
            <a:lvl7pPr marL="914400" algn="ctr" eaLnBrk="0" fontAlgn="base" hangingPunct="0">
              <a:lnSpc>
                <a:spcPct val="90000"/>
              </a:lnSpc>
              <a:spcBef>
                <a:spcPct val="0"/>
              </a:spcBef>
              <a:spcAft>
                <a:spcPct val="0"/>
              </a:spcAft>
              <a:defRPr sz="3600" b="1">
                <a:solidFill>
                  <a:schemeClr val="tx2"/>
                </a:solidFill>
                <a:latin typeface="Arial" charset="0"/>
              </a:defRPr>
            </a:lvl7pPr>
            <a:lvl8pPr marL="1371600" algn="ctr" eaLnBrk="0" fontAlgn="base" hangingPunct="0">
              <a:lnSpc>
                <a:spcPct val="90000"/>
              </a:lnSpc>
              <a:spcBef>
                <a:spcPct val="0"/>
              </a:spcBef>
              <a:spcAft>
                <a:spcPct val="0"/>
              </a:spcAft>
              <a:defRPr sz="3600" b="1">
                <a:solidFill>
                  <a:schemeClr val="tx2"/>
                </a:solidFill>
                <a:latin typeface="Arial" charset="0"/>
              </a:defRPr>
            </a:lvl8pPr>
            <a:lvl9pPr marL="1828800" algn="ctr" eaLnBrk="0" fontAlgn="base" hangingPunct="0">
              <a:lnSpc>
                <a:spcPct val="90000"/>
              </a:lnSpc>
              <a:spcBef>
                <a:spcPct val="0"/>
              </a:spcBef>
              <a:spcAft>
                <a:spcPct val="0"/>
              </a:spcAft>
              <a:defRPr sz="3600" b="1">
                <a:solidFill>
                  <a:schemeClr val="tx2"/>
                </a:solidFill>
                <a:latin typeface="Arial" charset="0"/>
              </a:defRPr>
            </a:lvl9pPr>
          </a:lstStyle>
          <a:p>
            <a:r>
              <a:rPr lang="en-US" dirty="0"/>
              <a:t>Objectives for Marketing Research</a:t>
            </a:r>
            <a:endParaRPr lang="en-IN" dirty="0"/>
          </a:p>
        </p:txBody>
      </p:sp>
    </p:spTree>
    <p:extLst>
      <p:ext uri="{BB962C8B-B14F-4D97-AF65-F5344CB8AC3E}">
        <p14:creationId xmlns:p14="http://schemas.microsoft.com/office/powerpoint/2010/main" val="3029164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AF7E900D-7554-43D8-AC78-BAEEA9CABBF6}"/>
              </a:ext>
            </a:extLst>
          </p:cNvPr>
          <p:cNvGrpSpPr/>
          <p:nvPr/>
        </p:nvGrpSpPr>
        <p:grpSpPr>
          <a:xfrm>
            <a:off x="496539" y="481261"/>
            <a:ext cx="4396527" cy="720950"/>
            <a:chOff x="519545" y="560941"/>
            <a:chExt cx="3871083" cy="961267"/>
          </a:xfrm>
          <a:solidFill>
            <a:srgbClr val="5486BD">
              <a:alpha val="67000"/>
            </a:srgbClr>
          </a:solidFill>
        </p:grpSpPr>
        <p:sp>
          <p:nvSpPr>
            <p:cNvPr id="41" name="Freeform: Shape 40">
              <a:extLst>
                <a:ext uri="{FF2B5EF4-FFF2-40B4-BE49-F238E27FC236}">
                  <a16:creationId xmlns:a16="http://schemas.microsoft.com/office/drawing/2014/main" id="{C037605A-6466-4B9E-B806-DFA2379F30B6}"/>
                </a:ext>
              </a:extLst>
            </p:cNvPr>
            <p:cNvSpPr/>
            <p:nvPr/>
          </p:nvSpPr>
          <p:spPr>
            <a:xfrm>
              <a:off x="4165222" y="572775"/>
              <a:ext cx="225406" cy="257765"/>
            </a:xfrm>
            <a:custGeom>
              <a:avLst/>
              <a:gdLst>
                <a:gd name="connsiteX0" fmla="*/ 112703 w 225406"/>
                <a:gd name="connsiteY0" fmla="*/ 0 h 257765"/>
                <a:gd name="connsiteX1" fmla="*/ 225406 w 225406"/>
                <a:gd name="connsiteY1" fmla="*/ 257765 h 257765"/>
                <a:gd name="connsiteX2" fmla="*/ 0 w 225406"/>
                <a:gd name="connsiteY2" fmla="*/ 257765 h 257765"/>
                <a:gd name="connsiteX3" fmla="*/ 112703 w 225406"/>
                <a:gd name="connsiteY3" fmla="*/ 0 h 257765"/>
              </a:gdLst>
              <a:ahLst/>
              <a:cxnLst>
                <a:cxn ang="0">
                  <a:pos x="connsiteX0" y="connsiteY0"/>
                </a:cxn>
                <a:cxn ang="0">
                  <a:pos x="connsiteX1" y="connsiteY1"/>
                </a:cxn>
                <a:cxn ang="0">
                  <a:pos x="connsiteX2" y="connsiteY2"/>
                </a:cxn>
                <a:cxn ang="0">
                  <a:pos x="connsiteX3" y="connsiteY3"/>
                </a:cxn>
              </a:cxnLst>
              <a:rect l="l" t="t" r="r" b="b"/>
              <a:pathLst>
                <a:path w="225406" h="257765">
                  <a:moveTo>
                    <a:pt x="112703" y="0"/>
                  </a:moveTo>
                  <a:lnTo>
                    <a:pt x="225406" y="257765"/>
                  </a:lnTo>
                  <a:lnTo>
                    <a:pt x="0" y="257765"/>
                  </a:lnTo>
                  <a:lnTo>
                    <a:pt x="11270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2807C2D-16AB-4C0C-994B-D5DFD823DEEB}"/>
                </a:ext>
              </a:extLst>
            </p:cNvPr>
            <p:cNvSpPr/>
            <p:nvPr/>
          </p:nvSpPr>
          <p:spPr>
            <a:xfrm>
              <a:off x="519545" y="560941"/>
              <a:ext cx="3707062" cy="961267"/>
            </a:xfrm>
            <a:custGeom>
              <a:avLst/>
              <a:gdLst>
                <a:gd name="connsiteX0" fmla="*/ 0 w 3707062"/>
                <a:gd name="connsiteY0" fmla="*/ 0 h 961267"/>
                <a:gd name="connsiteX1" fmla="*/ 3707062 w 3707062"/>
                <a:gd name="connsiteY1" fmla="*/ 0 h 961267"/>
                <a:gd name="connsiteX2" fmla="*/ 3286766 w 3707062"/>
                <a:gd name="connsiteY2" fmla="*/ 961267 h 961267"/>
                <a:gd name="connsiteX3" fmla="*/ 0 w 3707062"/>
                <a:gd name="connsiteY3" fmla="*/ 961267 h 961267"/>
                <a:gd name="connsiteX4" fmla="*/ 0 w 3707062"/>
                <a:gd name="connsiteY4" fmla="*/ 0 h 961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7062" h="961267">
                  <a:moveTo>
                    <a:pt x="0" y="0"/>
                  </a:moveTo>
                  <a:lnTo>
                    <a:pt x="3707062" y="0"/>
                  </a:lnTo>
                  <a:lnTo>
                    <a:pt x="3286766" y="961267"/>
                  </a:lnTo>
                  <a:lnTo>
                    <a:pt x="0" y="96126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96539" y="271783"/>
            <a:ext cx="10515600" cy="1325563"/>
          </a:xfrm>
        </p:spPr>
        <p:txBody>
          <a:bodyPr vert="horz" lIns="91440" tIns="45720" rIns="91440" bIns="45720" rtlCol="0" anchor="ctr">
            <a:normAutofit/>
          </a:bodyPr>
          <a:lstStyle/>
          <a:p>
            <a:r>
              <a:rPr lang="en-US" sz="3200" b="1" dirty="0">
                <a:solidFill>
                  <a:srgbClr val="002060"/>
                </a:solidFill>
                <a:latin typeface="Georgia" panose="02040502050405020303" pitchFamily="18" charset="0"/>
              </a:rPr>
              <a:t>SWOT Analysis</a:t>
            </a:r>
          </a:p>
        </p:txBody>
      </p:sp>
      <p:grpSp>
        <p:nvGrpSpPr>
          <p:cNvPr id="12" name="Group 11"/>
          <p:cNvGrpSpPr/>
          <p:nvPr/>
        </p:nvGrpSpPr>
        <p:grpSpPr>
          <a:xfrm>
            <a:off x="3497985" y="3542929"/>
            <a:ext cx="3019619" cy="1455576"/>
            <a:chOff x="3116424" y="3862872"/>
            <a:chExt cx="4026158" cy="1940768"/>
          </a:xfrm>
        </p:grpSpPr>
        <p:grpSp>
          <p:nvGrpSpPr>
            <p:cNvPr id="8" name="Group 7"/>
            <p:cNvGrpSpPr/>
            <p:nvPr/>
          </p:nvGrpSpPr>
          <p:grpSpPr>
            <a:xfrm>
              <a:off x="3116424" y="3862873"/>
              <a:ext cx="1940767" cy="1940767"/>
              <a:chOff x="3116424" y="3862873"/>
              <a:chExt cx="1940767" cy="1940767"/>
            </a:xfrm>
          </p:grpSpPr>
          <p:sp>
            <p:nvSpPr>
              <p:cNvPr id="3" name="Teardrop 2"/>
              <p:cNvSpPr/>
              <p:nvPr/>
            </p:nvSpPr>
            <p:spPr>
              <a:xfrm>
                <a:off x="3116424" y="3862873"/>
                <a:ext cx="1940767" cy="1940767"/>
              </a:xfrm>
              <a:prstGeom prst="teardrop">
                <a:avLst/>
              </a:prstGeom>
              <a:solidFill>
                <a:srgbClr val="24457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 name="Oval 6"/>
              <p:cNvSpPr/>
              <p:nvPr/>
            </p:nvSpPr>
            <p:spPr>
              <a:xfrm>
                <a:off x="3261048" y="4007497"/>
                <a:ext cx="1651519" cy="1651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flipH="1">
              <a:off x="5201815" y="3862872"/>
              <a:ext cx="1940767" cy="1940767"/>
              <a:chOff x="3116424" y="3862873"/>
              <a:chExt cx="1940767" cy="1940767"/>
            </a:xfrm>
          </p:grpSpPr>
          <p:sp>
            <p:nvSpPr>
              <p:cNvPr id="10" name="Teardrop 9"/>
              <p:cNvSpPr/>
              <p:nvPr/>
            </p:nvSpPr>
            <p:spPr>
              <a:xfrm>
                <a:off x="3116424" y="3862873"/>
                <a:ext cx="1940767" cy="1940767"/>
              </a:xfrm>
              <a:prstGeom prst="teardrop">
                <a:avLst/>
              </a:prstGeom>
              <a:solidFill>
                <a:srgbClr val="5486BD"/>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1" name="Oval 10"/>
              <p:cNvSpPr/>
              <p:nvPr/>
            </p:nvSpPr>
            <p:spPr>
              <a:xfrm>
                <a:off x="3261048" y="4007497"/>
                <a:ext cx="1651519" cy="1651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flipV="1">
            <a:off x="3497985" y="2000572"/>
            <a:ext cx="3019619" cy="1455576"/>
            <a:chOff x="3116424" y="3862872"/>
            <a:chExt cx="4026158" cy="1940768"/>
          </a:xfrm>
        </p:grpSpPr>
        <p:grpSp>
          <p:nvGrpSpPr>
            <p:cNvPr id="14" name="Group 13"/>
            <p:cNvGrpSpPr/>
            <p:nvPr/>
          </p:nvGrpSpPr>
          <p:grpSpPr>
            <a:xfrm>
              <a:off x="3116424" y="3862873"/>
              <a:ext cx="1940767" cy="1940767"/>
              <a:chOff x="3116424" y="3862873"/>
              <a:chExt cx="1940767" cy="1940767"/>
            </a:xfrm>
          </p:grpSpPr>
          <p:sp>
            <p:nvSpPr>
              <p:cNvPr id="18" name="Teardrop 17"/>
              <p:cNvSpPr/>
              <p:nvPr/>
            </p:nvSpPr>
            <p:spPr>
              <a:xfrm>
                <a:off x="3116424" y="3862873"/>
                <a:ext cx="1940767" cy="1940767"/>
              </a:xfrm>
              <a:prstGeom prst="teardrop">
                <a:avLst/>
              </a:prstGeom>
              <a:solidFill>
                <a:srgbClr val="082E50"/>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9" name="Oval 18"/>
              <p:cNvSpPr/>
              <p:nvPr/>
            </p:nvSpPr>
            <p:spPr>
              <a:xfrm>
                <a:off x="3261048" y="4007497"/>
                <a:ext cx="1651519" cy="1651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flipH="1">
              <a:off x="5201815" y="3862872"/>
              <a:ext cx="1940767" cy="1940767"/>
              <a:chOff x="3116424" y="3862873"/>
              <a:chExt cx="1940767" cy="1940767"/>
            </a:xfrm>
          </p:grpSpPr>
          <p:sp>
            <p:nvSpPr>
              <p:cNvPr id="16" name="Teardrop 15"/>
              <p:cNvSpPr/>
              <p:nvPr/>
            </p:nvSpPr>
            <p:spPr>
              <a:xfrm>
                <a:off x="3116424" y="3862873"/>
                <a:ext cx="1940767" cy="1940767"/>
              </a:xfrm>
              <a:prstGeom prst="teardrop">
                <a:avLst/>
              </a:prstGeom>
              <a:solidFill>
                <a:srgbClr val="76BAF2"/>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7" name="Oval 16"/>
              <p:cNvSpPr/>
              <p:nvPr/>
            </p:nvSpPr>
            <p:spPr>
              <a:xfrm>
                <a:off x="3261048" y="4007497"/>
                <a:ext cx="1651519" cy="1651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p:cNvSpPr txBox="1"/>
          <p:nvPr/>
        </p:nvSpPr>
        <p:spPr>
          <a:xfrm>
            <a:off x="3950680" y="2444620"/>
            <a:ext cx="569387" cy="784830"/>
          </a:xfrm>
          <a:prstGeom prst="rect">
            <a:avLst/>
          </a:prstGeom>
          <a:noFill/>
        </p:spPr>
        <p:txBody>
          <a:bodyPr wrap="none" rtlCol="0">
            <a:spAutoFit/>
          </a:bodyPr>
          <a:lstStyle/>
          <a:p>
            <a:r>
              <a:rPr lang="en-US" sz="4500" dirty="0">
                <a:latin typeface="Lato Black"/>
              </a:rPr>
              <a:t>S</a:t>
            </a:r>
          </a:p>
        </p:txBody>
      </p:sp>
      <p:sp>
        <p:nvSpPr>
          <p:cNvPr id="21" name="TextBox 20"/>
          <p:cNvSpPr txBox="1"/>
          <p:nvPr/>
        </p:nvSpPr>
        <p:spPr>
          <a:xfrm>
            <a:off x="5389496" y="2444620"/>
            <a:ext cx="729687" cy="784830"/>
          </a:xfrm>
          <a:prstGeom prst="rect">
            <a:avLst/>
          </a:prstGeom>
          <a:noFill/>
        </p:spPr>
        <p:txBody>
          <a:bodyPr wrap="none" rtlCol="0">
            <a:spAutoFit/>
          </a:bodyPr>
          <a:lstStyle/>
          <a:p>
            <a:r>
              <a:rPr lang="en-US" sz="4500" dirty="0">
                <a:latin typeface="Lato Black"/>
              </a:rPr>
              <a:t>W</a:t>
            </a:r>
          </a:p>
        </p:txBody>
      </p:sp>
      <p:sp>
        <p:nvSpPr>
          <p:cNvPr id="22" name="TextBox 21"/>
          <p:cNvSpPr txBox="1"/>
          <p:nvPr/>
        </p:nvSpPr>
        <p:spPr>
          <a:xfrm>
            <a:off x="5473062" y="3927723"/>
            <a:ext cx="633507" cy="784830"/>
          </a:xfrm>
          <a:prstGeom prst="rect">
            <a:avLst/>
          </a:prstGeom>
          <a:noFill/>
        </p:spPr>
        <p:txBody>
          <a:bodyPr wrap="none" rtlCol="0">
            <a:spAutoFit/>
          </a:bodyPr>
          <a:lstStyle/>
          <a:p>
            <a:r>
              <a:rPr lang="en-US" sz="4500" dirty="0">
                <a:latin typeface="Lato Black"/>
              </a:rPr>
              <a:t>O</a:t>
            </a:r>
          </a:p>
        </p:txBody>
      </p:sp>
      <p:sp>
        <p:nvSpPr>
          <p:cNvPr id="23" name="TextBox 22"/>
          <p:cNvSpPr txBox="1"/>
          <p:nvPr/>
        </p:nvSpPr>
        <p:spPr>
          <a:xfrm>
            <a:off x="3982740" y="3995137"/>
            <a:ext cx="537327" cy="784830"/>
          </a:xfrm>
          <a:prstGeom prst="rect">
            <a:avLst/>
          </a:prstGeom>
          <a:noFill/>
        </p:spPr>
        <p:txBody>
          <a:bodyPr wrap="none" rtlCol="0">
            <a:spAutoFit/>
          </a:bodyPr>
          <a:lstStyle/>
          <a:p>
            <a:r>
              <a:rPr lang="en-US" sz="4500" dirty="0">
                <a:latin typeface="Lato Black"/>
              </a:rPr>
              <a:t>T</a:t>
            </a:r>
          </a:p>
        </p:txBody>
      </p:sp>
      <p:grpSp>
        <p:nvGrpSpPr>
          <p:cNvPr id="24" name="Group 23"/>
          <p:cNvGrpSpPr/>
          <p:nvPr/>
        </p:nvGrpSpPr>
        <p:grpSpPr>
          <a:xfrm>
            <a:off x="6701584" y="1634762"/>
            <a:ext cx="2489797" cy="1494195"/>
            <a:chOff x="8137647" y="2044169"/>
            <a:chExt cx="2636990" cy="1992261"/>
          </a:xfrm>
        </p:grpSpPr>
        <p:sp>
          <p:nvSpPr>
            <p:cNvPr id="25" name="TextBox 24"/>
            <p:cNvSpPr txBox="1"/>
            <p:nvPr/>
          </p:nvSpPr>
          <p:spPr>
            <a:xfrm>
              <a:off x="8137647" y="2044169"/>
              <a:ext cx="2368661" cy="697627"/>
            </a:xfrm>
            <a:prstGeom prst="rect">
              <a:avLst/>
            </a:prstGeom>
            <a:noFill/>
          </p:spPr>
          <p:txBody>
            <a:bodyPr wrap="none" rtlCol="0">
              <a:spAutoFit/>
            </a:bodyPr>
            <a:lstStyle/>
            <a:p>
              <a:r>
                <a:rPr lang="en-US" sz="2800" b="1" dirty="0">
                  <a:solidFill>
                    <a:prstClr val="black"/>
                  </a:solidFill>
                  <a:latin typeface="Lato Black"/>
                </a:rPr>
                <a:t>Weaknesses</a:t>
              </a:r>
            </a:p>
          </p:txBody>
        </p:sp>
        <p:sp>
          <p:nvSpPr>
            <p:cNvPr id="26" name="TextBox 25"/>
            <p:cNvSpPr txBox="1"/>
            <p:nvPr/>
          </p:nvSpPr>
          <p:spPr>
            <a:xfrm>
              <a:off x="8137647" y="2682212"/>
              <a:ext cx="2636990" cy="1354218"/>
            </a:xfrm>
            <a:prstGeom prst="rect">
              <a:avLst/>
            </a:prstGeom>
            <a:noFill/>
          </p:spPr>
          <p:txBody>
            <a:bodyPr wrap="square" rtlCol="0">
              <a:spAutoFit/>
            </a:bodyPr>
            <a:lstStyle/>
            <a:p>
              <a:r>
                <a:rPr lang="en-US" sz="2000" dirty="0">
                  <a:solidFill>
                    <a:prstClr val="black"/>
                  </a:solidFill>
                </a:rPr>
                <a:t>Areas where the company is weak and needs to improve</a:t>
              </a:r>
            </a:p>
          </p:txBody>
        </p:sp>
        <p:cxnSp>
          <p:nvCxnSpPr>
            <p:cNvPr id="27" name="Straight Connector 26"/>
            <p:cNvCxnSpPr/>
            <p:nvPr/>
          </p:nvCxnSpPr>
          <p:spPr>
            <a:xfrm>
              <a:off x="8137647" y="2662957"/>
              <a:ext cx="236801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690799" y="3311015"/>
            <a:ext cx="2548198" cy="2464816"/>
            <a:chOff x="8126249" y="3997718"/>
            <a:chExt cx="2692671" cy="3707250"/>
          </a:xfrm>
        </p:grpSpPr>
        <p:sp>
          <p:nvSpPr>
            <p:cNvPr id="29" name="TextBox 28"/>
            <p:cNvSpPr txBox="1"/>
            <p:nvPr/>
          </p:nvSpPr>
          <p:spPr>
            <a:xfrm>
              <a:off x="8126249" y="3997718"/>
              <a:ext cx="2692671" cy="786958"/>
            </a:xfrm>
            <a:prstGeom prst="rect">
              <a:avLst/>
            </a:prstGeom>
            <a:noFill/>
          </p:spPr>
          <p:txBody>
            <a:bodyPr wrap="none" rtlCol="0">
              <a:spAutoFit/>
            </a:bodyPr>
            <a:lstStyle/>
            <a:p>
              <a:r>
                <a:rPr lang="en-US" sz="2800" b="1" dirty="0">
                  <a:solidFill>
                    <a:prstClr val="black"/>
                  </a:solidFill>
                  <a:latin typeface="Lato Black"/>
                </a:rPr>
                <a:t>Opportunities</a:t>
              </a:r>
            </a:p>
          </p:txBody>
        </p:sp>
        <p:sp>
          <p:nvSpPr>
            <p:cNvPr id="30" name="TextBox 29"/>
            <p:cNvSpPr txBox="1"/>
            <p:nvPr/>
          </p:nvSpPr>
          <p:spPr>
            <a:xfrm>
              <a:off x="8137647" y="4709275"/>
              <a:ext cx="2636990" cy="2995693"/>
            </a:xfrm>
            <a:prstGeom prst="rect">
              <a:avLst/>
            </a:prstGeom>
            <a:noFill/>
          </p:spPr>
          <p:txBody>
            <a:bodyPr wrap="square" rtlCol="0">
              <a:spAutoFit/>
            </a:bodyPr>
            <a:lstStyle/>
            <a:p>
              <a:r>
                <a:rPr lang="en-US" sz="2000" dirty="0" err="1">
                  <a:solidFill>
                    <a:prstClr val="black"/>
                  </a:solidFill>
                </a:rPr>
                <a:t>Favourable</a:t>
              </a:r>
              <a:r>
                <a:rPr lang="en-US" sz="2000" dirty="0">
                  <a:solidFill>
                    <a:prstClr val="black"/>
                  </a:solidFill>
                </a:rPr>
                <a:t> external and internal factors that the company can exploit to build competitive advantage</a:t>
              </a:r>
            </a:p>
          </p:txBody>
        </p:sp>
        <p:cxnSp>
          <p:nvCxnSpPr>
            <p:cNvPr id="31" name="Straight Connector 30"/>
            <p:cNvCxnSpPr/>
            <p:nvPr/>
          </p:nvCxnSpPr>
          <p:spPr>
            <a:xfrm>
              <a:off x="8137647" y="4699960"/>
              <a:ext cx="236801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653751" y="1854700"/>
            <a:ext cx="2428917" cy="1366200"/>
            <a:chOff x="1094704" y="2101656"/>
            <a:chExt cx="2747872" cy="1821598"/>
          </a:xfrm>
        </p:grpSpPr>
        <p:sp>
          <p:nvSpPr>
            <p:cNvPr id="33" name="TextBox 32"/>
            <p:cNvSpPr txBox="1"/>
            <p:nvPr/>
          </p:nvSpPr>
          <p:spPr>
            <a:xfrm>
              <a:off x="1797380" y="2101656"/>
              <a:ext cx="2045196" cy="697626"/>
            </a:xfrm>
            <a:prstGeom prst="rect">
              <a:avLst/>
            </a:prstGeom>
            <a:noFill/>
          </p:spPr>
          <p:txBody>
            <a:bodyPr wrap="none" rtlCol="0">
              <a:spAutoFit/>
            </a:bodyPr>
            <a:lstStyle/>
            <a:p>
              <a:r>
                <a:rPr lang="en-US" sz="2800" b="1" dirty="0">
                  <a:solidFill>
                    <a:prstClr val="black"/>
                  </a:solidFill>
                  <a:latin typeface="Lato Black"/>
                </a:rPr>
                <a:t>Strengths</a:t>
              </a:r>
            </a:p>
          </p:txBody>
        </p:sp>
        <p:cxnSp>
          <p:nvCxnSpPr>
            <p:cNvPr id="34" name="Straight Connector 33"/>
            <p:cNvCxnSpPr/>
            <p:nvPr/>
          </p:nvCxnSpPr>
          <p:spPr>
            <a:xfrm>
              <a:off x="1229192" y="2702819"/>
              <a:ext cx="236801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094704" y="2692149"/>
              <a:ext cx="2636990" cy="1231105"/>
            </a:xfrm>
            <a:prstGeom prst="rect">
              <a:avLst/>
            </a:prstGeom>
            <a:noFill/>
          </p:spPr>
          <p:txBody>
            <a:bodyPr wrap="square" rtlCol="0">
              <a:spAutoFit/>
            </a:bodyPr>
            <a:lstStyle/>
            <a:p>
              <a:pPr algn="r"/>
              <a:r>
                <a:rPr lang="en-US" sz="1800" dirty="0">
                  <a:solidFill>
                    <a:prstClr val="black"/>
                  </a:solidFill>
                </a:rPr>
                <a:t>Where the company excels better than competitors</a:t>
              </a:r>
            </a:p>
          </p:txBody>
        </p:sp>
      </p:grpSp>
      <p:grpSp>
        <p:nvGrpSpPr>
          <p:cNvPr id="36" name="Group 35"/>
          <p:cNvGrpSpPr/>
          <p:nvPr/>
        </p:nvGrpSpPr>
        <p:grpSpPr>
          <a:xfrm>
            <a:off x="777860" y="3425191"/>
            <a:ext cx="2533544" cy="2441526"/>
            <a:chOff x="1094704" y="4039230"/>
            <a:chExt cx="2636990" cy="3255370"/>
          </a:xfrm>
        </p:grpSpPr>
        <p:sp>
          <p:nvSpPr>
            <p:cNvPr id="37" name="TextBox 36"/>
            <p:cNvSpPr txBox="1"/>
            <p:nvPr/>
          </p:nvSpPr>
          <p:spPr>
            <a:xfrm>
              <a:off x="2109603" y="4039230"/>
              <a:ext cx="1497138" cy="697627"/>
            </a:xfrm>
            <a:prstGeom prst="rect">
              <a:avLst/>
            </a:prstGeom>
            <a:noFill/>
          </p:spPr>
          <p:txBody>
            <a:bodyPr wrap="none" rtlCol="0">
              <a:spAutoFit/>
            </a:bodyPr>
            <a:lstStyle/>
            <a:p>
              <a:r>
                <a:rPr lang="en-US" sz="2800" b="1" dirty="0">
                  <a:solidFill>
                    <a:prstClr val="black"/>
                  </a:solidFill>
                  <a:latin typeface="Lato Black"/>
                </a:rPr>
                <a:t>Threats</a:t>
              </a:r>
            </a:p>
          </p:txBody>
        </p:sp>
        <p:cxnSp>
          <p:nvCxnSpPr>
            <p:cNvPr id="38" name="Straight Connector 37"/>
            <p:cNvCxnSpPr/>
            <p:nvPr/>
          </p:nvCxnSpPr>
          <p:spPr>
            <a:xfrm>
              <a:off x="1229192" y="4690021"/>
              <a:ext cx="236801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094704" y="4709275"/>
              <a:ext cx="2636990" cy="2585325"/>
            </a:xfrm>
            <a:prstGeom prst="rect">
              <a:avLst/>
            </a:prstGeom>
            <a:noFill/>
          </p:spPr>
          <p:txBody>
            <a:bodyPr wrap="square" rtlCol="0">
              <a:spAutoFit/>
            </a:bodyPr>
            <a:lstStyle/>
            <a:p>
              <a:pPr algn="r"/>
              <a:r>
                <a:rPr lang="en-US" sz="2000" dirty="0">
                  <a:solidFill>
                    <a:prstClr val="black"/>
                  </a:solidFill>
                </a:rPr>
                <a:t>Factors that can harm the performance of the company or weaken its competitive advantage</a:t>
              </a:r>
            </a:p>
          </p:txBody>
        </p:sp>
      </p:grpSp>
    </p:spTree>
    <p:extLst>
      <p:ext uri="{BB962C8B-B14F-4D97-AF65-F5344CB8AC3E}">
        <p14:creationId xmlns:p14="http://schemas.microsoft.com/office/powerpoint/2010/main" val="62924490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41625"/>
            <a:ext cx="10515600" cy="1325563"/>
          </a:xfrm>
        </p:spPr>
        <p:txBody>
          <a:bodyPr/>
          <a:lstStyle/>
          <a:p>
            <a:pPr algn="ctr"/>
            <a:r>
              <a:rPr lang="en-US" dirty="0" smtClean="0"/>
              <a:t>Ignore the slides with a cross mark</a:t>
            </a:r>
            <a:endParaRPr lang="en-IN" dirty="0"/>
          </a:p>
        </p:txBody>
      </p:sp>
      <p:sp>
        <p:nvSpPr>
          <p:cNvPr id="4" name="Slide Number Placeholder 3"/>
          <p:cNvSpPr>
            <a:spLocks noGrp="1"/>
          </p:cNvSpPr>
          <p:nvPr>
            <p:ph type="sldNum" sz="quarter" idx="12"/>
          </p:nvPr>
        </p:nvSpPr>
        <p:spPr/>
        <p:txBody>
          <a:bodyPr/>
          <a:lstStyle/>
          <a:p>
            <a:fld id="{8FD1DB16-3243-4916-96AE-0416B7586CF1}" type="slidenum">
              <a:rPr lang="en-IN" smtClean="0"/>
              <a:t>2</a:t>
            </a:fld>
            <a:endParaRPr lang="en-IN"/>
          </a:p>
        </p:txBody>
      </p:sp>
    </p:spTree>
    <p:extLst>
      <p:ext uri="{BB962C8B-B14F-4D97-AF65-F5344CB8AC3E}">
        <p14:creationId xmlns:p14="http://schemas.microsoft.com/office/powerpoint/2010/main" val="36723201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808" y="676026"/>
            <a:ext cx="8784976" cy="1006470"/>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Research Approaches/Methods Currently in Use</a:t>
            </a:r>
            <a:endParaRPr lang="en-IN" sz="3200" b="1" dirty="0">
              <a:solidFill>
                <a:schemeClr val="accent5">
                  <a:lumMod val="75000"/>
                </a:schemeClr>
              </a:solidFill>
            </a:endParaRPr>
          </a:p>
        </p:txBody>
      </p:sp>
      <p:sp>
        <p:nvSpPr>
          <p:cNvPr id="3" name="Content Placeholder 2"/>
          <p:cNvSpPr>
            <a:spLocks noGrp="1"/>
          </p:cNvSpPr>
          <p:nvPr>
            <p:ph idx="1"/>
          </p:nvPr>
        </p:nvSpPr>
        <p:spPr>
          <a:xfrm>
            <a:off x="467487" y="1581785"/>
            <a:ext cx="10973770" cy="4351338"/>
          </a:xfrm>
        </p:spPr>
        <p:txBody>
          <a:bodyPr/>
          <a:lstStyle/>
          <a:p>
            <a:r>
              <a:rPr lang="en-US" b="1" dirty="0"/>
              <a:t>The following two slides provide information on the adoption of the research approaches/ methods in use or under consideration by the market research population. </a:t>
            </a:r>
          </a:p>
          <a:p>
            <a:r>
              <a:rPr lang="en-US" b="1" dirty="0">
                <a:solidFill>
                  <a:srgbClr val="244570"/>
                </a:solidFill>
              </a:rPr>
              <a:t>This information is purely for personal use by entrepreneurs. You are not expected to memorize any data from these tables.</a:t>
            </a:r>
          </a:p>
          <a:p>
            <a:r>
              <a:rPr lang="en-US" b="1" dirty="0">
                <a:solidFill>
                  <a:srgbClr val="244570"/>
                </a:solidFill>
              </a:rPr>
              <a:t>The full data are available in the following site.</a:t>
            </a:r>
          </a:p>
          <a:p>
            <a:r>
              <a:rPr lang="en-IN" b="1" dirty="0"/>
              <a:t>https://www.greenbook.org/PDFs/2018_Q3_Q4_GRIT_Report.pdf</a:t>
            </a:r>
          </a:p>
        </p:txBody>
      </p:sp>
      <p:cxnSp>
        <p:nvCxnSpPr>
          <p:cNvPr id="5" name="Straight Connector 4"/>
          <p:cNvCxnSpPr/>
          <p:nvPr/>
        </p:nvCxnSpPr>
        <p:spPr>
          <a:xfrm>
            <a:off x="228600" y="419100"/>
            <a:ext cx="10963275" cy="5943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flipV="1">
            <a:off x="371475" y="828675"/>
            <a:ext cx="11308669" cy="5361374"/>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7813466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4338" name="Picture 2" descr="https://www.greenbook.org/images/GRIT/2018_Q3_logos/GRIT_Infographic_2019.png"/>
          <p:cNvPicPr>
            <a:picLocks noChangeAspect="1" noChangeArrowheads="1"/>
          </p:cNvPicPr>
          <p:nvPr/>
        </p:nvPicPr>
        <p:blipFill rotWithShape="1">
          <a:blip r:embed="rId2">
            <a:extLst>
              <a:ext uri="{28A0092B-C50C-407E-A947-70E740481C1C}">
                <a14:useLocalDpi xmlns:a14="http://schemas.microsoft.com/office/drawing/2010/main" val="0"/>
              </a:ext>
            </a:extLst>
          </a:blip>
          <a:srcRect t="38018" b="47181"/>
          <a:stretch/>
        </p:blipFill>
        <p:spPr bwMode="auto">
          <a:xfrm>
            <a:off x="838200" y="365125"/>
            <a:ext cx="9036496" cy="553462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228600" y="419100"/>
            <a:ext cx="10963275" cy="5943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flipV="1">
            <a:off x="371475" y="828675"/>
            <a:ext cx="11308669" cy="5361374"/>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350360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2" descr="https://www.greenbook.org/images/GRIT/2018_Q3_logos/GRIT_Infographic_2019.png"/>
          <p:cNvPicPr>
            <a:picLocks noChangeAspect="1" noChangeArrowheads="1"/>
          </p:cNvPicPr>
          <p:nvPr/>
        </p:nvPicPr>
        <p:blipFill rotWithShape="1">
          <a:blip r:embed="rId2">
            <a:extLst>
              <a:ext uri="{28A0092B-C50C-407E-A947-70E740481C1C}">
                <a14:useLocalDpi xmlns:a14="http://schemas.microsoft.com/office/drawing/2010/main" val="0"/>
              </a:ext>
            </a:extLst>
          </a:blip>
          <a:srcRect t="52817" b="33439"/>
          <a:stretch/>
        </p:blipFill>
        <p:spPr bwMode="auto">
          <a:xfrm>
            <a:off x="838200" y="260649"/>
            <a:ext cx="9285514" cy="559151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228600" y="419100"/>
            <a:ext cx="10963275" cy="5943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flipV="1">
            <a:off x="371475" y="828675"/>
            <a:ext cx="11308669" cy="5361374"/>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455660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832" y="570111"/>
            <a:ext cx="5376583" cy="1325563"/>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Marketing Research Starts at the Very Outset </a:t>
            </a:r>
            <a:endParaRPr lang="en-IN" sz="3200" b="1" dirty="0">
              <a:solidFill>
                <a:schemeClr val="accent5">
                  <a:lumMod val="75000"/>
                </a:schemeClr>
              </a:solidFill>
            </a:endParaRPr>
          </a:p>
        </p:txBody>
      </p:sp>
      <p:sp>
        <p:nvSpPr>
          <p:cNvPr id="3" name="Content Placeholder 2"/>
          <p:cNvSpPr>
            <a:spLocks noGrp="1"/>
          </p:cNvSpPr>
          <p:nvPr>
            <p:ph idx="1"/>
          </p:nvPr>
        </p:nvSpPr>
        <p:spPr>
          <a:xfrm>
            <a:off x="4142733" y="1982542"/>
            <a:ext cx="5835842" cy="3464024"/>
          </a:xfrm>
        </p:spPr>
        <p:txBody>
          <a:bodyPr>
            <a:normAutofit lnSpcReduction="10000"/>
          </a:bodyPr>
          <a:lstStyle/>
          <a:p>
            <a:r>
              <a:rPr lang="en-US" b="1" dirty="0"/>
              <a:t>The first step to start a business is to know ‘who are your customers’.</a:t>
            </a:r>
          </a:p>
          <a:p>
            <a:r>
              <a:rPr lang="en-US" b="1" dirty="0"/>
              <a:t>Where to find them?</a:t>
            </a:r>
          </a:p>
          <a:p>
            <a:r>
              <a:rPr lang="en-US" b="1" dirty="0"/>
              <a:t>What do they buy at present that your product would replace?</a:t>
            </a:r>
          </a:p>
          <a:p>
            <a:r>
              <a:rPr lang="en-US" b="1" dirty="0"/>
              <a:t>What features and quality standards?</a:t>
            </a:r>
          </a:p>
          <a:p>
            <a:r>
              <a:rPr lang="en-US" b="1" dirty="0"/>
              <a:t>At what price?  </a:t>
            </a:r>
          </a:p>
          <a:p>
            <a:endParaRPr lang="en-IN" b="1" dirty="0"/>
          </a:p>
        </p:txBody>
      </p:sp>
      <p:pic>
        <p:nvPicPr>
          <p:cNvPr id="4" name="Picture 2" descr="Customers &amp; Users / Color Whe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83243"/>
            <a:ext cx="4233672" cy="538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5802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3595"/>
          </a:xfrm>
          <a:noFill/>
          <a:ln>
            <a:noFill/>
          </a:ln>
          <a:extLst/>
        </p:spPr>
        <p:txBody>
          <a:bodyPr spcFirstLastPara="1" wrap="square" lIns="91425" tIns="45700" rIns="91425" bIns="45700" anchor="ctr" anchorCtr="0">
            <a:noAutofit/>
          </a:bodyPr>
          <a:lstStyle/>
          <a:p>
            <a:r>
              <a:rPr lang="en-US" sz="3200" b="1" dirty="0">
                <a:solidFill>
                  <a:schemeClr val="accent5">
                    <a:lumMod val="75000"/>
                  </a:schemeClr>
                </a:solidFill>
              </a:rPr>
              <a:t>Marketing Research Starts at the Outset … cont’d.</a:t>
            </a:r>
            <a:endParaRPr lang="en-IN" sz="3200" b="1" dirty="0">
              <a:solidFill>
                <a:schemeClr val="accent5">
                  <a:lumMod val="75000"/>
                </a:schemeClr>
              </a:solidFill>
            </a:endParaRPr>
          </a:p>
        </p:txBody>
      </p:sp>
      <p:sp>
        <p:nvSpPr>
          <p:cNvPr id="3" name="Content Placeholder 2"/>
          <p:cNvSpPr>
            <a:spLocks noGrp="1"/>
          </p:cNvSpPr>
          <p:nvPr>
            <p:ph idx="1"/>
          </p:nvPr>
        </p:nvSpPr>
        <p:spPr>
          <a:xfrm>
            <a:off x="3335354" y="1431159"/>
            <a:ext cx="6596448" cy="3299255"/>
          </a:xfrm>
        </p:spPr>
        <p:txBody>
          <a:bodyPr/>
          <a:lstStyle/>
          <a:p>
            <a:r>
              <a:rPr lang="en-US" b="1" dirty="0">
                <a:solidFill>
                  <a:schemeClr val="accent5">
                    <a:lumMod val="50000"/>
                  </a:schemeClr>
                </a:solidFill>
              </a:rPr>
              <a:t>Understanding customers’ response at every stage is indispensable.</a:t>
            </a:r>
          </a:p>
          <a:p>
            <a:r>
              <a:rPr lang="en-US" b="1" dirty="0">
                <a:solidFill>
                  <a:schemeClr val="accent5">
                    <a:lumMod val="50000"/>
                  </a:schemeClr>
                </a:solidFill>
              </a:rPr>
              <a:t>Notably, feedback from innovator kind of customers may not be any good to gauge the purchase decisions of the majority.</a:t>
            </a:r>
          </a:p>
          <a:p>
            <a:endParaRPr lang="en-IN" b="1" dirty="0">
              <a:solidFill>
                <a:schemeClr val="accent5">
                  <a:lumMod val="50000"/>
                </a:schemeClr>
              </a:solidFill>
            </a:endParaRPr>
          </a:p>
        </p:txBody>
      </p:sp>
      <p:pic>
        <p:nvPicPr>
          <p:cNvPr id="4100" name="Picture 4" descr="Pie Graph Illustration"/>
          <p:cNvPicPr>
            <a:picLocks noChangeAspect="1" noChangeArrowheads="1"/>
          </p:cNvPicPr>
          <p:nvPr/>
        </p:nvPicPr>
        <p:blipFill rotWithShape="1">
          <a:blip r:embed="rId2">
            <a:extLst>
              <a:ext uri="{28A0092B-C50C-407E-A947-70E740481C1C}">
                <a14:useLocalDpi xmlns:a14="http://schemas.microsoft.com/office/drawing/2010/main" val="0"/>
              </a:ext>
            </a:extLst>
          </a:blip>
          <a:srcRect r="19175"/>
          <a:stretch/>
        </p:blipFill>
        <p:spPr bwMode="auto">
          <a:xfrm>
            <a:off x="2" y="1690689"/>
            <a:ext cx="3335352" cy="273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4491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085" y="476348"/>
            <a:ext cx="10189029" cy="1143000"/>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Marketing Research Continues as Long as the company exists</a:t>
            </a:r>
            <a:endParaRPr lang="en-IN" sz="3200" b="1" dirty="0">
              <a:solidFill>
                <a:schemeClr val="accent5">
                  <a:lumMod val="75000"/>
                </a:schemeClr>
              </a:solidFill>
            </a:endParaRPr>
          </a:p>
        </p:txBody>
      </p:sp>
      <p:sp>
        <p:nvSpPr>
          <p:cNvPr id="3" name="Content Placeholder 2"/>
          <p:cNvSpPr>
            <a:spLocks noGrp="1"/>
          </p:cNvSpPr>
          <p:nvPr>
            <p:ph idx="1"/>
          </p:nvPr>
        </p:nvSpPr>
        <p:spPr>
          <a:xfrm>
            <a:off x="155447" y="1442366"/>
            <a:ext cx="9705703" cy="4114800"/>
          </a:xfrm>
        </p:spPr>
        <p:txBody>
          <a:bodyPr>
            <a:normAutofit/>
          </a:bodyPr>
          <a:lstStyle/>
          <a:p>
            <a:r>
              <a:rPr lang="en-IN" b="1" dirty="0">
                <a:solidFill>
                  <a:schemeClr val="accent5">
                    <a:lumMod val="50000"/>
                  </a:schemeClr>
                </a:solidFill>
              </a:rPr>
              <a:t>Market research has to be a regular activity and would help to decide </a:t>
            </a:r>
          </a:p>
          <a:p>
            <a:pPr lvl="1"/>
            <a:r>
              <a:rPr lang="en-IN" sz="2400" b="1" dirty="0">
                <a:solidFill>
                  <a:schemeClr val="accent5">
                    <a:lumMod val="50000"/>
                  </a:schemeClr>
                </a:solidFill>
              </a:rPr>
              <a:t>whether you need to continue to develop further, </a:t>
            </a:r>
          </a:p>
          <a:p>
            <a:pPr lvl="1"/>
            <a:r>
              <a:rPr lang="en-IN" sz="2400" b="1" dirty="0">
                <a:solidFill>
                  <a:schemeClr val="accent5">
                    <a:lumMod val="50000"/>
                  </a:schemeClr>
                </a:solidFill>
              </a:rPr>
              <a:t>what features to focus more/less, </a:t>
            </a:r>
          </a:p>
          <a:p>
            <a:pPr lvl="1"/>
            <a:r>
              <a:rPr lang="en-IN" sz="2400" b="1" dirty="0">
                <a:solidFill>
                  <a:schemeClr val="accent5">
                    <a:lumMod val="50000"/>
                  </a:schemeClr>
                </a:solidFill>
              </a:rPr>
              <a:t>what features to discard/add.</a:t>
            </a:r>
          </a:p>
          <a:p>
            <a:r>
              <a:rPr lang="en-US" b="1" dirty="0">
                <a:solidFill>
                  <a:schemeClr val="accent5">
                    <a:lumMod val="50000"/>
                  </a:schemeClr>
                </a:solidFill>
              </a:rPr>
              <a:t>Customers are integral part of product development process and they can help avert developing the wrong product. </a:t>
            </a:r>
            <a:endParaRPr lang="en-IN" b="1" dirty="0">
              <a:solidFill>
                <a:schemeClr val="accent5">
                  <a:lumMod val="50000"/>
                </a:schemeClr>
              </a:solidFill>
            </a:endParaRPr>
          </a:p>
          <a:p>
            <a:r>
              <a:rPr lang="en-US" b="1" dirty="0">
                <a:solidFill>
                  <a:schemeClr val="accent5">
                    <a:lumMod val="50000"/>
                  </a:schemeClr>
                </a:solidFill>
              </a:rPr>
              <a:t>Market research, thus, may eliminate the chance of customer rejecting/not buying the product when launched. </a:t>
            </a:r>
          </a:p>
          <a:p>
            <a:endParaRPr lang="en-IN" b="1" dirty="0">
              <a:solidFill>
                <a:schemeClr val="accent5">
                  <a:lumMod val="50000"/>
                </a:schemeClr>
              </a:solidFill>
            </a:endParaRPr>
          </a:p>
        </p:txBody>
      </p:sp>
    </p:spTree>
    <p:extLst>
      <p:ext uri="{BB962C8B-B14F-4D97-AF65-F5344CB8AC3E}">
        <p14:creationId xmlns:p14="http://schemas.microsoft.com/office/powerpoint/2010/main" val="35558489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482" y="223872"/>
            <a:ext cx="8424936" cy="1143000"/>
          </a:xfrm>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Why market research for start-ups</a:t>
            </a:r>
            <a:endParaRPr lang="en-US" sz="3200" b="1" dirty="0">
              <a:solidFill>
                <a:schemeClr val="accent5">
                  <a:lumMod val="75000"/>
                </a:schemeClr>
              </a:solidFill>
            </a:endParaRPr>
          </a:p>
        </p:txBody>
      </p:sp>
      <p:sp>
        <p:nvSpPr>
          <p:cNvPr id="3" name="Content Placeholder 2"/>
          <p:cNvSpPr>
            <a:spLocks noGrp="1"/>
          </p:cNvSpPr>
          <p:nvPr>
            <p:ph idx="1"/>
          </p:nvPr>
        </p:nvSpPr>
        <p:spPr>
          <a:xfrm>
            <a:off x="704029" y="1196754"/>
            <a:ext cx="8389770" cy="4680520"/>
          </a:xfrm>
          <a:ln>
            <a:noFill/>
          </a:ln>
        </p:spPr>
        <p:txBody>
          <a:bodyPr/>
          <a:lstStyle/>
          <a:p>
            <a:r>
              <a:rPr lang="en-IN" b="1" dirty="0">
                <a:solidFill>
                  <a:schemeClr val="accent5">
                    <a:lumMod val="50000"/>
                  </a:schemeClr>
                </a:solidFill>
              </a:rPr>
              <a:t>Ideally, marketing research starts while ‘identifying pain point’. </a:t>
            </a:r>
          </a:p>
          <a:p>
            <a:r>
              <a:rPr lang="en-IN" b="1" dirty="0">
                <a:solidFill>
                  <a:schemeClr val="accent5">
                    <a:lumMod val="50000"/>
                  </a:schemeClr>
                </a:solidFill>
              </a:rPr>
              <a:t>Attractiveness of the market depends on:</a:t>
            </a:r>
          </a:p>
          <a:p>
            <a:pPr lvl="1"/>
            <a:r>
              <a:rPr lang="en-IN" sz="2400" b="1" dirty="0">
                <a:solidFill>
                  <a:schemeClr val="accent5">
                    <a:lumMod val="50000"/>
                  </a:schemeClr>
                </a:solidFill>
              </a:rPr>
              <a:t>The size of the market </a:t>
            </a:r>
          </a:p>
          <a:p>
            <a:pPr lvl="1"/>
            <a:r>
              <a:rPr lang="en-IN" sz="2400" b="1" dirty="0">
                <a:solidFill>
                  <a:schemeClr val="accent5">
                    <a:lumMod val="50000"/>
                  </a:schemeClr>
                </a:solidFill>
              </a:rPr>
              <a:t>Historical growth </a:t>
            </a:r>
          </a:p>
          <a:p>
            <a:pPr lvl="1"/>
            <a:r>
              <a:rPr lang="en-IN" sz="2400" b="1" dirty="0">
                <a:solidFill>
                  <a:schemeClr val="accent5">
                    <a:lumMod val="50000"/>
                  </a:schemeClr>
                </a:solidFill>
              </a:rPr>
              <a:t>Present growth</a:t>
            </a:r>
          </a:p>
          <a:p>
            <a:pPr lvl="1"/>
            <a:r>
              <a:rPr lang="en-IN" sz="2400" b="1" dirty="0">
                <a:solidFill>
                  <a:schemeClr val="accent5">
                    <a:lumMod val="50000"/>
                  </a:schemeClr>
                </a:solidFill>
              </a:rPr>
              <a:t>Future growth potential</a:t>
            </a:r>
          </a:p>
          <a:p>
            <a:pPr lvl="1"/>
            <a:r>
              <a:rPr lang="en-IN" sz="2400" b="1" dirty="0">
                <a:solidFill>
                  <a:schemeClr val="accent5">
                    <a:lumMod val="50000"/>
                  </a:schemeClr>
                </a:solidFill>
              </a:rPr>
              <a:t>Market types (perfect competition, monopolistic competition, oligopoly, monopoly)</a:t>
            </a:r>
          </a:p>
          <a:p>
            <a:r>
              <a:rPr lang="en-IN" b="1" dirty="0">
                <a:solidFill>
                  <a:schemeClr val="accent5">
                    <a:lumMod val="50000"/>
                  </a:schemeClr>
                </a:solidFill>
              </a:rPr>
              <a:t>Market research helps to understand above features.</a:t>
            </a:r>
          </a:p>
        </p:txBody>
      </p:sp>
      <p:sp>
        <p:nvSpPr>
          <p:cNvPr id="4" name="Right Brace 3"/>
          <p:cNvSpPr/>
          <p:nvPr/>
        </p:nvSpPr>
        <p:spPr bwMode="auto">
          <a:xfrm>
            <a:off x="5374501" y="2704276"/>
            <a:ext cx="576064" cy="1296144"/>
          </a:xfrm>
          <a:prstGeom prst="rightBrace">
            <a:avLst/>
          </a:prstGeom>
          <a:noFill/>
          <a:ln w="444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IN" sz="2400">
              <a:latin typeface="Times New Roman" pitchFamily="18" charset="0"/>
            </a:endParaRPr>
          </a:p>
        </p:txBody>
      </p:sp>
      <p:sp>
        <p:nvSpPr>
          <p:cNvPr id="5" name="TextBox 4"/>
          <p:cNvSpPr txBox="1"/>
          <p:nvPr/>
        </p:nvSpPr>
        <p:spPr>
          <a:xfrm>
            <a:off x="5950565" y="3167682"/>
            <a:ext cx="2952328" cy="369332"/>
          </a:xfrm>
          <a:prstGeom prst="rect">
            <a:avLst/>
          </a:prstGeom>
          <a:noFill/>
        </p:spPr>
        <p:txBody>
          <a:bodyPr wrap="square" rtlCol="0">
            <a:spAutoFit/>
          </a:bodyPr>
          <a:lstStyle/>
          <a:p>
            <a:r>
              <a:rPr lang="en-US" b="1" dirty="0"/>
              <a:t>Market</a:t>
            </a:r>
            <a:r>
              <a:rPr lang="en-US" dirty="0"/>
              <a:t> </a:t>
            </a:r>
            <a:r>
              <a:rPr lang="en-US" b="1" dirty="0"/>
              <a:t>structure</a:t>
            </a:r>
            <a:endParaRPr lang="en-IN" b="1" dirty="0"/>
          </a:p>
        </p:txBody>
      </p:sp>
    </p:spTree>
    <p:extLst>
      <p:ext uri="{BB962C8B-B14F-4D97-AF65-F5344CB8AC3E}">
        <p14:creationId xmlns:p14="http://schemas.microsoft.com/office/powerpoint/2010/main" val="349977184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20" y="620688"/>
            <a:ext cx="9144000" cy="576064"/>
          </a:xfrm>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Why market research for start-ups … cont’d.</a:t>
            </a:r>
            <a:endParaRPr lang="en-US" sz="3200" b="1" dirty="0">
              <a:solidFill>
                <a:schemeClr val="accent5">
                  <a:lumMod val="75000"/>
                </a:schemeClr>
              </a:solidFill>
            </a:endParaRPr>
          </a:p>
        </p:txBody>
      </p:sp>
      <p:sp>
        <p:nvSpPr>
          <p:cNvPr id="3" name="Content Placeholder 2"/>
          <p:cNvSpPr>
            <a:spLocks noGrp="1"/>
          </p:cNvSpPr>
          <p:nvPr>
            <p:ph idx="1"/>
          </p:nvPr>
        </p:nvSpPr>
        <p:spPr>
          <a:xfrm>
            <a:off x="426720" y="1554675"/>
            <a:ext cx="10058400" cy="4536504"/>
          </a:xfrm>
        </p:spPr>
        <p:txBody>
          <a:bodyPr/>
          <a:lstStyle/>
          <a:p>
            <a:r>
              <a:rPr lang="en-US" b="1" dirty="0">
                <a:solidFill>
                  <a:schemeClr val="accent5">
                    <a:lumMod val="50000"/>
                  </a:schemeClr>
                </a:solidFill>
              </a:rPr>
              <a:t>Market research helps to understand customers’ likely acceptance of product or service even before they are launched.</a:t>
            </a:r>
          </a:p>
          <a:p>
            <a:r>
              <a:rPr lang="en-US" b="1" dirty="0">
                <a:solidFill>
                  <a:schemeClr val="accent5">
                    <a:lumMod val="50000"/>
                  </a:schemeClr>
                </a:solidFill>
              </a:rPr>
              <a:t>In line with the lean method, one should continue the development process based on </a:t>
            </a:r>
            <a:r>
              <a:rPr lang="en-US" b="1" dirty="0">
                <a:solidFill>
                  <a:srgbClr val="0070C0"/>
                </a:solidFill>
              </a:rPr>
              <a:t>validated learning</a:t>
            </a:r>
            <a:r>
              <a:rPr lang="en-US" b="1" dirty="0">
                <a:solidFill>
                  <a:schemeClr val="accent5">
                    <a:lumMod val="50000"/>
                  </a:schemeClr>
                </a:solidFill>
              </a:rPr>
              <a:t>.</a:t>
            </a:r>
          </a:p>
          <a:p>
            <a:r>
              <a:rPr lang="en-US" b="1" dirty="0">
                <a:solidFill>
                  <a:schemeClr val="accent5">
                    <a:lumMod val="50000"/>
                  </a:schemeClr>
                </a:solidFill>
              </a:rPr>
              <a:t>You need to engage with customers to validate, learn and decide.</a:t>
            </a:r>
          </a:p>
        </p:txBody>
      </p:sp>
    </p:spTree>
    <p:extLst>
      <p:ext uri="{BB962C8B-B14F-4D97-AF65-F5344CB8AC3E}">
        <p14:creationId xmlns:p14="http://schemas.microsoft.com/office/powerpoint/2010/main" val="422850039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26931" cy="1325563"/>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DECIDE Model of </a:t>
            </a:r>
            <a:r>
              <a:rPr lang="en-US" sz="3200" b="1" dirty="0" smtClean="0">
                <a:solidFill>
                  <a:schemeClr val="accent5">
                    <a:lumMod val="75000"/>
                  </a:schemeClr>
                </a:solidFill>
              </a:rPr>
              <a:t>Steps in </a:t>
            </a:r>
            <a:r>
              <a:rPr lang="en-US" sz="3200" b="1" dirty="0">
                <a:solidFill>
                  <a:schemeClr val="accent5">
                    <a:lumMod val="75000"/>
                  </a:schemeClr>
                </a:solidFill>
              </a:rPr>
              <a:t>Marketing Research</a:t>
            </a:r>
            <a:endParaRPr lang="en-IN" sz="3200" b="1" dirty="0">
              <a:solidFill>
                <a:schemeClr val="accent5">
                  <a:lumMod val="75000"/>
                </a:schemeClr>
              </a:solidFill>
            </a:endParaRPr>
          </a:p>
        </p:txBody>
      </p:sp>
      <p:sp>
        <p:nvSpPr>
          <p:cNvPr id="3" name="Content Placeholder 2"/>
          <p:cNvSpPr>
            <a:spLocks noGrp="1"/>
          </p:cNvSpPr>
          <p:nvPr>
            <p:ph idx="1"/>
          </p:nvPr>
        </p:nvSpPr>
        <p:spPr>
          <a:xfrm>
            <a:off x="252984" y="1789049"/>
            <a:ext cx="10515600" cy="3413887"/>
          </a:xfrm>
        </p:spPr>
        <p:txBody>
          <a:bodyPr/>
          <a:lstStyle/>
          <a:p>
            <a:r>
              <a:rPr lang="en-US" b="1" dirty="0">
                <a:solidFill>
                  <a:schemeClr val="accent5">
                    <a:lumMod val="50000"/>
                  </a:schemeClr>
                </a:solidFill>
              </a:rPr>
              <a:t>D – Define the marketing problem </a:t>
            </a:r>
          </a:p>
          <a:p>
            <a:r>
              <a:rPr lang="en-US" b="1" dirty="0">
                <a:solidFill>
                  <a:schemeClr val="accent5">
                    <a:lumMod val="50000"/>
                  </a:schemeClr>
                </a:solidFill>
              </a:rPr>
              <a:t>E – Enumerate the controllable and uncontrollable decision factors </a:t>
            </a:r>
          </a:p>
          <a:p>
            <a:r>
              <a:rPr lang="en-US" b="1" dirty="0">
                <a:solidFill>
                  <a:schemeClr val="accent5">
                    <a:lumMod val="50000"/>
                  </a:schemeClr>
                </a:solidFill>
              </a:rPr>
              <a:t>C – Collect relevant information </a:t>
            </a:r>
          </a:p>
          <a:p>
            <a:r>
              <a:rPr lang="en-US" b="1" dirty="0">
                <a:solidFill>
                  <a:schemeClr val="accent5">
                    <a:lumMod val="50000"/>
                  </a:schemeClr>
                </a:solidFill>
              </a:rPr>
              <a:t>I – Identify the best alternative </a:t>
            </a:r>
            <a:r>
              <a:rPr lang="en-US" b="1" dirty="0" smtClean="0">
                <a:solidFill>
                  <a:schemeClr val="accent5">
                    <a:lumMod val="50000"/>
                  </a:schemeClr>
                </a:solidFill>
              </a:rPr>
              <a:t>method and type of data</a:t>
            </a:r>
            <a:endParaRPr lang="en-US" b="1" dirty="0">
              <a:solidFill>
                <a:schemeClr val="accent5">
                  <a:lumMod val="50000"/>
                </a:schemeClr>
              </a:solidFill>
            </a:endParaRPr>
          </a:p>
          <a:p>
            <a:r>
              <a:rPr lang="en-US" b="1" dirty="0">
                <a:solidFill>
                  <a:schemeClr val="accent5">
                    <a:lumMod val="50000"/>
                  </a:schemeClr>
                </a:solidFill>
              </a:rPr>
              <a:t>D – Develop and implement a marketing plan </a:t>
            </a:r>
          </a:p>
          <a:p>
            <a:r>
              <a:rPr lang="en-US" b="1" dirty="0">
                <a:solidFill>
                  <a:schemeClr val="accent5">
                    <a:lumMod val="50000"/>
                  </a:schemeClr>
                </a:solidFill>
              </a:rPr>
              <a:t>E – Evaluate the decision and the decision process</a:t>
            </a:r>
            <a:endParaRPr lang="en-IN" b="1" dirty="0">
              <a:solidFill>
                <a:schemeClr val="accent5">
                  <a:lumMod val="50000"/>
                </a:schemeClr>
              </a:solidFill>
            </a:endParaRPr>
          </a:p>
        </p:txBody>
      </p:sp>
      <p:cxnSp>
        <p:nvCxnSpPr>
          <p:cNvPr id="4" name="Straight Connector 3"/>
          <p:cNvCxnSpPr/>
          <p:nvPr/>
        </p:nvCxnSpPr>
        <p:spPr>
          <a:xfrm>
            <a:off x="228600" y="419100"/>
            <a:ext cx="10963275" cy="5943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5" name="Straight Connector 4"/>
          <p:cNvCxnSpPr/>
          <p:nvPr/>
        </p:nvCxnSpPr>
        <p:spPr>
          <a:xfrm flipV="1">
            <a:off x="371475" y="828675"/>
            <a:ext cx="11308669" cy="5361374"/>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2175839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281658" y="542866"/>
            <a:ext cx="7162800" cy="1143000"/>
          </a:xfrm>
          <a:noFill/>
          <a:ln>
            <a:noFill/>
          </a:ln>
        </p:spPr>
        <p:txBody>
          <a:bodyPr spcFirstLastPara="1" wrap="square" lIns="91425" tIns="45700" rIns="91425" bIns="45700" anchor="ctr" anchorCtr="0">
            <a:noAutofit/>
          </a:bodyPr>
          <a:lstStyle/>
          <a:p>
            <a:r>
              <a:rPr lang="en-GB" altLang="en-US" sz="3200" b="1" dirty="0">
                <a:solidFill>
                  <a:schemeClr val="accent5">
                    <a:lumMod val="75000"/>
                  </a:schemeClr>
                </a:solidFill>
              </a:rPr>
              <a:t>Issues in Market(</a:t>
            </a:r>
            <a:r>
              <a:rPr lang="en-GB" altLang="en-US" sz="3200" b="1" dirty="0" err="1">
                <a:solidFill>
                  <a:schemeClr val="accent5">
                    <a:lumMod val="75000"/>
                  </a:schemeClr>
                </a:solidFill>
              </a:rPr>
              <a:t>ing</a:t>
            </a:r>
            <a:r>
              <a:rPr lang="en-GB" altLang="en-US" sz="3200" b="1" dirty="0">
                <a:solidFill>
                  <a:schemeClr val="accent5">
                    <a:lumMod val="75000"/>
                  </a:schemeClr>
                </a:solidFill>
              </a:rPr>
              <a:t>) Research</a:t>
            </a:r>
          </a:p>
        </p:txBody>
      </p:sp>
      <p:sp>
        <p:nvSpPr>
          <p:cNvPr id="7171" name="Rectangle 3"/>
          <p:cNvSpPr>
            <a:spLocks noGrp="1" noChangeArrowheads="1"/>
          </p:cNvSpPr>
          <p:nvPr>
            <p:ph type="body" idx="1"/>
          </p:nvPr>
        </p:nvSpPr>
        <p:spPr>
          <a:xfrm>
            <a:off x="982856" y="1685866"/>
            <a:ext cx="8529232" cy="4114800"/>
          </a:xfrm>
          <a:noFill/>
        </p:spPr>
        <p:txBody>
          <a:bodyPr/>
          <a:lstStyle/>
          <a:p>
            <a:r>
              <a:rPr lang="en-GB" altLang="en-US" b="1" dirty="0"/>
              <a:t>Spend on Market(</a:t>
            </a:r>
            <a:r>
              <a:rPr lang="en-GB" altLang="en-US" b="1" dirty="0" err="1"/>
              <a:t>ing</a:t>
            </a:r>
            <a:r>
              <a:rPr lang="en-GB" altLang="en-US" b="1" dirty="0"/>
              <a:t>) Research</a:t>
            </a:r>
          </a:p>
          <a:p>
            <a:pPr>
              <a:buFontTx/>
              <a:buNone/>
            </a:pPr>
            <a:endParaRPr lang="en-GB" altLang="en-US" b="1" dirty="0"/>
          </a:p>
          <a:p>
            <a:r>
              <a:rPr lang="en-GB" altLang="en-US" b="1" dirty="0"/>
              <a:t>Types of Market(</a:t>
            </a:r>
            <a:r>
              <a:rPr lang="en-GB" altLang="en-US" b="1" dirty="0" err="1"/>
              <a:t>ing</a:t>
            </a:r>
            <a:r>
              <a:rPr lang="en-GB" altLang="en-US" b="1" dirty="0"/>
              <a:t>) Research</a:t>
            </a:r>
          </a:p>
          <a:p>
            <a:pPr>
              <a:buFontTx/>
              <a:buNone/>
            </a:pPr>
            <a:endParaRPr lang="en-GB" altLang="en-US" b="1" dirty="0"/>
          </a:p>
          <a:p>
            <a:r>
              <a:rPr lang="en-GB" altLang="en-US" b="1" dirty="0"/>
              <a:t>Potential Problems</a:t>
            </a:r>
          </a:p>
        </p:txBody>
      </p:sp>
    </p:spTree>
    <p:extLst>
      <p:ext uri="{BB962C8B-B14F-4D97-AF65-F5344CB8AC3E}">
        <p14:creationId xmlns:p14="http://schemas.microsoft.com/office/powerpoint/2010/main" val="1888356397"/>
      </p:ext>
    </p:extLst>
  </p:cSld>
  <p:clrMapOvr>
    <a:masterClrMapping/>
  </p:clrMapOvr>
  <p:transition>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8905" y="1193800"/>
            <a:ext cx="11243095" cy="4402103"/>
          </a:xfrm>
          <a:prstGeom prst="rect">
            <a:avLst/>
          </a:prstGeom>
          <a:noFill/>
        </p:spPr>
        <p:txBody>
          <a:bodyPr wrap="square" rtlCol="0">
            <a:spAutoFit/>
          </a:bodyPr>
          <a:lstStyle/>
          <a:p>
            <a:pPr>
              <a:lnSpc>
                <a:spcPct val="150000"/>
              </a:lnSpc>
            </a:pPr>
            <a:r>
              <a:rPr lang="en-US" sz="2667" b="1" dirty="0">
                <a:solidFill>
                  <a:srgbClr val="002060"/>
                </a:solidFill>
              </a:rPr>
              <a:t> Concepts Covered:</a:t>
            </a:r>
          </a:p>
          <a:p>
            <a:pPr>
              <a:lnSpc>
                <a:spcPct val="150000"/>
              </a:lnSpc>
              <a:buFont typeface="Wingdings" pitchFamily="2" charset="2"/>
              <a:buChar char="q"/>
            </a:pPr>
            <a:r>
              <a:rPr lang="en-IN" sz="2667" b="1" dirty="0" smtClean="0">
                <a:solidFill>
                  <a:srgbClr val="002060"/>
                </a:solidFill>
              </a:rPr>
              <a:t>  Define </a:t>
            </a:r>
            <a:r>
              <a:rPr lang="en-IN" sz="2667" b="1" dirty="0">
                <a:solidFill>
                  <a:srgbClr val="002060"/>
                </a:solidFill>
              </a:rPr>
              <a:t>marketing research. </a:t>
            </a:r>
          </a:p>
          <a:p>
            <a:pPr>
              <a:lnSpc>
                <a:spcPct val="150000"/>
              </a:lnSpc>
              <a:buFont typeface="Wingdings" pitchFamily="2" charset="2"/>
              <a:buChar char="q"/>
            </a:pPr>
            <a:r>
              <a:rPr lang="en-IN" sz="2667" b="1" dirty="0" smtClean="0">
                <a:solidFill>
                  <a:srgbClr val="002060"/>
                </a:solidFill>
              </a:rPr>
              <a:t>  Highlight </a:t>
            </a:r>
            <a:r>
              <a:rPr lang="en-IN" sz="2667" b="1" dirty="0">
                <a:solidFill>
                  <a:srgbClr val="002060"/>
                </a:solidFill>
              </a:rPr>
              <a:t>the importance of market-information at every stage of a company.</a:t>
            </a:r>
          </a:p>
          <a:p>
            <a:pPr>
              <a:lnSpc>
                <a:spcPct val="150000"/>
              </a:lnSpc>
              <a:buFont typeface="Wingdings" pitchFamily="2" charset="2"/>
              <a:buChar char="q"/>
            </a:pPr>
            <a:r>
              <a:rPr lang="en-IN" sz="2667" b="1" dirty="0" smtClean="0">
                <a:solidFill>
                  <a:srgbClr val="002060"/>
                </a:solidFill>
              </a:rPr>
              <a:t>  Outline </a:t>
            </a:r>
            <a:r>
              <a:rPr lang="en-IN" sz="2667" b="1" dirty="0">
                <a:solidFill>
                  <a:srgbClr val="002060"/>
                </a:solidFill>
              </a:rPr>
              <a:t>the step-by-step marketing research process.</a:t>
            </a:r>
          </a:p>
          <a:p>
            <a:pPr>
              <a:lnSpc>
                <a:spcPct val="150000"/>
              </a:lnSpc>
              <a:buFont typeface="Wingdings" pitchFamily="2" charset="2"/>
              <a:buChar char="q"/>
            </a:pPr>
            <a:r>
              <a:rPr lang="en-IN" sz="2667" b="1" dirty="0" smtClean="0">
                <a:solidFill>
                  <a:srgbClr val="002060"/>
                </a:solidFill>
              </a:rPr>
              <a:t>  Sources </a:t>
            </a:r>
            <a:r>
              <a:rPr lang="en-IN" sz="2667" b="1" dirty="0">
                <a:solidFill>
                  <a:srgbClr val="002060"/>
                </a:solidFill>
              </a:rPr>
              <a:t>of information </a:t>
            </a:r>
          </a:p>
          <a:p>
            <a:pPr>
              <a:lnSpc>
                <a:spcPct val="150000"/>
              </a:lnSpc>
              <a:buFont typeface="Wingdings" pitchFamily="2" charset="2"/>
              <a:buChar char="q"/>
            </a:pPr>
            <a:r>
              <a:rPr lang="en-IN" sz="2667" b="1" dirty="0" smtClean="0">
                <a:solidFill>
                  <a:srgbClr val="002060"/>
                </a:solidFill>
              </a:rPr>
              <a:t>  Discuss </a:t>
            </a:r>
            <a:r>
              <a:rPr lang="en-IN" sz="2667" b="1" dirty="0">
                <a:solidFill>
                  <a:srgbClr val="002060"/>
                </a:solidFill>
              </a:rPr>
              <a:t>how companies use the information for decision making.</a:t>
            </a:r>
          </a:p>
        </p:txBody>
      </p:sp>
      <p:sp>
        <p:nvSpPr>
          <p:cNvPr id="2" name="Slide Number Placeholder 1"/>
          <p:cNvSpPr>
            <a:spLocks noGrp="1"/>
          </p:cNvSpPr>
          <p:nvPr>
            <p:ph type="sldNum" sz="quarter" idx="12"/>
          </p:nvPr>
        </p:nvSpPr>
        <p:spPr/>
        <p:txBody>
          <a:bodyPr/>
          <a:lstStyle/>
          <a:p>
            <a:fld id="{8FD1DB16-3243-4916-96AE-0416B7586CF1}" type="slidenum">
              <a:rPr lang="en-IN" smtClean="0"/>
              <a:t>3</a:t>
            </a:fld>
            <a:endParaRPr lang="en-IN"/>
          </a:p>
        </p:txBody>
      </p:sp>
    </p:spTree>
    <p:extLst>
      <p:ext uri="{BB962C8B-B14F-4D97-AF65-F5344CB8AC3E}">
        <p14:creationId xmlns:p14="http://schemas.microsoft.com/office/powerpoint/2010/main" val="38765518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11"/>
          <p:cNvSpPr>
            <a:spLocks noGrp="1" noChangeArrowheads="1"/>
          </p:cNvSpPr>
          <p:nvPr>
            <p:ph type="title"/>
          </p:nvPr>
        </p:nvSpPr>
        <p:spPr>
          <a:xfrm>
            <a:off x="1686493" y="-119949"/>
            <a:ext cx="7162800" cy="1143000"/>
          </a:xfrm>
          <a:noFill/>
          <a:ln>
            <a:noFill/>
          </a:ln>
        </p:spPr>
        <p:txBody>
          <a:bodyPr spcFirstLastPara="1" wrap="square" lIns="91425" tIns="45700" rIns="91425" bIns="45700" anchor="ctr" anchorCtr="0">
            <a:noAutofit/>
          </a:bodyPr>
          <a:lstStyle/>
          <a:p>
            <a:r>
              <a:rPr lang="en-GB" altLang="en-US" sz="3200" b="1" dirty="0">
                <a:solidFill>
                  <a:schemeClr val="accent5">
                    <a:lumMod val="75000"/>
                  </a:schemeClr>
                </a:solidFill>
              </a:rPr>
              <a:t>Types of Market Research</a:t>
            </a:r>
          </a:p>
        </p:txBody>
      </p:sp>
      <p:grpSp>
        <p:nvGrpSpPr>
          <p:cNvPr id="4" name="Group 3"/>
          <p:cNvGrpSpPr/>
          <p:nvPr/>
        </p:nvGrpSpPr>
        <p:grpSpPr>
          <a:xfrm>
            <a:off x="581827" y="904352"/>
            <a:ext cx="10049329" cy="4468271"/>
            <a:chOff x="539552" y="1099124"/>
            <a:chExt cx="7331723" cy="4385935"/>
          </a:xfrm>
        </p:grpSpPr>
        <p:graphicFrame>
          <p:nvGraphicFramePr>
            <p:cNvPr id="2" name="Diagram 1"/>
            <p:cNvGraphicFramePr/>
            <p:nvPr>
              <p:extLst>
                <p:ext uri="{D42A27DB-BD31-4B8C-83A1-F6EECF244321}">
                  <p14:modId xmlns:p14="http://schemas.microsoft.com/office/powerpoint/2010/main" val="2590015719"/>
                </p:ext>
              </p:extLst>
            </p:nvPr>
          </p:nvGraphicFramePr>
          <p:xfrm>
            <a:off x="539552" y="1099124"/>
            <a:ext cx="7331723" cy="4385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883397" y="1293995"/>
              <a:ext cx="1783307" cy="634421"/>
            </a:xfrm>
            <a:prstGeom prst="rect">
              <a:avLst/>
            </a:prstGeom>
            <a:noFill/>
          </p:spPr>
          <p:txBody>
            <a:bodyPr wrap="square" rtlCol="0">
              <a:spAutoFit/>
            </a:bodyPr>
            <a:lstStyle/>
            <a:p>
              <a:pPr algn="ctr"/>
              <a:r>
                <a:rPr lang="en-GB" altLang="en-US" b="1" dirty="0">
                  <a:latin typeface="Arial" pitchFamily="34" charset="0"/>
                </a:rPr>
                <a:t>By Source of Data or </a:t>
              </a:r>
              <a:r>
                <a:rPr lang="en-GB" altLang="en-US" b="1" dirty="0" smtClean="0">
                  <a:latin typeface="Arial" pitchFamily="34" charset="0"/>
                </a:rPr>
                <a:t>information</a:t>
              </a:r>
              <a:endParaRPr lang="en-US" dirty="0"/>
            </a:p>
          </p:txBody>
        </p:sp>
        <p:sp>
          <p:nvSpPr>
            <p:cNvPr id="17" name="TextBox 16"/>
            <p:cNvSpPr txBox="1"/>
            <p:nvPr/>
          </p:nvSpPr>
          <p:spPr>
            <a:xfrm>
              <a:off x="3130342" y="1254815"/>
              <a:ext cx="1895664" cy="634421"/>
            </a:xfrm>
            <a:prstGeom prst="rect">
              <a:avLst/>
            </a:prstGeom>
            <a:noFill/>
          </p:spPr>
          <p:txBody>
            <a:bodyPr wrap="square" rtlCol="0">
              <a:spAutoFit/>
            </a:bodyPr>
            <a:lstStyle/>
            <a:p>
              <a:pPr algn="ctr"/>
              <a:r>
                <a:rPr lang="en-GB" altLang="en-US" b="1" dirty="0">
                  <a:latin typeface="Arial" pitchFamily="34" charset="0"/>
                </a:rPr>
                <a:t>By </a:t>
              </a:r>
              <a:r>
                <a:rPr lang="en-GB" altLang="en-US" b="1" dirty="0" smtClean="0">
                  <a:latin typeface="Arial" pitchFamily="34" charset="0"/>
                </a:rPr>
                <a:t>Methodology or                </a:t>
              </a:r>
            </a:p>
            <a:p>
              <a:pPr algn="ctr"/>
              <a:r>
                <a:rPr lang="en-GB" altLang="en-US" b="1" dirty="0">
                  <a:latin typeface="Arial" pitchFamily="34" charset="0"/>
                </a:rPr>
                <a:t> </a:t>
              </a:r>
              <a:r>
                <a:rPr lang="en-GB" altLang="en-US" b="1" dirty="0" smtClean="0">
                  <a:latin typeface="Arial" pitchFamily="34" charset="0"/>
                </a:rPr>
                <a:t>   type of data</a:t>
              </a:r>
              <a:endParaRPr lang="en-US" dirty="0"/>
            </a:p>
          </p:txBody>
        </p:sp>
        <p:sp>
          <p:nvSpPr>
            <p:cNvPr id="18" name="TextBox 17"/>
            <p:cNvSpPr txBox="1"/>
            <p:nvPr/>
          </p:nvSpPr>
          <p:spPr>
            <a:xfrm>
              <a:off x="5860767" y="1492602"/>
              <a:ext cx="1421016" cy="646331"/>
            </a:xfrm>
            <a:prstGeom prst="rect">
              <a:avLst/>
            </a:prstGeom>
            <a:noFill/>
          </p:spPr>
          <p:txBody>
            <a:bodyPr wrap="square" rtlCol="0">
              <a:spAutoFit/>
            </a:bodyPr>
            <a:lstStyle/>
            <a:p>
              <a:pPr>
                <a:spcBef>
                  <a:spcPct val="50000"/>
                </a:spcBef>
              </a:pPr>
              <a:r>
                <a:rPr lang="en-GB" altLang="en-US" b="1" dirty="0">
                  <a:latin typeface="Arial" pitchFamily="34" charset="0"/>
                </a:rPr>
                <a:t>By Objectives</a:t>
              </a:r>
            </a:p>
            <a:p>
              <a:endParaRPr lang="en-US" dirty="0"/>
            </a:p>
          </p:txBody>
        </p:sp>
      </p:grpSp>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77740" y="1749212"/>
            <a:ext cx="686428" cy="686428"/>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14903" y="1749212"/>
            <a:ext cx="772166" cy="772166"/>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95431" y="1844982"/>
            <a:ext cx="901903" cy="901903"/>
          </a:xfrm>
          <a:prstGeom prst="rect">
            <a:avLst/>
          </a:prstGeom>
        </p:spPr>
      </p:pic>
    </p:spTree>
    <p:extLst>
      <p:ext uri="{BB962C8B-B14F-4D97-AF65-F5344CB8AC3E}">
        <p14:creationId xmlns:p14="http://schemas.microsoft.com/office/powerpoint/2010/main" val="248255388"/>
      </p:ext>
    </p:extLst>
  </p:cSld>
  <p:clrMapOvr>
    <a:masterClrMapping/>
  </p:clrMapOvr>
  <p:transition>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16618"/>
          </a:xfrm>
        </p:spPr>
        <p:txBody>
          <a:bodyPr>
            <a:normAutofit fontScale="90000"/>
          </a:bodyPr>
          <a:lstStyle/>
          <a:p>
            <a:pPr algn="ctr"/>
            <a:r>
              <a:rPr lang="en-US" dirty="0" smtClean="0"/>
              <a:t>Qualitative and Quantitative Market Research</a:t>
            </a:r>
            <a:endParaRPr lang="en-IN" dirty="0"/>
          </a:p>
        </p:txBody>
      </p:sp>
      <p:sp>
        <p:nvSpPr>
          <p:cNvPr id="3" name="Content Placeholder 2"/>
          <p:cNvSpPr>
            <a:spLocks noGrp="1"/>
          </p:cNvSpPr>
          <p:nvPr>
            <p:ph idx="1"/>
          </p:nvPr>
        </p:nvSpPr>
        <p:spPr>
          <a:xfrm>
            <a:off x="707572" y="1443378"/>
            <a:ext cx="4876800" cy="4351338"/>
          </a:xfrm>
        </p:spPr>
        <p:txBody>
          <a:bodyPr>
            <a:normAutofit fontScale="92500" lnSpcReduction="20000"/>
          </a:bodyPr>
          <a:lstStyle/>
          <a:p>
            <a:r>
              <a:rPr lang="en-US" dirty="0" smtClean="0"/>
              <a:t>The quantitative research answers the what, where, when and who of decision making.</a:t>
            </a:r>
          </a:p>
          <a:p>
            <a:endParaRPr lang="en-US" dirty="0" smtClean="0"/>
          </a:p>
          <a:p>
            <a:r>
              <a:rPr lang="en-US" dirty="0" smtClean="0"/>
              <a:t>The </a:t>
            </a:r>
            <a:r>
              <a:rPr lang="en-US" dirty="0"/>
              <a:t>goal of quantitative </a:t>
            </a:r>
            <a:r>
              <a:rPr lang="en-US" dirty="0" smtClean="0"/>
              <a:t>research is </a:t>
            </a:r>
            <a:r>
              <a:rPr lang="en-US" dirty="0"/>
              <a:t>to quantify and generalize the results so that the marketer can come to a final conclusion about the best course of action</a:t>
            </a:r>
            <a:r>
              <a:rPr lang="en-US" dirty="0" smtClean="0"/>
              <a:t>.</a:t>
            </a:r>
            <a:endParaRPr lang="en-IN" dirty="0"/>
          </a:p>
          <a:p>
            <a:r>
              <a:rPr lang="en-US" dirty="0" smtClean="0"/>
              <a:t>Large sample, statistical data that describe a market.</a:t>
            </a:r>
          </a:p>
          <a:p>
            <a:r>
              <a:rPr lang="en-US" dirty="0" smtClean="0"/>
              <a:t>Survey technique</a:t>
            </a:r>
            <a:endParaRPr lang="en-IN" dirty="0"/>
          </a:p>
        </p:txBody>
      </p:sp>
      <p:sp>
        <p:nvSpPr>
          <p:cNvPr id="4" name="Slide Number Placeholder 3"/>
          <p:cNvSpPr>
            <a:spLocks noGrp="1"/>
          </p:cNvSpPr>
          <p:nvPr>
            <p:ph type="sldNum" sz="quarter" idx="12"/>
          </p:nvPr>
        </p:nvSpPr>
        <p:spPr/>
        <p:txBody>
          <a:bodyPr/>
          <a:lstStyle/>
          <a:p>
            <a:fld id="{8FD1DB16-3243-4916-96AE-0416B7586CF1}" type="slidenum">
              <a:rPr lang="en-IN" smtClean="0"/>
              <a:t>31</a:t>
            </a:fld>
            <a:endParaRPr lang="en-IN"/>
          </a:p>
        </p:txBody>
      </p:sp>
      <p:sp>
        <p:nvSpPr>
          <p:cNvPr id="6" name="Content Placeholder 2"/>
          <p:cNvSpPr txBox="1">
            <a:spLocks/>
          </p:cNvSpPr>
          <p:nvPr/>
        </p:nvSpPr>
        <p:spPr>
          <a:xfrm>
            <a:off x="6168119" y="1376589"/>
            <a:ext cx="4215492"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b="1"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b="1"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b="1"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b="1"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Qualitative market research is done using observation or unstructured questioning.</a:t>
            </a:r>
          </a:p>
          <a:p>
            <a:r>
              <a:rPr lang="en-US" dirty="0" smtClean="0"/>
              <a:t>The qualitative research, on the other hand answers the why and how.</a:t>
            </a:r>
          </a:p>
          <a:p>
            <a:r>
              <a:rPr lang="en-US" dirty="0" smtClean="0"/>
              <a:t>The goal of qualitative research is to gain insights into the deeper motives behind consumer purchases.</a:t>
            </a:r>
          </a:p>
          <a:p>
            <a:r>
              <a:rPr lang="en-US" dirty="0" smtClean="0"/>
              <a:t>To understand trend and motivation to buy.</a:t>
            </a:r>
          </a:p>
          <a:p>
            <a:r>
              <a:rPr lang="en-US" dirty="0" smtClean="0"/>
              <a:t>Focused group, individual interview, group discussion.</a:t>
            </a:r>
          </a:p>
          <a:p>
            <a:endParaRPr lang="en-US" dirty="0" smtClean="0"/>
          </a:p>
        </p:txBody>
      </p:sp>
    </p:spTree>
    <p:extLst>
      <p:ext uri="{BB962C8B-B14F-4D97-AF65-F5344CB8AC3E}">
        <p14:creationId xmlns:p14="http://schemas.microsoft.com/office/powerpoint/2010/main" val="1597396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12310FCA-56F2-4778-94B7-C1B5FD53AE20}"/>
              </a:ext>
            </a:extLst>
          </p:cNvPr>
          <p:cNvGrpSpPr/>
          <p:nvPr/>
        </p:nvGrpSpPr>
        <p:grpSpPr>
          <a:xfrm>
            <a:off x="4995028" y="334651"/>
            <a:ext cx="5904951" cy="2617279"/>
            <a:chOff x="3839162" y="2209800"/>
            <a:chExt cx="1805441" cy="1866900"/>
          </a:xfrm>
          <a:effectLst>
            <a:outerShdw blurRad="50800" dist="50800" dir="5400000" sx="101000" sy="101000" algn="ctr" rotWithShape="0">
              <a:srgbClr val="000000">
                <a:alpha val="43137"/>
              </a:srgbClr>
            </a:outerShdw>
          </a:effectLst>
        </p:grpSpPr>
        <p:sp>
          <p:nvSpPr>
            <p:cNvPr id="101" name="Rectangle: Top Corners Rounded 100">
              <a:extLst>
                <a:ext uri="{FF2B5EF4-FFF2-40B4-BE49-F238E27FC236}">
                  <a16:creationId xmlns:a16="http://schemas.microsoft.com/office/drawing/2014/main" id="{E792FABC-AA8F-4748-B8FA-DBB9112863AC}"/>
                </a:ext>
              </a:extLst>
            </p:cNvPr>
            <p:cNvSpPr/>
            <p:nvPr/>
          </p:nvSpPr>
          <p:spPr>
            <a:xfrm>
              <a:off x="3951489" y="2209800"/>
              <a:ext cx="1591582" cy="1866900"/>
            </a:xfrm>
            <a:prstGeom prst="round2SameRect">
              <a:avLst>
                <a:gd name="adj1" fmla="val 12063"/>
                <a:gd name="adj2" fmla="val 0"/>
              </a:avLst>
            </a:prstGeom>
            <a:solidFill>
              <a:srgbClr val="00B0F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3919267-9DA5-4811-B4F4-94D72398E7FD}"/>
                </a:ext>
              </a:extLst>
            </p:cNvPr>
            <p:cNvSpPr txBox="1"/>
            <p:nvPr/>
          </p:nvSpPr>
          <p:spPr>
            <a:xfrm>
              <a:off x="3839162" y="2416963"/>
              <a:ext cx="1805441" cy="373212"/>
            </a:xfrm>
            <a:prstGeom prst="rect">
              <a:avLst/>
            </a:prstGeom>
            <a:noFill/>
          </p:spPr>
          <p:txBody>
            <a:bodyPr wrap="square" rtlCol="0">
              <a:spAutoFit/>
            </a:bodyPr>
            <a:lstStyle/>
            <a:p>
              <a:pPr algn="ctr"/>
              <a:r>
                <a:rPr lang="en-US" sz="2800" b="1" dirty="0" smtClean="0">
                  <a:solidFill>
                    <a:srgbClr val="E6E7E9"/>
                  </a:solidFill>
                  <a:latin typeface="Tw Cen MT" panose="020B0602020104020603" pitchFamily="34" charset="0"/>
                </a:rPr>
                <a:t>QUANTITATIVE</a:t>
              </a:r>
              <a:endParaRPr lang="en-US" sz="2800" b="1" dirty="0">
                <a:solidFill>
                  <a:srgbClr val="E6E7E9"/>
                </a:solidFill>
                <a:latin typeface="Tw Cen MT" panose="020B0602020104020603" pitchFamily="34" charset="0"/>
              </a:endParaRPr>
            </a:p>
          </p:txBody>
        </p:sp>
      </p:grpSp>
      <p:grpSp>
        <p:nvGrpSpPr>
          <p:cNvPr id="104" name="Group 103">
            <a:extLst>
              <a:ext uri="{FF2B5EF4-FFF2-40B4-BE49-F238E27FC236}">
                <a16:creationId xmlns:a16="http://schemas.microsoft.com/office/drawing/2014/main" id="{A87830BE-EEF7-4034-8ABE-3212DB467DB4}"/>
              </a:ext>
            </a:extLst>
          </p:cNvPr>
          <p:cNvGrpSpPr/>
          <p:nvPr/>
        </p:nvGrpSpPr>
        <p:grpSpPr>
          <a:xfrm>
            <a:off x="-154674" y="279917"/>
            <a:ext cx="5483902" cy="2672013"/>
            <a:chOff x="1431056" y="2071580"/>
            <a:chExt cx="1805441" cy="1115309"/>
          </a:xfrm>
          <a:effectLst>
            <a:outerShdw blurRad="50800" dist="50800" dir="5400000" sx="101000" sy="101000" algn="ctr" rotWithShape="0">
              <a:srgbClr val="000000">
                <a:alpha val="46000"/>
              </a:srgbClr>
            </a:outerShdw>
          </a:effectLst>
        </p:grpSpPr>
        <p:sp>
          <p:nvSpPr>
            <p:cNvPr id="105" name="Rectangle: Top Corners Rounded 104">
              <a:extLst>
                <a:ext uri="{FF2B5EF4-FFF2-40B4-BE49-F238E27FC236}">
                  <a16:creationId xmlns:a16="http://schemas.microsoft.com/office/drawing/2014/main" id="{F1B87F23-BD02-4DB3-947D-2F61C5B87FEF}"/>
                </a:ext>
              </a:extLst>
            </p:cNvPr>
            <p:cNvSpPr/>
            <p:nvPr/>
          </p:nvSpPr>
          <p:spPr>
            <a:xfrm>
              <a:off x="1544904" y="2071580"/>
              <a:ext cx="1591582" cy="1115309"/>
            </a:xfrm>
            <a:prstGeom prst="round2SameRect">
              <a:avLst>
                <a:gd name="adj1" fmla="val 12063"/>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5D8301A0-49D9-41A5-A227-2E35458E6401}"/>
                </a:ext>
              </a:extLst>
            </p:cNvPr>
            <p:cNvSpPr txBox="1"/>
            <p:nvPr/>
          </p:nvSpPr>
          <p:spPr>
            <a:xfrm>
              <a:off x="1431056" y="2186949"/>
              <a:ext cx="1805441" cy="372986"/>
            </a:xfrm>
            <a:prstGeom prst="rect">
              <a:avLst/>
            </a:prstGeom>
            <a:noFill/>
          </p:spPr>
          <p:txBody>
            <a:bodyPr wrap="square" rtlCol="0">
              <a:spAutoFit/>
            </a:bodyPr>
            <a:lstStyle/>
            <a:p>
              <a:pPr algn="ctr"/>
              <a:r>
                <a:rPr lang="en-US" sz="2800" b="1" dirty="0" smtClean="0">
                  <a:solidFill>
                    <a:srgbClr val="E6E7E9"/>
                  </a:solidFill>
                  <a:latin typeface="Tw Cen MT" panose="020B0602020104020603" pitchFamily="34" charset="0"/>
                </a:rPr>
                <a:t>QUALITATIVE</a:t>
              </a:r>
              <a:endParaRPr lang="en-US" sz="2800" b="1" dirty="0">
                <a:solidFill>
                  <a:srgbClr val="E6E7E9"/>
                </a:solidFill>
                <a:latin typeface="Tw Cen MT" panose="020B0602020104020603" pitchFamily="34" charset="0"/>
              </a:endParaRPr>
            </a:p>
          </p:txBody>
        </p:sp>
      </p:grpSp>
      <p:sp>
        <p:nvSpPr>
          <p:cNvPr id="108" name="Freeform: Shape 107">
            <a:extLst>
              <a:ext uri="{FF2B5EF4-FFF2-40B4-BE49-F238E27FC236}">
                <a16:creationId xmlns:a16="http://schemas.microsoft.com/office/drawing/2014/main" id="{48958204-CE05-4E79-AC55-C76FBB79E37F}"/>
              </a:ext>
            </a:extLst>
          </p:cNvPr>
          <p:cNvSpPr/>
          <p:nvPr/>
        </p:nvSpPr>
        <p:spPr>
          <a:xfrm flipV="1">
            <a:off x="191132" y="1249137"/>
            <a:ext cx="4841714" cy="4534405"/>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dir="5400000" sx="102000" sy="102000" algn="ctr"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Shape 108">
            <a:extLst>
              <a:ext uri="{FF2B5EF4-FFF2-40B4-BE49-F238E27FC236}">
                <a16:creationId xmlns:a16="http://schemas.microsoft.com/office/drawing/2014/main" id="{406A5A75-24F0-496A-82D6-E2B37B100BBD}"/>
              </a:ext>
            </a:extLst>
          </p:cNvPr>
          <p:cNvSpPr/>
          <p:nvPr/>
        </p:nvSpPr>
        <p:spPr>
          <a:xfrm flipV="1">
            <a:off x="5354166" y="1277251"/>
            <a:ext cx="5211310" cy="4506292"/>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dir="5400000" sx="102000" sy="102000" algn="ctr"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8D94F991-2744-4D5C-BE57-A0C261539D2C}"/>
              </a:ext>
            </a:extLst>
          </p:cNvPr>
          <p:cNvGrpSpPr/>
          <p:nvPr/>
        </p:nvGrpSpPr>
        <p:grpSpPr>
          <a:xfrm>
            <a:off x="-113668" y="1778585"/>
            <a:ext cx="5616474" cy="4142353"/>
            <a:chOff x="1407317" y="3837442"/>
            <a:chExt cx="1705383" cy="1338676"/>
          </a:xfrm>
        </p:grpSpPr>
        <p:sp>
          <p:nvSpPr>
            <p:cNvPr id="115" name="TextBox 114">
              <a:extLst>
                <a:ext uri="{FF2B5EF4-FFF2-40B4-BE49-F238E27FC236}">
                  <a16:creationId xmlns:a16="http://schemas.microsoft.com/office/drawing/2014/main" id="{8721CE74-40AC-4223-B129-B3A270C7429B}"/>
                </a:ext>
              </a:extLst>
            </p:cNvPr>
            <p:cNvSpPr txBox="1"/>
            <p:nvPr/>
          </p:nvSpPr>
          <p:spPr>
            <a:xfrm>
              <a:off x="1407317" y="3837442"/>
              <a:ext cx="1705383" cy="169088"/>
            </a:xfrm>
            <a:prstGeom prst="rect">
              <a:avLst/>
            </a:prstGeom>
            <a:noFill/>
          </p:spPr>
          <p:txBody>
            <a:bodyPr wrap="square" rtlCol="0">
              <a:spAutoFit/>
            </a:bodyPr>
            <a:lstStyle/>
            <a:p>
              <a:pPr algn="ctr"/>
              <a:r>
                <a:rPr lang="en-US" sz="2800" b="1" dirty="0" smtClean="0">
                  <a:solidFill>
                    <a:srgbClr val="2E75B6"/>
                  </a:solidFill>
                  <a:latin typeface="Tw Cen MT" panose="020B0602020104020603" pitchFamily="34" charset="0"/>
                </a:rPr>
                <a:t>Objectives and Method</a:t>
              </a:r>
              <a:endParaRPr lang="en-US" sz="2800" b="1" dirty="0">
                <a:solidFill>
                  <a:srgbClr val="2E75B6"/>
                </a:solidFill>
                <a:latin typeface="Tw Cen MT" panose="020B0602020104020603" pitchFamily="34" charset="0"/>
              </a:endParaRPr>
            </a:p>
          </p:txBody>
        </p:sp>
        <p:sp>
          <p:nvSpPr>
            <p:cNvPr id="116" name="TextBox 115">
              <a:extLst>
                <a:ext uri="{FF2B5EF4-FFF2-40B4-BE49-F238E27FC236}">
                  <a16:creationId xmlns:a16="http://schemas.microsoft.com/office/drawing/2014/main" id="{FC94FF53-E358-452A-A5CE-3296318ABBE9}"/>
                </a:ext>
              </a:extLst>
            </p:cNvPr>
            <p:cNvSpPr txBox="1"/>
            <p:nvPr/>
          </p:nvSpPr>
          <p:spPr>
            <a:xfrm>
              <a:off x="1503983" y="3952716"/>
              <a:ext cx="1417987" cy="1223402"/>
            </a:xfrm>
            <a:prstGeom prst="rect">
              <a:avLst/>
            </a:prstGeom>
            <a:noFill/>
          </p:spPr>
          <p:txBody>
            <a:bodyPr wrap="square" rtlCol="0">
              <a:spAutoFit/>
            </a:bodyPr>
            <a:lstStyle/>
            <a:p>
              <a:pPr marL="342900" indent="-342900">
                <a:buFont typeface="Courier New" panose="02070309020205020404" pitchFamily="49" charset="0"/>
                <a:buChar char="o"/>
              </a:pPr>
              <a:r>
                <a:rPr lang="en-US" sz="2000" b="1" dirty="0">
                  <a:solidFill>
                    <a:schemeClr val="tx1">
                      <a:lumMod val="65000"/>
                      <a:lumOff val="35000"/>
                    </a:schemeClr>
                  </a:solidFill>
                  <a:latin typeface="Tw Cen MT" panose="020B0602020104020603" pitchFamily="34" charset="0"/>
                </a:rPr>
                <a:t>The quantitative research answers the what, where, when and who of decision making.</a:t>
              </a:r>
            </a:p>
            <a:p>
              <a:pPr marL="342900" indent="-342900">
                <a:buFont typeface="Courier New" panose="02070309020205020404" pitchFamily="49" charset="0"/>
                <a:buChar char="o"/>
              </a:pPr>
              <a:r>
                <a:rPr lang="en-US" sz="2000" b="1" dirty="0" smtClean="0">
                  <a:solidFill>
                    <a:schemeClr val="tx1">
                      <a:lumMod val="65000"/>
                      <a:lumOff val="35000"/>
                    </a:schemeClr>
                  </a:solidFill>
                  <a:latin typeface="Tw Cen MT" panose="020B0602020104020603" pitchFamily="34" charset="0"/>
                </a:rPr>
                <a:t>The </a:t>
              </a:r>
              <a:r>
                <a:rPr lang="en-US" sz="2000" b="1" dirty="0">
                  <a:solidFill>
                    <a:schemeClr val="tx1">
                      <a:lumMod val="65000"/>
                      <a:lumOff val="35000"/>
                    </a:schemeClr>
                  </a:solidFill>
                  <a:latin typeface="Tw Cen MT" panose="020B0602020104020603" pitchFamily="34" charset="0"/>
                </a:rPr>
                <a:t>goal of quantitative research is to quantify and generalize the results so that the marketer can come to a final conclusion about the best course of action.</a:t>
              </a:r>
              <a:endParaRPr lang="en-IN" sz="2000" b="1" dirty="0">
                <a:solidFill>
                  <a:schemeClr val="tx1">
                    <a:lumMod val="65000"/>
                    <a:lumOff val="35000"/>
                  </a:schemeClr>
                </a:solidFill>
                <a:latin typeface="Tw Cen MT" panose="020B0602020104020603" pitchFamily="34" charset="0"/>
              </a:endParaRPr>
            </a:p>
            <a:p>
              <a:pPr marL="342900" indent="-342900">
                <a:buFont typeface="Courier New" panose="02070309020205020404" pitchFamily="49" charset="0"/>
                <a:buChar char="o"/>
              </a:pPr>
              <a:r>
                <a:rPr lang="en-US" sz="2000" b="1" dirty="0">
                  <a:solidFill>
                    <a:schemeClr val="tx1">
                      <a:lumMod val="65000"/>
                      <a:lumOff val="35000"/>
                    </a:schemeClr>
                  </a:solidFill>
                  <a:latin typeface="Tw Cen MT" panose="020B0602020104020603" pitchFamily="34" charset="0"/>
                </a:rPr>
                <a:t>Large sample, statistical data that describe a market.</a:t>
              </a:r>
            </a:p>
            <a:p>
              <a:pPr marL="342900" indent="-342900">
                <a:buFont typeface="Courier New" panose="02070309020205020404" pitchFamily="49" charset="0"/>
                <a:buChar char="o"/>
              </a:pPr>
              <a:r>
                <a:rPr lang="en-US" sz="2000" b="1" dirty="0">
                  <a:solidFill>
                    <a:schemeClr val="tx1">
                      <a:lumMod val="65000"/>
                      <a:lumOff val="35000"/>
                    </a:schemeClr>
                  </a:solidFill>
                  <a:latin typeface="Tw Cen MT" panose="020B0602020104020603" pitchFamily="34" charset="0"/>
                </a:rPr>
                <a:t>Survey technique</a:t>
              </a:r>
              <a:endParaRPr lang="en-IN" sz="2000" b="1" dirty="0">
                <a:solidFill>
                  <a:schemeClr val="tx1">
                    <a:lumMod val="65000"/>
                    <a:lumOff val="35000"/>
                  </a:schemeClr>
                </a:solidFill>
                <a:latin typeface="Tw Cen MT" panose="020B0602020104020603" pitchFamily="34" charset="0"/>
              </a:endParaRPr>
            </a:p>
            <a:p>
              <a:pPr algn="ctr"/>
              <a:endParaRPr lang="en-IN" sz="2000" b="1" dirty="0">
                <a:solidFill>
                  <a:schemeClr val="tx1">
                    <a:lumMod val="65000"/>
                    <a:lumOff val="35000"/>
                  </a:schemeClr>
                </a:solidFill>
                <a:latin typeface="Tw Cen MT" panose="020B0602020104020603" pitchFamily="34" charset="0"/>
              </a:endParaRPr>
            </a:p>
          </p:txBody>
        </p:sp>
      </p:grpSp>
      <p:grpSp>
        <p:nvGrpSpPr>
          <p:cNvPr id="117" name="Group 116">
            <a:extLst>
              <a:ext uri="{FF2B5EF4-FFF2-40B4-BE49-F238E27FC236}">
                <a16:creationId xmlns:a16="http://schemas.microsoft.com/office/drawing/2014/main" id="{860A9D1F-EDAE-418D-A3C8-F8109A2B052A}"/>
              </a:ext>
            </a:extLst>
          </p:cNvPr>
          <p:cNvGrpSpPr/>
          <p:nvPr/>
        </p:nvGrpSpPr>
        <p:grpSpPr>
          <a:xfrm>
            <a:off x="5304288" y="1859348"/>
            <a:ext cx="5188952" cy="3806568"/>
            <a:chOff x="3977674" y="3583190"/>
            <a:chExt cx="1591582" cy="1219752"/>
          </a:xfrm>
        </p:grpSpPr>
        <p:sp>
          <p:nvSpPr>
            <p:cNvPr id="118" name="TextBox 117">
              <a:extLst>
                <a:ext uri="{FF2B5EF4-FFF2-40B4-BE49-F238E27FC236}">
                  <a16:creationId xmlns:a16="http://schemas.microsoft.com/office/drawing/2014/main" id="{91705BAF-DCDA-4FDC-8DA1-1FBA870AE5C8}"/>
                </a:ext>
              </a:extLst>
            </p:cNvPr>
            <p:cNvSpPr txBox="1"/>
            <p:nvPr/>
          </p:nvSpPr>
          <p:spPr>
            <a:xfrm>
              <a:off x="4038450" y="3583190"/>
              <a:ext cx="1530806" cy="167657"/>
            </a:xfrm>
            <a:prstGeom prst="rect">
              <a:avLst/>
            </a:prstGeom>
            <a:noFill/>
          </p:spPr>
          <p:txBody>
            <a:bodyPr wrap="square" rtlCol="0">
              <a:spAutoFit/>
            </a:bodyPr>
            <a:lstStyle/>
            <a:p>
              <a:pPr algn="ctr"/>
              <a:r>
                <a:rPr lang="en-US" sz="2800" b="1" dirty="0" smtClean="0">
                  <a:solidFill>
                    <a:srgbClr val="08B2F0"/>
                  </a:solidFill>
                  <a:latin typeface="Tw Cen MT" panose="020B0602020104020603" pitchFamily="34" charset="0"/>
                </a:rPr>
                <a:t>Objectives and Methods</a:t>
              </a:r>
              <a:endParaRPr lang="en-US" sz="2800" b="1" dirty="0">
                <a:solidFill>
                  <a:srgbClr val="08B2F0"/>
                </a:solidFill>
                <a:latin typeface="Tw Cen MT" panose="020B0602020104020603" pitchFamily="34" charset="0"/>
              </a:endParaRPr>
            </a:p>
          </p:txBody>
        </p:sp>
        <p:sp>
          <p:nvSpPr>
            <p:cNvPr id="119" name="TextBox 118">
              <a:extLst>
                <a:ext uri="{FF2B5EF4-FFF2-40B4-BE49-F238E27FC236}">
                  <a16:creationId xmlns:a16="http://schemas.microsoft.com/office/drawing/2014/main" id="{BBD17202-B0A7-4912-9A5D-8F55518824B3}"/>
                </a:ext>
              </a:extLst>
            </p:cNvPr>
            <p:cNvSpPr txBox="1"/>
            <p:nvPr/>
          </p:nvSpPr>
          <p:spPr>
            <a:xfrm>
              <a:off x="3977674" y="3787279"/>
              <a:ext cx="1591582" cy="1015663"/>
            </a:xfrm>
            <a:prstGeom prst="rect">
              <a:avLst/>
            </a:prstGeom>
            <a:noFill/>
          </p:spPr>
          <p:txBody>
            <a:bodyPr wrap="square" rtlCol="0">
              <a:spAutoFit/>
            </a:bodyPr>
            <a:lstStyle>
              <a:defPPr marR="0" lvl="0" algn="l" rtl="0">
                <a:lnSpc>
                  <a:spcPct val="100000"/>
                </a:lnSpc>
                <a:spcBef>
                  <a:spcPts val="0"/>
                </a:spcBef>
                <a:spcAft>
                  <a:spcPts val="0"/>
                </a:spcAft>
              </a:defPPr>
              <a:lvl1pPr algn="ctr">
                <a:defRPr sz="2000" b="1">
                  <a:solidFill>
                    <a:schemeClr val="tx1">
                      <a:lumMod val="65000"/>
                      <a:lumOff val="35000"/>
                    </a:schemeClr>
                  </a:solidFill>
                  <a:latin typeface="Tw Cen MT" panose="020B0602020104020603" pitchFamily="34" charset="0"/>
                </a:defRPr>
              </a:lvl1pPr>
            </a:lstStyle>
            <a:p>
              <a:pPr marL="342900" indent="-342900" algn="l">
                <a:buFont typeface="Courier New" panose="02070309020205020404" pitchFamily="49" charset="0"/>
                <a:buChar char="o"/>
              </a:pPr>
              <a:r>
                <a:rPr lang="en-US" dirty="0"/>
                <a:t>Qualitative market research is done using observation or unstructured questioning.</a:t>
              </a:r>
            </a:p>
            <a:p>
              <a:pPr marL="342900" indent="-342900" algn="l">
                <a:buFont typeface="Courier New" panose="02070309020205020404" pitchFamily="49" charset="0"/>
                <a:buChar char="o"/>
              </a:pPr>
              <a:r>
                <a:rPr lang="en-US" dirty="0"/>
                <a:t>The qualitative research, on the other hand answers the why and how.</a:t>
              </a:r>
            </a:p>
            <a:p>
              <a:pPr marL="342900" indent="-342900" algn="l">
                <a:buFont typeface="Courier New" panose="02070309020205020404" pitchFamily="49" charset="0"/>
                <a:buChar char="o"/>
              </a:pPr>
              <a:r>
                <a:rPr lang="en-US" dirty="0"/>
                <a:t>The goal of qualitative research is to gain insights into the deeper motives behind consumer purchases.</a:t>
              </a:r>
            </a:p>
            <a:p>
              <a:pPr marL="342900" indent="-342900" algn="l">
                <a:buFont typeface="Courier New" panose="02070309020205020404" pitchFamily="49" charset="0"/>
                <a:buChar char="o"/>
              </a:pPr>
              <a:r>
                <a:rPr lang="en-US" dirty="0"/>
                <a:t>To understand trend and motivation to buy.</a:t>
              </a:r>
            </a:p>
            <a:p>
              <a:pPr marL="342900" indent="-342900" algn="l">
                <a:buFont typeface="Courier New" panose="02070309020205020404" pitchFamily="49" charset="0"/>
                <a:buChar char="o"/>
              </a:pPr>
              <a:r>
                <a:rPr lang="en-US" dirty="0"/>
                <a:t>Focused group, individual interview, group discussion.</a:t>
              </a:r>
            </a:p>
          </p:txBody>
        </p:sp>
      </p:grpSp>
      <p:pic>
        <p:nvPicPr>
          <p:cNvPr id="3" name="Picture 2">
            <a:extLst>
              <a:ext uri="{FF2B5EF4-FFF2-40B4-BE49-F238E27FC236}">
                <a16:creationId xmlns:a16="http://schemas.microsoft.com/office/drawing/2014/main" id="{D1E1EB09-3B7F-4AD1-85F5-A963B8B7D487}"/>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09490" y="1000261"/>
            <a:ext cx="1331441" cy="894352"/>
          </a:xfrm>
          <a:prstGeom prst="rect">
            <a:avLst/>
          </a:prstGeom>
        </p:spPr>
      </p:pic>
      <p:pic>
        <p:nvPicPr>
          <p:cNvPr id="7" name="Picture 6">
            <a:extLst>
              <a:ext uri="{FF2B5EF4-FFF2-40B4-BE49-F238E27FC236}">
                <a16:creationId xmlns:a16="http://schemas.microsoft.com/office/drawing/2014/main" id="{14331A99-A934-4099-9190-67078252B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4241" y="996757"/>
            <a:ext cx="1273984" cy="897856"/>
          </a:xfrm>
          <a:prstGeom prst="rect">
            <a:avLst/>
          </a:prstGeom>
        </p:spPr>
      </p:pic>
      <p:sp>
        <p:nvSpPr>
          <p:cNvPr id="2" name="TextBox 1"/>
          <p:cNvSpPr txBox="1"/>
          <p:nvPr/>
        </p:nvSpPr>
        <p:spPr>
          <a:xfrm>
            <a:off x="12317958" y="849219"/>
            <a:ext cx="1162759" cy="307777"/>
          </a:xfrm>
          <a:prstGeom prst="rect">
            <a:avLst/>
          </a:prstGeom>
          <a:noFill/>
        </p:spPr>
        <p:txBody>
          <a:bodyPr wrap="square" rtlCol="0">
            <a:spAutoFit/>
          </a:bodyPr>
          <a:lstStyle/>
          <a:p>
            <a:r>
              <a:rPr lang="en-IN" dirty="0" smtClean="0">
                <a:sym typeface="Wingdings" panose="05000000000000000000" pitchFamily="2" charset="2"/>
              </a:rPr>
              <a:t></a:t>
            </a:r>
            <a:endParaRPr lang="en-IN" dirty="0"/>
          </a:p>
        </p:txBody>
      </p:sp>
    </p:spTree>
    <p:extLst>
      <p:ext uri="{BB962C8B-B14F-4D97-AF65-F5344CB8AC3E}">
        <p14:creationId xmlns:p14="http://schemas.microsoft.com/office/powerpoint/2010/main" val="3568984278"/>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anim calcmode="lin" valueType="num">
                                      <p:cBhvr>
                                        <p:cTn id="8" dur="500" fill="hold"/>
                                        <p:tgtEl>
                                          <p:spTgt spid="108"/>
                                        </p:tgtEl>
                                        <p:attrNameLst>
                                          <p:attrName>ppt_x</p:attrName>
                                        </p:attrNameLst>
                                      </p:cBhvr>
                                      <p:tavLst>
                                        <p:tav tm="0">
                                          <p:val>
                                            <p:strVal val="#ppt_x"/>
                                          </p:val>
                                        </p:tav>
                                        <p:tav tm="100000">
                                          <p:val>
                                            <p:strVal val="#ppt_x"/>
                                          </p:val>
                                        </p:tav>
                                      </p:tavLst>
                                    </p:anim>
                                    <p:anim calcmode="lin" valueType="num">
                                      <p:cBhvr>
                                        <p:cTn id="9" dur="500" fill="hold"/>
                                        <p:tgtEl>
                                          <p:spTgt spid="10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25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500"/>
                                        <p:tgtEl>
                                          <p:spTgt spid="104"/>
                                        </p:tgtEl>
                                      </p:cBhvr>
                                    </p:animEffect>
                                    <p:anim calcmode="lin" valueType="num">
                                      <p:cBhvr>
                                        <p:cTn id="14" dur="500" fill="hold"/>
                                        <p:tgtEl>
                                          <p:spTgt spid="104"/>
                                        </p:tgtEl>
                                        <p:attrNameLst>
                                          <p:attrName>ppt_x</p:attrName>
                                        </p:attrNameLst>
                                      </p:cBhvr>
                                      <p:tavLst>
                                        <p:tav tm="0">
                                          <p:val>
                                            <p:strVal val="#ppt_x"/>
                                          </p:val>
                                        </p:tav>
                                        <p:tav tm="100000">
                                          <p:val>
                                            <p:strVal val="#ppt_x"/>
                                          </p:val>
                                        </p:tav>
                                      </p:tavLst>
                                    </p:anim>
                                    <p:anim calcmode="lin" valueType="num">
                                      <p:cBhvr>
                                        <p:cTn id="15" dur="500" fill="hold"/>
                                        <p:tgtEl>
                                          <p:spTgt spid="104"/>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53" presetClass="entr" presetSubtype="16" fill="hold" nodeType="afterEffect">
                                  <p:stCondLst>
                                    <p:cond delay="0"/>
                                  </p:stCondLst>
                                  <p:childTnLst>
                                    <p:set>
                                      <p:cBhvr>
                                        <p:cTn id="18" dur="1" fill="hold">
                                          <p:stCondLst>
                                            <p:cond delay="0"/>
                                          </p:stCondLst>
                                        </p:cTn>
                                        <p:tgtEl>
                                          <p:spTgt spid="114"/>
                                        </p:tgtEl>
                                        <p:attrNameLst>
                                          <p:attrName>style.visibility</p:attrName>
                                        </p:attrNameLst>
                                      </p:cBhvr>
                                      <p:to>
                                        <p:strVal val="visible"/>
                                      </p:to>
                                    </p:set>
                                    <p:anim calcmode="lin" valueType="num">
                                      <p:cBhvr>
                                        <p:cTn id="19" dur="500" fill="hold"/>
                                        <p:tgtEl>
                                          <p:spTgt spid="114"/>
                                        </p:tgtEl>
                                        <p:attrNameLst>
                                          <p:attrName>ppt_w</p:attrName>
                                        </p:attrNameLst>
                                      </p:cBhvr>
                                      <p:tavLst>
                                        <p:tav tm="0">
                                          <p:val>
                                            <p:fltVal val="0"/>
                                          </p:val>
                                        </p:tav>
                                        <p:tav tm="100000">
                                          <p:val>
                                            <p:strVal val="#ppt_w"/>
                                          </p:val>
                                        </p:tav>
                                      </p:tavLst>
                                    </p:anim>
                                    <p:anim calcmode="lin" valueType="num">
                                      <p:cBhvr>
                                        <p:cTn id="20" dur="500" fill="hold"/>
                                        <p:tgtEl>
                                          <p:spTgt spid="114"/>
                                        </p:tgtEl>
                                        <p:attrNameLst>
                                          <p:attrName>ppt_h</p:attrName>
                                        </p:attrNameLst>
                                      </p:cBhvr>
                                      <p:tavLst>
                                        <p:tav tm="0">
                                          <p:val>
                                            <p:fltVal val="0"/>
                                          </p:val>
                                        </p:tav>
                                        <p:tav tm="100000">
                                          <p:val>
                                            <p:strVal val="#ppt_h"/>
                                          </p:val>
                                        </p:tav>
                                      </p:tavLst>
                                    </p:anim>
                                    <p:animEffect transition="in" filter="fade">
                                      <p:cBhvr>
                                        <p:cTn id="21" dur="500"/>
                                        <p:tgtEl>
                                          <p:spTgt spid="114"/>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anim calcmode="lin" valueType="num">
                                      <p:cBhvr>
                                        <p:cTn id="32" dur="500" fill="hold"/>
                                        <p:tgtEl>
                                          <p:spTgt spid="109"/>
                                        </p:tgtEl>
                                        <p:attrNameLst>
                                          <p:attrName>ppt_x</p:attrName>
                                        </p:attrNameLst>
                                      </p:cBhvr>
                                      <p:tavLst>
                                        <p:tav tm="0">
                                          <p:val>
                                            <p:strVal val="#ppt_x"/>
                                          </p:val>
                                        </p:tav>
                                        <p:tav tm="100000">
                                          <p:val>
                                            <p:strVal val="#ppt_x"/>
                                          </p:val>
                                        </p:tav>
                                      </p:tavLst>
                                    </p:anim>
                                    <p:anim calcmode="lin" valueType="num">
                                      <p:cBhvr>
                                        <p:cTn id="33" dur="500" fill="hold"/>
                                        <p:tgtEl>
                                          <p:spTgt spid="109"/>
                                        </p:tgtEl>
                                        <p:attrNameLst>
                                          <p:attrName>ppt_y</p:attrName>
                                        </p:attrNameLst>
                                      </p:cBhvr>
                                      <p:tavLst>
                                        <p:tav tm="0">
                                          <p:val>
                                            <p:strVal val="#ppt_y+.1"/>
                                          </p:val>
                                        </p:tav>
                                        <p:tav tm="100000">
                                          <p:val>
                                            <p:strVal val="#ppt_y"/>
                                          </p:val>
                                        </p:tav>
                                      </p:tavLst>
                                    </p:anim>
                                  </p:childTnLst>
                                </p:cTn>
                              </p:par>
                            </p:childTnLst>
                          </p:cTn>
                        </p:par>
                        <p:par>
                          <p:cTn id="34" fill="hold">
                            <p:stCondLst>
                              <p:cond delay="500"/>
                            </p:stCondLst>
                            <p:childTnLst>
                              <p:par>
                                <p:cTn id="35" presetID="42" presetClass="entr" presetSubtype="0" fill="hold" nodeType="after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anim calcmode="lin" valueType="num">
                                      <p:cBhvr>
                                        <p:cTn id="38" dur="500" fill="hold"/>
                                        <p:tgtEl>
                                          <p:spTgt spid="100"/>
                                        </p:tgtEl>
                                        <p:attrNameLst>
                                          <p:attrName>ppt_x</p:attrName>
                                        </p:attrNameLst>
                                      </p:cBhvr>
                                      <p:tavLst>
                                        <p:tav tm="0">
                                          <p:val>
                                            <p:strVal val="#ppt_x"/>
                                          </p:val>
                                        </p:tav>
                                        <p:tav tm="100000">
                                          <p:val>
                                            <p:strVal val="#ppt_x"/>
                                          </p:val>
                                        </p:tav>
                                      </p:tavLst>
                                    </p:anim>
                                    <p:anim calcmode="lin" valueType="num">
                                      <p:cBhvr>
                                        <p:cTn id="39" dur="500" fill="hold"/>
                                        <p:tgtEl>
                                          <p:spTgt spid="100"/>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53" presetClass="entr" presetSubtype="16" fill="hold" nodeType="afterEffect">
                                  <p:stCondLst>
                                    <p:cond delay="0"/>
                                  </p:stCondLst>
                                  <p:childTnLst>
                                    <p:set>
                                      <p:cBhvr>
                                        <p:cTn id="42" dur="1" fill="hold">
                                          <p:stCondLst>
                                            <p:cond delay="0"/>
                                          </p:stCondLst>
                                        </p:cTn>
                                        <p:tgtEl>
                                          <p:spTgt spid="117"/>
                                        </p:tgtEl>
                                        <p:attrNameLst>
                                          <p:attrName>style.visibility</p:attrName>
                                        </p:attrNameLst>
                                      </p:cBhvr>
                                      <p:to>
                                        <p:strVal val="visible"/>
                                      </p:to>
                                    </p:set>
                                    <p:anim calcmode="lin" valueType="num">
                                      <p:cBhvr>
                                        <p:cTn id="43" dur="500" fill="hold"/>
                                        <p:tgtEl>
                                          <p:spTgt spid="117"/>
                                        </p:tgtEl>
                                        <p:attrNameLst>
                                          <p:attrName>ppt_w</p:attrName>
                                        </p:attrNameLst>
                                      </p:cBhvr>
                                      <p:tavLst>
                                        <p:tav tm="0">
                                          <p:val>
                                            <p:fltVal val="0"/>
                                          </p:val>
                                        </p:tav>
                                        <p:tav tm="100000">
                                          <p:val>
                                            <p:strVal val="#ppt_w"/>
                                          </p:val>
                                        </p:tav>
                                      </p:tavLst>
                                    </p:anim>
                                    <p:anim calcmode="lin" valueType="num">
                                      <p:cBhvr>
                                        <p:cTn id="44" dur="500" fill="hold"/>
                                        <p:tgtEl>
                                          <p:spTgt spid="117"/>
                                        </p:tgtEl>
                                        <p:attrNameLst>
                                          <p:attrName>ppt_h</p:attrName>
                                        </p:attrNameLst>
                                      </p:cBhvr>
                                      <p:tavLst>
                                        <p:tav tm="0">
                                          <p:val>
                                            <p:fltVal val="0"/>
                                          </p:val>
                                        </p:tav>
                                        <p:tav tm="100000">
                                          <p:val>
                                            <p:strVal val="#ppt_h"/>
                                          </p:val>
                                        </p:tav>
                                      </p:tavLst>
                                    </p:anim>
                                    <p:animEffect transition="in" filter="fade">
                                      <p:cBhvr>
                                        <p:cTn id="45" dur="500"/>
                                        <p:tgtEl>
                                          <p:spTgt spid="117"/>
                                        </p:tgtEl>
                                      </p:cBhvr>
                                    </p:animEffect>
                                  </p:childTnLst>
                                </p:cTn>
                              </p:par>
                            </p:childTnLst>
                          </p:cTn>
                        </p:par>
                        <p:par>
                          <p:cTn id="46" fill="hold">
                            <p:stCondLst>
                              <p:cond delay="1500"/>
                            </p:stCondLst>
                            <p:childTnLst>
                              <p:par>
                                <p:cTn id="47" presetID="53" presetClass="entr" presetSubtype="16"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2999"/>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Information Sources</a:t>
            </a:r>
            <a:endParaRPr lang="en-IN" sz="3200" b="1" dirty="0">
              <a:solidFill>
                <a:schemeClr val="accent5">
                  <a:lumMod val="75000"/>
                </a:schemeClr>
              </a:solidFill>
            </a:endParaRPr>
          </a:p>
        </p:txBody>
      </p:sp>
      <p:sp>
        <p:nvSpPr>
          <p:cNvPr id="3" name="Content Placeholder 2"/>
          <p:cNvSpPr>
            <a:spLocks noGrp="1"/>
          </p:cNvSpPr>
          <p:nvPr>
            <p:ph idx="1"/>
          </p:nvPr>
        </p:nvSpPr>
        <p:spPr>
          <a:xfrm>
            <a:off x="681647" y="1569599"/>
            <a:ext cx="9993086" cy="4114800"/>
          </a:xfrm>
        </p:spPr>
        <p:txBody>
          <a:bodyPr>
            <a:normAutofit fontScale="92500" lnSpcReduction="10000"/>
          </a:bodyPr>
          <a:lstStyle/>
          <a:p>
            <a:r>
              <a:rPr lang="en-US" b="1" dirty="0">
                <a:solidFill>
                  <a:schemeClr val="accent5">
                    <a:lumMod val="50000"/>
                  </a:schemeClr>
                </a:solidFill>
              </a:rPr>
              <a:t>Primary source – information collected directly and primarily for the problem at hand.</a:t>
            </a:r>
          </a:p>
          <a:p>
            <a:r>
              <a:rPr lang="en-US" b="1" dirty="0">
                <a:solidFill>
                  <a:schemeClr val="accent5">
                    <a:lumMod val="50000"/>
                  </a:schemeClr>
                </a:solidFill>
              </a:rPr>
              <a:t>Secondary source – information collected routinely for general consumption or for other specific problem and are used for the current problem.</a:t>
            </a:r>
          </a:p>
          <a:p>
            <a:r>
              <a:rPr lang="en-US" b="1" dirty="0">
                <a:solidFill>
                  <a:schemeClr val="accent5">
                    <a:lumMod val="50000"/>
                  </a:schemeClr>
                </a:solidFill>
              </a:rPr>
              <a:t>The cost, resources and time requirement for gathering primary information are generally high and at times prohibitive. </a:t>
            </a:r>
          </a:p>
          <a:p>
            <a:r>
              <a:rPr lang="en-US" b="1" dirty="0">
                <a:solidFill>
                  <a:schemeClr val="accent5">
                    <a:lumMod val="50000"/>
                  </a:schemeClr>
                </a:solidFill>
              </a:rPr>
              <a:t>Secondary information is cheaper and faster to collect than primary information. </a:t>
            </a:r>
          </a:p>
          <a:p>
            <a:r>
              <a:rPr lang="en-US" b="1" dirty="0">
                <a:solidFill>
                  <a:schemeClr val="accent5">
                    <a:lumMod val="50000"/>
                  </a:schemeClr>
                </a:solidFill>
              </a:rPr>
              <a:t>Some secondary information is available in published sources.</a:t>
            </a:r>
          </a:p>
          <a:p>
            <a:endParaRPr lang="en-IN" b="1" dirty="0">
              <a:solidFill>
                <a:schemeClr val="accent5">
                  <a:lumMod val="50000"/>
                </a:schemeClr>
              </a:solidFill>
            </a:endParaRPr>
          </a:p>
        </p:txBody>
      </p:sp>
    </p:spTree>
    <p:extLst>
      <p:ext uri="{BB962C8B-B14F-4D97-AF65-F5344CB8AC3E}">
        <p14:creationId xmlns:p14="http://schemas.microsoft.com/office/powerpoint/2010/main" val="394297032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pPr marL="114300" indent="0" algn="ctr">
              <a:buNone/>
            </a:pPr>
            <a:r>
              <a:rPr lang="en-US" sz="3600" b="1" dirty="0" smtClean="0">
                <a:solidFill>
                  <a:srgbClr val="002060"/>
                </a:solidFill>
              </a:rPr>
              <a:t>Primary</a:t>
            </a:r>
            <a:r>
              <a:rPr lang="en-US" sz="3600" b="1" dirty="0" smtClean="0">
                <a:solidFill>
                  <a:srgbClr val="0070C0"/>
                </a:solidFill>
              </a:rPr>
              <a:t> </a:t>
            </a:r>
            <a:r>
              <a:rPr lang="en-US" sz="3600" b="1" dirty="0" smtClean="0">
                <a:solidFill>
                  <a:schemeClr val="accent1">
                    <a:lumMod val="60000"/>
                    <a:lumOff val="40000"/>
                  </a:schemeClr>
                </a:solidFill>
              </a:rPr>
              <a:t>and Secondary sources of data</a:t>
            </a:r>
          </a:p>
          <a:p>
            <a:pPr marL="114300" indent="0" algn="ctr">
              <a:buNone/>
            </a:pPr>
            <a:r>
              <a:rPr lang="en-US" sz="3600" b="1" dirty="0" smtClean="0">
                <a:solidFill>
                  <a:srgbClr val="0070C0"/>
                </a:solidFill>
              </a:rPr>
              <a:t>Data gathering from </a:t>
            </a:r>
            <a:r>
              <a:rPr lang="en-US" sz="3600" b="1" dirty="0" smtClean="0">
                <a:solidFill>
                  <a:srgbClr val="002060"/>
                </a:solidFill>
              </a:rPr>
              <a:t>primary source</a:t>
            </a:r>
          </a:p>
          <a:p>
            <a:pPr marL="114300" indent="0" algn="ctr">
              <a:buNone/>
            </a:pPr>
            <a:r>
              <a:rPr lang="en-US" sz="3600" b="1" dirty="0">
                <a:solidFill>
                  <a:schemeClr val="accent5">
                    <a:lumMod val="75000"/>
                  </a:schemeClr>
                </a:solidFill>
              </a:rPr>
              <a:t>5 Methods</a:t>
            </a:r>
            <a:endParaRPr lang="en-IN" sz="3600" b="1" dirty="0">
              <a:solidFill>
                <a:srgbClr val="002060"/>
              </a:solidFill>
            </a:endParaRPr>
          </a:p>
        </p:txBody>
      </p:sp>
    </p:spTree>
    <p:extLst>
      <p:ext uri="{BB962C8B-B14F-4D97-AF65-F5344CB8AC3E}">
        <p14:creationId xmlns:p14="http://schemas.microsoft.com/office/powerpoint/2010/main" val="1326654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D7363252-E041-41CA-A893-6844DBCE605A}"/>
              </a:ext>
            </a:extLst>
          </p:cNvPr>
          <p:cNvSpPr/>
          <p:nvPr/>
        </p:nvSpPr>
        <p:spPr>
          <a:xfrm>
            <a:off x="8430331" y="2494318"/>
            <a:ext cx="2579482" cy="994173"/>
          </a:xfrm>
          <a:custGeom>
            <a:avLst/>
            <a:gdLst>
              <a:gd name="connsiteX0" fmla="*/ 0 w 2417622"/>
              <a:gd name="connsiteY0" fmla="*/ 0 h 1325563"/>
              <a:gd name="connsiteX1" fmla="*/ 2092036 w 2417622"/>
              <a:gd name="connsiteY1" fmla="*/ 0 h 1325563"/>
              <a:gd name="connsiteX2" fmla="*/ 2092036 w 2417622"/>
              <a:gd name="connsiteY2" fmla="*/ 473938 h 1325563"/>
              <a:gd name="connsiteX3" fmla="*/ 2417622 w 2417622"/>
              <a:gd name="connsiteY3" fmla="*/ 662778 h 1325563"/>
              <a:gd name="connsiteX4" fmla="*/ 2092036 w 2417622"/>
              <a:gd name="connsiteY4" fmla="*/ 851617 h 1325563"/>
              <a:gd name="connsiteX5" fmla="*/ 2092036 w 2417622"/>
              <a:gd name="connsiteY5" fmla="*/ 1325563 h 1325563"/>
              <a:gd name="connsiteX6" fmla="*/ 0 w 2417622"/>
              <a:gd name="connsiteY6" fmla="*/ 1325563 h 132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7622" h="1325563">
                <a:moveTo>
                  <a:pt x="0" y="0"/>
                </a:moveTo>
                <a:lnTo>
                  <a:pt x="2092036" y="0"/>
                </a:lnTo>
                <a:lnTo>
                  <a:pt x="2092036" y="473938"/>
                </a:lnTo>
                <a:lnTo>
                  <a:pt x="2417622" y="662778"/>
                </a:lnTo>
                <a:lnTo>
                  <a:pt x="2092036" y="851617"/>
                </a:lnTo>
                <a:lnTo>
                  <a:pt x="2092036" y="1325563"/>
                </a:lnTo>
                <a:lnTo>
                  <a:pt x="0" y="1325563"/>
                </a:lnTo>
                <a:close/>
              </a:path>
            </a:pathLst>
          </a:custGeom>
          <a:solidFill>
            <a:srgbClr val="0F163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E3ADA6B-9AC0-4F0E-9334-73A6E9327112}"/>
              </a:ext>
            </a:extLst>
          </p:cNvPr>
          <p:cNvSpPr txBox="1"/>
          <p:nvPr/>
        </p:nvSpPr>
        <p:spPr>
          <a:xfrm>
            <a:off x="8945415" y="2775024"/>
            <a:ext cx="1536959" cy="430887"/>
          </a:xfrm>
          <a:prstGeom prst="rect">
            <a:avLst/>
          </a:prstGeom>
          <a:noFill/>
        </p:spPr>
        <p:txBody>
          <a:bodyPr wrap="none" rtlCol="0">
            <a:spAutoFit/>
          </a:bodyPr>
          <a:lstStyle/>
          <a:p>
            <a:r>
              <a:rPr lang="en-US" sz="2200" b="1" dirty="0">
                <a:solidFill>
                  <a:schemeClr val="bg1"/>
                </a:solidFill>
                <a:latin typeface="+mj-lt"/>
              </a:rPr>
              <a:t>Observation</a:t>
            </a:r>
          </a:p>
        </p:txBody>
      </p:sp>
      <p:grpSp>
        <p:nvGrpSpPr>
          <p:cNvPr id="44" name="Group 43">
            <a:extLst>
              <a:ext uri="{FF2B5EF4-FFF2-40B4-BE49-F238E27FC236}">
                <a16:creationId xmlns:a16="http://schemas.microsoft.com/office/drawing/2014/main" id="{E50BA7CD-06D9-47DB-92AE-EF47CC82D7C1}"/>
              </a:ext>
            </a:extLst>
          </p:cNvPr>
          <p:cNvGrpSpPr/>
          <p:nvPr/>
        </p:nvGrpSpPr>
        <p:grpSpPr>
          <a:xfrm>
            <a:off x="8447377" y="3450617"/>
            <a:ext cx="2219440" cy="1564770"/>
            <a:chOff x="623408" y="4296889"/>
            <a:chExt cx="2421086" cy="860790"/>
          </a:xfrm>
        </p:grpSpPr>
        <p:sp>
          <p:nvSpPr>
            <p:cNvPr id="45" name="TextBox 44">
              <a:extLst>
                <a:ext uri="{FF2B5EF4-FFF2-40B4-BE49-F238E27FC236}">
                  <a16:creationId xmlns:a16="http://schemas.microsoft.com/office/drawing/2014/main" id="{117BF85A-B31D-4E54-9ECB-FE05BCB7EB17}"/>
                </a:ext>
              </a:extLst>
            </p:cNvPr>
            <p:cNvSpPr txBox="1"/>
            <p:nvPr/>
          </p:nvSpPr>
          <p:spPr>
            <a:xfrm>
              <a:off x="623408" y="4471974"/>
              <a:ext cx="2421086" cy="68570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500" dirty="0"/>
                <a:t>Use usability test, eye tracking, contextual inquiry, in-home observation, mystery shopper.</a:t>
              </a:r>
            </a:p>
          </p:txBody>
        </p:sp>
        <p:sp>
          <p:nvSpPr>
            <p:cNvPr id="46" name="TextBox 45">
              <a:extLst>
                <a:ext uri="{FF2B5EF4-FFF2-40B4-BE49-F238E27FC236}">
                  <a16:creationId xmlns:a16="http://schemas.microsoft.com/office/drawing/2014/main" id="{9BA3B366-126A-4150-AE7E-CC5D80539BFA}"/>
                </a:ext>
              </a:extLst>
            </p:cNvPr>
            <p:cNvSpPr txBox="1"/>
            <p:nvPr/>
          </p:nvSpPr>
          <p:spPr>
            <a:xfrm>
              <a:off x="658478" y="4296889"/>
              <a:ext cx="2345281" cy="220103"/>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en-US"/>
              </a:defPPr>
              <a:lvl1pPr>
                <a:defRPr sz="2200" b="1"/>
              </a:lvl1pPr>
            </a:lstStyle>
            <a:p>
              <a:r>
                <a:rPr lang="en-US" sz="2000" dirty="0"/>
                <a:t>Observe closely</a:t>
              </a:r>
            </a:p>
          </p:txBody>
        </p:sp>
      </p:grpSp>
      <p:sp>
        <p:nvSpPr>
          <p:cNvPr id="21" name="Freeform: Shape 20">
            <a:extLst>
              <a:ext uri="{FF2B5EF4-FFF2-40B4-BE49-F238E27FC236}">
                <a16:creationId xmlns:a16="http://schemas.microsoft.com/office/drawing/2014/main" id="{383478AB-9B37-4F10-99D2-567B280E691E}"/>
              </a:ext>
            </a:extLst>
          </p:cNvPr>
          <p:cNvSpPr/>
          <p:nvPr/>
        </p:nvSpPr>
        <p:spPr>
          <a:xfrm>
            <a:off x="6157781" y="2494012"/>
            <a:ext cx="2682283" cy="994173"/>
          </a:xfrm>
          <a:custGeom>
            <a:avLst/>
            <a:gdLst>
              <a:gd name="connsiteX0" fmla="*/ 0 w 2417622"/>
              <a:gd name="connsiteY0" fmla="*/ 0 h 1325563"/>
              <a:gd name="connsiteX1" fmla="*/ 2092036 w 2417622"/>
              <a:gd name="connsiteY1" fmla="*/ 0 h 1325563"/>
              <a:gd name="connsiteX2" fmla="*/ 2092036 w 2417622"/>
              <a:gd name="connsiteY2" fmla="*/ 473938 h 1325563"/>
              <a:gd name="connsiteX3" fmla="*/ 2417622 w 2417622"/>
              <a:gd name="connsiteY3" fmla="*/ 662778 h 1325563"/>
              <a:gd name="connsiteX4" fmla="*/ 2092036 w 2417622"/>
              <a:gd name="connsiteY4" fmla="*/ 851617 h 1325563"/>
              <a:gd name="connsiteX5" fmla="*/ 2092036 w 2417622"/>
              <a:gd name="connsiteY5" fmla="*/ 1325563 h 1325563"/>
              <a:gd name="connsiteX6" fmla="*/ 0 w 2417622"/>
              <a:gd name="connsiteY6" fmla="*/ 1325563 h 132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7622" h="1325563">
                <a:moveTo>
                  <a:pt x="0" y="0"/>
                </a:moveTo>
                <a:lnTo>
                  <a:pt x="2092036" y="0"/>
                </a:lnTo>
                <a:lnTo>
                  <a:pt x="2092036" y="473938"/>
                </a:lnTo>
                <a:lnTo>
                  <a:pt x="2417622" y="662778"/>
                </a:lnTo>
                <a:lnTo>
                  <a:pt x="2092036" y="851617"/>
                </a:lnTo>
                <a:lnTo>
                  <a:pt x="2092036" y="1325563"/>
                </a:lnTo>
                <a:lnTo>
                  <a:pt x="0" y="1325563"/>
                </a:lnTo>
                <a:close/>
              </a:path>
            </a:pathLst>
          </a:custGeom>
          <a:solidFill>
            <a:srgbClr val="102249"/>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68A8AF5-8EC2-4C55-94B1-73A6AB48C5A2}"/>
              </a:ext>
            </a:extLst>
          </p:cNvPr>
          <p:cNvSpPr txBox="1"/>
          <p:nvPr/>
        </p:nvSpPr>
        <p:spPr>
          <a:xfrm>
            <a:off x="6341229" y="2594680"/>
            <a:ext cx="2089102" cy="769441"/>
          </a:xfrm>
          <a:prstGeom prst="rect">
            <a:avLst/>
          </a:prstGeom>
          <a:noFill/>
        </p:spPr>
        <p:txBody>
          <a:bodyPr wrap="square" rtlCol="0">
            <a:spAutoFit/>
          </a:bodyPr>
          <a:lstStyle/>
          <a:p>
            <a:pPr algn="ctr"/>
            <a:r>
              <a:rPr lang="en-US" sz="2200" b="1" dirty="0">
                <a:solidFill>
                  <a:schemeClr val="bg1"/>
                </a:solidFill>
                <a:latin typeface="+mj-lt"/>
              </a:rPr>
              <a:t>Experiment &amp;</a:t>
            </a:r>
          </a:p>
          <a:p>
            <a:pPr algn="ctr"/>
            <a:r>
              <a:rPr lang="en-US" sz="2200" b="1" dirty="0">
                <a:solidFill>
                  <a:schemeClr val="bg1"/>
                </a:solidFill>
                <a:latin typeface="+mj-lt"/>
              </a:rPr>
              <a:t>field trial</a:t>
            </a:r>
          </a:p>
        </p:txBody>
      </p:sp>
      <p:grpSp>
        <p:nvGrpSpPr>
          <p:cNvPr id="41" name="Group 40">
            <a:extLst>
              <a:ext uri="{FF2B5EF4-FFF2-40B4-BE49-F238E27FC236}">
                <a16:creationId xmlns:a16="http://schemas.microsoft.com/office/drawing/2014/main" id="{9A6D0AC1-3338-4E72-9AA3-5A5D781B979E}"/>
              </a:ext>
            </a:extLst>
          </p:cNvPr>
          <p:cNvGrpSpPr/>
          <p:nvPr/>
        </p:nvGrpSpPr>
        <p:grpSpPr>
          <a:xfrm>
            <a:off x="6157780" y="3532054"/>
            <a:ext cx="2451552" cy="1785537"/>
            <a:chOff x="668765" y="4288174"/>
            <a:chExt cx="2178987" cy="1458191"/>
          </a:xfrm>
        </p:grpSpPr>
        <p:sp>
          <p:nvSpPr>
            <p:cNvPr id="42" name="TextBox 41">
              <a:extLst>
                <a:ext uri="{FF2B5EF4-FFF2-40B4-BE49-F238E27FC236}">
                  <a16:creationId xmlns:a16="http://schemas.microsoft.com/office/drawing/2014/main" id="{73EC1092-D9CB-4963-8072-F4F3A75413E3}"/>
                </a:ext>
              </a:extLst>
            </p:cNvPr>
            <p:cNvSpPr txBox="1"/>
            <p:nvPr/>
          </p:nvSpPr>
          <p:spPr>
            <a:xfrm>
              <a:off x="732461" y="4728393"/>
              <a:ext cx="2030238" cy="101797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500" dirty="0"/>
                <a:t>Can test specific hypotheses. Quantitative in nature. A/B test used by Barak Obama team for donation.</a:t>
              </a:r>
            </a:p>
          </p:txBody>
        </p:sp>
        <p:sp>
          <p:nvSpPr>
            <p:cNvPr id="43" name="TextBox 42">
              <a:extLst>
                <a:ext uri="{FF2B5EF4-FFF2-40B4-BE49-F238E27FC236}">
                  <a16:creationId xmlns:a16="http://schemas.microsoft.com/office/drawing/2014/main" id="{A4DD6E5D-C744-49CD-8F5B-D7FF500B7472}"/>
                </a:ext>
              </a:extLst>
            </p:cNvPr>
            <p:cNvSpPr txBox="1"/>
            <p:nvPr/>
          </p:nvSpPr>
          <p:spPr>
            <a:xfrm>
              <a:off x="668765" y="4288174"/>
              <a:ext cx="2178987" cy="32675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en-US"/>
              </a:defPPr>
              <a:lvl1pPr>
                <a:defRPr sz="2200" b="1"/>
              </a:lvl1pPr>
            </a:lstStyle>
            <a:p>
              <a:pPr algn="ctr"/>
              <a:r>
                <a:rPr lang="en-US" sz="2000" dirty="0"/>
                <a:t>Scientific testing</a:t>
              </a:r>
            </a:p>
          </p:txBody>
        </p:sp>
      </p:grpSp>
      <p:sp>
        <p:nvSpPr>
          <p:cNvPr id="20" name="Freeform: Shape 19">
            <a:extLst>
              <a:ext uri="{FF2B5EF4-FFF2-40B4-BE49-F238E27FC236}">
                <a16:creationId xmlns:a16="http://schemas.microsoft.com/office/drawing/2014/main" id="{F7AD206B-3DE0-422E-8003-A278EE292B6C}"/>
              </a:ext>
            </a:extLst>
          </p:cNvPr>
          <p:cNvSpPr/>
          <p:nvPr/>
        </p:nvSpPr>
        <p:spPr>
          <a:xfrm>
            <a:off x="3972507" y="2500481"/>
            <a:ext cx="2614379" cy="994173"/>
          </a:xfrm>
          <a:custGeom>
            <a:avLst/>
            <a:gdLst>
              <a:gd name="connsiteX0" fmla="*/ 0 w 2417622"/>
              <a:gd name="connsiteY0" fmla="*/ 0 h 1325563"/>
              <a:gd name="connsiteX1" fmla="*/ 2092036 w 2417622"/>
              <a:gd name="connsiteY1" fmla="*/ 0 h 1325563"/>
              <a:gd name="connsiteX2" fmla="*/ 2092036 w 2417622"/>
              <a:gd name="connsiteY2" fmla="*/ 473938 h 1325563"/>
              <a:gd name="connsiteX3" fmla="*/ 2417622 w 2417622"/>
              <a:gd name="connsiteY3" fmla="*/ 662778 h 1325563"/>
              <a:gd name="connsiteX4" fmla="*/ 2092036 w 2417622"/>
              <a:gd name="connsiteY4" fmla="*/ 851617 h 1325563"/>
              <a:gd name="connsiteX5" fmla="*/ 2092036 w 2417622"/>
              <a:gd name="connsiteY5" fmla="*/ 1325563 h 1325563"/>
              <a:gd name="connsiteX6" fmla="*/ 0 w 2417622"/>
              <a:gd name="connsiteY6" fmla="*/ 1325563 h 132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7622" h="1325563">
                <a:moveTo>
                  <a:pt x="0" y="0"/>
                </a:moveTo>
                <a:lnTo>
                  <a:pt x="2092036" y="0"/>
                </a:lnTo>
                <a:lnTo>
                  <a:pt x="2092036" y="473938"/>
                </a:lnTo>
                <a:lnTo>
                  <a:pt x="2417622" y="662778"/>
                </a:lnTo>
                <a:lnTo>
                  <a:pt x="2092036" y="851617"/>
                </a:lnTo>
                <a:lnTo>
                  <a:pt x="2092036" y="1325563"/>
                </a:lnTo>
                <a:lnTo>
                  <a:pt x="0" y="1325563"/>
                </a:lnTo>
                <a:close/>
              </a:path>
            </a:pathLst>
          </a:custGeom>
          <a:solidFill>
            <a:srgbClr val="244570"/>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7C33164-30B4-45FF-914D-8455D1F4EAF8}"/>
              </a:ext>
            </a:extLst>
          </p:cNvPr>
          <p:cNvSpPr txBox="1"/>
          <p:nvPr/>
        </p:nvSpPr>
        <p:spPr>
          <a:xfrm>
            <a:off x="4431832" y="2676665"/>
            <a:ext cx="1466810" cy="507831"/>
          </a:xfrm>
          <a:prstGeom prst="rect">
            <a:avLst/>
          </a:prstGeom>
          <a:noFill/>
          <a:ln w="28575">
            <a:noFill/>
          </a:ln>
          <a:effectLst>
            <a:outerShdw blurRad="107950" dist="12700" dir="5400000" algn="ctr">
              <a:srgbClr val="000000"/>
            </a:outerShdw>
          </a:effectLst>
          <a:sp3d contourW="44450" prstMaterial="matte">
            <a:bevelT w="63500" h="63500" prst="artDeco"/>
            <a:contourClr>
              <a:srgbClr val="FFFFFF"/>
            </a:contourClr>
          </a:sp3d>
        </p:spPr>
        <p:txBody>
          <a:bodyPr wrap="none" rtlCol="0">
            <a:spAutoFit/>
          </a:bodyPr>
          <a:lstStyle/>
          <a:p>
            <a:pPr algn="ctr"/>
            <a:r>
              <a:rPr lang="en-US" sz="2700" b="1" dirty="0">
                <a:solidFill>
                  <a:schemeClr val="bg1"/>
                </a:solidFill>
                <a:latin typeface="+mj-lt"/>
              </a:rPr>
              <a:t>Interview</a:t>
            </a:r>
          </a:p>
        </p:txBody>
      </p:sp>
      <p:sp>
        <p:nvSpPr>
          <p:cNvPr id="39" name="TextBox 38">
            <a:extLst>
              <a:ext uri="{FF2B5EF4-FFF2-40B4-BE49-F238E27FC236}">
                <a16:creationId xmlns:a16="http://schemas.microsoft.com/office/drawing/2014/main" id="{970500A2-7413-40D3-97A9-E059510591C8}"/>
              </a:ext>
            </a:extLst>
          </p:cNvPr>
          <p:cNvSpPr txBox="1"/>
          <p:nvPr/>
        </p:nvSpPr>
        <p:spPr>
          <a:xfrm>
            <a:off x="3931519" y="3853598"/>
            <a:ext cx="2371620" cy="1492716"/>
          </a:xfrm>
          <a:prstGeom prst="rect">
            <a:avLst/>
          </a:prstGeom>
          <a:no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500" dirty="0"/>
              <a:t>Qualitative method. Deeper perspective on customer problems, psychological motivations and underlying perceptions</a:t>
            </a:r>
            <a:r>
              <a:rPr lang="en-US" sz="1600" dirty="0"/>
              <a:t>.</a:t>
            </a:r>
          </a:p>
        </p:txBody>
      </p:sp>
      <p:sp>
        <p:nvSpPr>
          <p:cNvPr id="40" name="TextBox 39">
            <a:extLst>
              <a:ext uri="{FF2B5EF4-FFF2-40B4-BE49-F238E27FC236}">
                <a16:creationId xmlns:a16="http://schemas.microsoft.com/office/drawing/2014/main" id="{175061B3-77A5-4EA7-8E49-F05076E84DE8}"/>
              </a:ext>
            </a:extLst>
          </p:cNvPr>
          <p:cNvSpPr txBox="1"/>
          <p:nvPr/>
        </p:nvSpPr>
        <p:spPr>
          <a:xfrm>
            <a:off x="3939778" y="3501123"/>
            <a:ext cx="2294218" cy="400110"/>
          </a:xfrm>
          <a:prstGeom prst="rect">
            <a:avLst/>
          </a:prstGeom>
          <a:no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en-US"/>
            </a:defPPr>
            <a:lvl1pPr>
              <a:defRPr sz="2200" b="1"/>
            </a:lvl1pPr>
          </a:lstStyle>
          <a:p>
            <a:r>
              <a:rPr lang="en-US" sz="2000" dirty="0"/>
              <a:t>Deep Exploration</a:t>
            </a:r>
          </a:p>
        </p:txBody>
      </p:sp>
      <p:sp>
        <p:nvSpPr>
          <p:cNvPr id="19" name="Freeform: Shape 18">
            <a:extLst>
              <a:ext uri="{FF2B5EF4-FFF2-40B4-BE49-F238E27FC236}">
                <a16:creationId xmlns:a16="http://schemas.microsoft.com/office/drawing/2014/main" id="{073ADA00-BE94-42B6-BD0B-81159D6C1693}"/>
              </a:ext>
            </a:extLst>
          </p:cNvPr>
          <p:cNvSpPr/>
          <p:nvPr/>
        </p:nvSpPr>
        <p:spPr>
          <a:xfrm>
            <a:off x="1982569" y="2494012"/>
            <a:ext cx="2288631" cy="994173"/>
          </a:xfrm>
          <a:custGeom>
            <a:avLst/>
            <a:gdLst>
              <a:gd name="connsiteX0" fmla="*/ 0 w 2417622"/>
              <a:gd name="connsiteY0" fmla="*/ 0 h 1325563"/>
              <a:gd name="connsiteX1" fmla="*/ 2092036 w 2417622"/>
              <a:gd name="connsiteY1" fmla="*/ 0 h 1325563"/>
              <a:gd name="connsiteX2" fmla="*/ 2092036 w 2417622"/>
              <a:gd name="connsiteY2" fmla="*/ 473938 h 1325563"/>
              <a:gd name="connsiteX3" fmla="*/ 2417622 w 2417622"/>
              <a:gd name="connsiteY3" fmla="*/ 662778 h 1325563"/>
              <a:gd name="connsiteX4" fmla="*/ 2092036 w 2417622"/>
              <a:gd name="connsiteY4" fmla="*/ 851617 h 1325563"/>
              <a:gd name="connsiteX5" fmla="*/ 2092036 w 2417622"/>
              <a:gd name="connsiteY5" fmla="*/ 1325563 h 1325563"/>
              <a:gd name="connsiteX6" fmla="*/ 0 w 2417622"/>
              <a:gd name="connsiteY6" fmla="*/ 1325563 h 132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7622" h="1325563">
                <a:moveTo>
                  <a:pt x="0" y="0"/>
                </a:moveTo>
                <a:lnTo>
                  <a:pt x="2092036" y="0"/>
                </a:lnTo>
                <a:lnTo>
                  <a:pt x="2092036" y="473938"/>
                </a:lnTo>
                <a:lnTo>
                  <a:pt x="2417622" y="662778"/>
                </a:lnTo>
                <a:lnTo>
                  <a:pt x="2092036" y="851617"/>
                </a:lnTo>
                <a:lnTo>
                  <a:pt x="2092036" y="1325563"/>
                </a:lnTo>
                <a:lnTo>
                  <a:pt x="0" y="1325563"/>
                </a:lnTo>
                <a:close/>
              </a:path>
            </a:pathLst>
          </a:custGeom>
          <a:solidFill>
            <a:srgbClr val="5486BD"/>
          </a:solidFill>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01191E4-749B-4025-A2AD-CB9B39CDDCCD}"/>
              </a:ext>
            </a:extLst>
          </p:cNvPr>
          <p:cNvSpPr txBox="1"/>
          <p:nvPr/>
        </p:nvSpPr>
        <p:spPr>
          <a:xfrm>
            <a:off x="2423308" y="2481074"/>
            <a:ext cx="2111612" cy="923330"/>
          </a:xfrm>
          <a:prstGeom prst="rect">
            <a:avLst/>
          </a:prstGeom>
          <a:noFill/>
          <a:ln w="28575">
            <a:noFill/>
          </a:ln>
        </p:spPr>
        <p:txBody>
          <a:bodyPr wrap="square" rtlCol="0">
            <a:spAutoFit/>
          </a:bodyPr>
          <a:lstStyle/>
          <a:p>
            <a:r>
              <a:rPr lang="en-US" sz="2700" b="1" dirty="0">
                <a:solidFill>
                  <a:schemeClr val="bg1"/>
                </a:solidFill>
                <a:latin typeface="+mj-lt"/>
              </a:rPr>
              <a:t>Focus  </a:t>
            </a:r>
            <a:endParaRPr lang="en-US" sz="2700" b="1" dirty="0" smtClean="0">
              <a:solidFill>
                <a:schemeClr val="bg1"/>
              </a:solidFill>
              <a:latin typeface="+mj-lt"/>
            </a:endParaRPr>
          </a:p>
          <a:p>
            <a:r>
              <a:rPr lang="en-US" sz="2700" b="1" dirty="0" smtClean="0">
                <a:solidFill>
                  <a:schemeClr val="bg1"/>
                </a:solidFill>
                <a:latin typeface="+mj-lt"/>
              </a:rPr>
              <a:t>groups</a:t>
            </a:r>
            <a:endParaRPr lang="en-US" sz="2700" b="1" dirty="0">
              <a:solidFill>
                <a:schemeClr val="bg1"/>
              </a:solidFill>
              <a:latin typeface="+mj-lt"/>
            </a:endParaRPr>
          </a:p>
        </p:txBody>
      </p:sp>
      <p:grpSp>
        <p:nvGrpSpPr>
          <p:cNvPr id="35" name="Group 34">
            <a:extLst>
              <a:ext uri="{FF2B5EF4-FFF2-40B4-BE49-F238E27FC236}">
                <a16:creationId xmlns:a16="http://schemas.microsoft.com/office/drawing/2014/main" id="{0ADD8D37-C54D-471B-9AD0-7C7D4E78E0B6}"/>
              </a:ext>
            </a:extLst>
          </p:cNvPr>
          <p:cNvGrpSpPr/>
          <p:nvPr/>
        </p:nvGrpSpPr>
        <p:grpSpPr>
          <a:xfrm>
            <a:off x="1803510" y="3541439"/>
            <a:ext cx="2160151" cy="2491523"/>
            <a:chOff x="348423" y="4295836"/>
            <a:chExt cx="2486434" cy="2034746"/>
          </a:xfrm>
        </p:grpSpPr>
        <p:sp>
          <p:nvSpPr>
            <p:cNvPr id="36" name="TextBox 35">
              <a:extLst>
                <a:ext uri="{FF2B5EF4-FFF2-40B4-BE49-F238E27FC236}">
                  <a16:creationId xmlns:a16="http://schemas.microsoft.com/office/drawing/2014/main" id="{FC64765D-0372-49A9-BCB2-7DF0CA87EE34}"/>
                </a:ext>
              </a:extLst>
            </p:cNvPr>
            <p:cNvSpPr txBox="1"/>
            <p:nvPr/>
          </p:nvSpPr>
          <p:spPr>
            <a:xfrm>
              <a:off x="348423" y="4872745"/>
              <a:ext cx="2486434" cy="145783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500" dirty="0"/>
                <a:t>Particular demographic </a:t>
              </a:r>
              <a:r>
                <a:rPr lang="en-US" sz="1500" dirty="0" smtClean="0"/>
                <a:t>response </a:t>
              </a:r>
              <a:r>
                <a:rPr lang="en-US" sz="1500" dirty="0"/>
                <a:t>to product. </a:t>
              </a:r>
              <a:r>
                <a:rPr lang="en-US" sz="1600" dirty="0"/>
                <a:t>Focus groups suitable for exploratory &amp; qualitative research. </a:t>
              </a:r>
              <a:endParaRPr lang="en-US" sz="1500" dirty="0"/>
            </a:p>
          </p:txBody>
        </p:sp>
        <p:sp>
          <p:nvSpPr>
            <p:cNvPr id="37" name="TextBox 36">
              <a:extLst>
                <a:ext uri="{FF2B5EF4-FFF2-40B4-BE49-F238E27FC236}">
                  <a16:creationId xmlns:a16="http://schemas.microsoft.com/office/drawing/2014/main" id="{4C655889-C588-49CC-B861-9F9D4E0FB185}"/>
                </a:ext>
              </a:extLst>
            </p:cNvPr>
            <p:cNvSpPr txBox="1"/>
            <p:nvPr/>
          </p:nvSpPr>
          <p:spPr>
            <a:xfrm>
              <a:off x="633855" y="4295836"/>
              <a:ext cx="2066916" cy="57810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defPPr>
                <a:defRPr lang="en-US"/>
              </a:defPPr>
              <a:lvl1pPr>
                <a:defRPr sz="2200" b="1"/>
              </a:lvl1pPr>
            </a:lstStyle>
            <a:p>
              <a:r>
                <a:rPr lang="en-US" sz="2000" dirty="0"/>
                <a:t>Target </a:t>
              </a:r>
            </a:p>
            <a:p>
              <a:r>
                <a:rPr lang="en-US" sz="2000" dirty="0"/>
                <a:t>demographic</a:t>
              </a:r>
            </a:p>
          </p:txBody>
        </p:sp>
      </p:grpSp>
      <p:sp>
        <p:nvSpPr>
          <p:cNvPr id="18" name="Freeform: Shape 17">
            <a:extLst>
              <a:ext uri="{FF2B5EF4-FFF2-40B4-BE49-F238E27FC236}">
                <a16:creationId xmlns:a16="http://schemas.microsoft.com/office/drawing/2014/main" id="{1216B09C-0719-4647-980A-0889584D2259}"/>
              </a:ext>
            </a:extLst>
          </p:cNvPr>
          <p:cNvSpPr/>
          <p:nvPr/>
        </p:nvSpPr>
        <p:spPr>
          <a:xfrm>
            <a:off x="326254" y="2494012"/>
            <a:ext cx="1924578" cy="994173"/>
          </a:xfrm>
          <a:custGeom>
            <a:avLst/>
            <a:gdLst>
              <a:gd name="connsiteX0" fmla="*/ 0 w 2417622"/>
              <a:gd name="connsiteY0" fmla="*/ 0 h 1325563"/>
              <a:gd name="connsiteX1" fmla="*/ 2092036 w 2417622"/>
              <a:gd name="connsiteY1" fmla="*/ 0 h 1325563"/>
              <a:gd name="connsiteX2" fmla="*/ 2092036 w 2417622"/>
              <a:gd name="connsiteY2" fmla="*/ 473938 h 1325563"/>
              <a:gd name="connsiteX3" fmla="*/ 2417622 w 2417622"/>
              <a:gd name="connsiteY3" fmla="*/ 662778 h 1325563"/>
              <a:gd name="connsiteX4" fmla="*/ 2092036 w 2417622"/>
              <a:gd name="connsiteY4" fmla="*/ 851617 h 1325563"/>
              <a:gd name="connsiteX5" fmla="*/ 2092036 w 2417622"/>
              <a:gd name="connsiteY5" fmla="*/ 1325563 h 1325563"/>
              <a:gd name="connsiteX6" fmla="*/ 0 w 2417622"/>
              <a:gd name="connsiteY6" fmla="*/ 1325563 h 132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7622" h="1325563">
                <a:moveTo>
                  <a:pt x="0" y="0"/>
                </a:moveTo>
                <a:lnTo>
                  <a:pt x="2092036" y="0"/>
                </a:lnTo>
                <a:lnTo>
                  <a:pt x="2092036" y="473938"/>
                </a:lnTo>
                <a:lnTo>
                  <a:pt x="2417622" y="662778"/>
                </a:lnTo>
                <a:lnTo>
                  <a:pt x="2092036" y="851617"/>
                </a:lnTo>
                <a:lnTo>
                  <a:pt x="2092036" y="1325563"/>
                </a:lnTo>
                <a:lnTo>
                  <a:pt x="0" y="1325563"/>
                </a:lnTo>
                <a:close/>
              </a:path>
            </a:pathLst>
          </a:custGeom>
          <a:solidFill>
            <a:srgbClr val="76BAF2"/>
          </a:solidFill>
          <a:ln w="285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2661638-D4A0-4A3A-99C7-D7FE8C4786F4}"/>
              </a:ext>
            </a:extLst>
          </p:cNvPr>
          <p:cNvSpPr txBox="1"/>
          <p:nvPr/>
        </p:nvSpPr>
        <p:spPr>
          <a:xfrm>
            <a:off x="503052" y="2732582"/>
            <a:ext cx="1114344" cy="507831"/>
          </a:xfrm>
          <a:prstGeom prst="rect">
            <a:avLst/>
          </a:prstGeom>
          <a:noFill/>
        </p:spPr>
        <p:txBody>
          <a:bodyPr wrap="none" rtlCol="0">
            <a:spAutoFit/>
          </a:bodyPr>
          <a:lstStyle/>
          <a:p>
            <a:r>
              <a:rPr lang="en-US" sz="2700" b="1" dirty="0">
                <a:latin typeface="+mj-lt"/>
              </a:rPr>
              <a:t>Survey</a:t>
            </a:r>
          </a:p>
        </p:txBody>
      </p:sp>
      <p:grpSp>
        <p:nvGrpSpPr>
          <p:cNvPr id="34" name="Group 33">
            <a:extLst>
              <a:ext uri="{FF2B5EF4-FFF2-40B4-BE49-F238E27FC236}">
                <a16:creationId xmlns:a16="http://schemas.microsoft.com/office/drawing/2014/main" id="{314AFF3C-D9D7-4085-AE9B-E3CFC10822AE}"/>
              </a:ext>
            </a:extLst>
          </p:cNvPr>
          <p:cNvGrpSpPr/>
          <p:nvPr/>
        </p:nvGrpSpPr>
        <p:grpSpPr>
          <a:xfrm>
            <a:off x="114717" y="3472773"/>
            <a:ext cx="1804846" cy="2092880"/>
            <a:chOff x="671169" y="4288174"/>
            <a:chExt cx="2190622" cy="1707108"/>
          </a:xfrm>
        </p:grpSpPr>
        <p:sp>
          <p:nvSpPr>
            <p:cNvPr id="28" name="TextBox 27">
              <a:extLst>
                <a:ext uri="{FF2B5EF4-FFF2-40B4-BE49-F238E27FC236}">
                  <a16:creationId xmlns:a16="http://schemas.microsoft.com/office/drawing/2014/main" id="{8D9462D0-C530-4E80-82C1-E5955A731844}"/>
                </a:ext>
              </a:extLst>
            </p:cNvPr>
            <p:cNvSpPr txBox="1"/>
            <p:nvPr/>
          </p:nvSpPr>
          <p:spPr>
            <a:xfrm>
              <a:off x="671169" y="4915787"/>
              <a:ext cx="2165350" cy="107949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1600" dirty="0"/>
                <a:t>Objective, specific metric, large sample, need adequate resources.</a:t>
              </a:r>
              <a:endParaRPr lang="en-US" sz="1500" dirty="0"/>
            </a:p>
          </p:txBody>
        </p:sp>
        <p:sp>
          <p:nvSpPr>
            <p:cNvPr id="33" name="TextBox 32">
              <a:extLst>
                <a:ext uri="{FF2B5EF4-FFF2-40B4-BE49-F238E27FC236}">
                  <a16:creationId xmlns:a16="http://schemas.microsoft.com/office/drawing/2014/main" id="{BF98B917-86BC-4863-9BBF-1AAB9BA12DA6}"/>
                </a:ext>
              </a:extLst>
            </p:cNvPr>
            <p:cNvSpPr txBox="1"/>
            <p:nvPr/>
          </p:nvSpPr>
          <p:spPr>
            <a:xfrm>
              <a:off x="791244" y="4288174"/>
              <a:ext cx="2070547" cy="577404"/>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sz="2000" b="1" dirty="0"/>
                <a:t>Most widely </a:t>
              </a:r>
            </a:p>
            <a:p>
              <a:r>
                <a:rPr lang="en-US" sz="2000" b="1" dirty="0"/>
                <a:t>utilized</a:t>
              </a:r>
              <a:endParaRPr lang="en-US" sz="2000" b="1" dirty="0">
                <a:latin typeface="+mj-lt"/>
              </a:endParaRPr>
            </a:p>
          </p:txBody>
        </p:sp>
      </p:grpSp>
      <p:sp>
        <p:nvSpPr>
          <p:cNvPr id="48" name="Freeform: Shape 47">
            <a:extLst>
              <a:ext uri="{FF2B5EF4-FFF2-40B4-BE49-F238E27FC236}">
                <a16:creationId xmlns:a16="http://schemas.microsoft.com/office/drawing/2014/main" id="{37E937B9-F5F2-4763-BD53-684316D97775}"/>
              </a:ext>
            </a:extLst>
          </p:cNvPr>
          <p:cNvSpPr/>
          <p:nvPr/>
        </p:nvSpPr>
        <p:spPr>
          <a:xfrm>
            <a:off x="10297325" y="681944"/>
            <a:ext cx="466468" cy="193324"/>
          </a:xfrm>
          <a:custGeom>
            <a:avLst/>
            <a:gdLst>
              <a:gd name="connsiteX0" fmla="*/ 112703 w 225406"/>
              <a:gd name="connsiteY0" fmla="*/ 0 h 257765"/>
              <a:gd name="connsiteX1" fmla="*/ 225406 w 225406"/>
              <a:gd name="connsiteY1" fmla="*/ 257765 h 257765"/>
              <a:gd name="connsiteX2" fmla="*/ 0 w 225406"/>
              <a:gd name="connsiteY2" fmla="*/ 257765 h 257765"/>
              <a:gd name="connsiteX3" fmla="*/ 112703 w 225406"/>
              <a:gd name="connsiteY3" fmla="*/ 0 h 257765"/>
            </a:gdLst>
            <a:ahLst/>
            <a:cxnLst>
              <a:cxn ang="0">
                <a:pos x="connsiteX0" y="connsiteY0"/>
              </a:cxn>
              <a:cxn ang="0">
                <a:pos x="connsiteX1" y="connsiteY1"/>
              </a:cxn>
              <a:cxn ang="0">
                <a:pos x="connsiteX2" y="connsiteY2"/>
              </a:cxn>
              <a:cxn ang="0">
                <a:pos x="connsiteX3" y="connsiteY3"/>
              </a:cxn>
            </a:cxnLst>
            <a:rect l="l" t="t" r="r" b="b"/>
            <a:pathLst>
              <a:path w="225406" h="257765">
                <a:moveTo>
                  <a:pt x="112703" y="0"/>
                </a:moveTo>
                <a:lnTo>
                  <a:pt x="225406" y="257765"/>
                </a:lnTo>
                <a:lnTo>
                  <a:pt x="0" y="257765"/>
                </a:lnTo>
                <a:lnTo>
                  <a:pt x="112703"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9" name="Freeform: Shape 48">
            <a:extLst>
              <a:ext uri="{FF2B5EF4-FFF2-40B4-BE49-F238E27FC236}">
                <a16:creationId xmlns:a16="http://schemas.microsoft.com/office/drawing/2014/main" id="{FBE74BD5-8410-487A-BBE0-3DC0AE6FE4AD}"/>
              </a:ext>
            </a:extLst>
          </p:cNvPr>
          <p:cNvSpPr/>
          <p:nvPr/>
        </p:nvSpPr>
        <p:spPr>
          <a:xfrm>
            <a:off x="2810762" y="639709"/>
            <a:ext cx="7671611" cy="720950"/>
          </a:xfrm>
          <a:custGeom>
            <a:avLst/>
            <a:gdLst>
              <a:gd name="connsiteX0" fmla="*/ 0 w 3707062"/>
              <a:gd name="connsiteY0" fmla="*/ 0 h 961267"/>
              <a:gd name="connsiteX1" fmla="*/ 3707062 w 3707062"/>
              <a:gd name="connsiteY1" fmla="*/ 0 h 961267"/>
              <a:gd name="connsiteX2" fmla="*/ 3286766 w 3707062"/>
              <a:gd name="connsiteY2" fmla="*/ 961267 h 961267"/>
              <a:gd name="connsiteX3" fmla="*/ 0 w 3707062"/>
              <a:gd name="connsiteY3" fmla="*/ 961267 h 961267"/>
              <a:gd name="connsiteX4" fmla="*/ 0 w 3707062"/>
              <a:gd name="connsiteY4" fmla="*/ 0 h 961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7062" h="961267">
                <a:moveTo>
                  <a:pt x="0" y="0"/>
                </a:moveTo>
                <a:lnTo>
                  <a:pt x="3707062" y="0"/>
                </a:lnTo>
                <a:lnTo>
                  <a:pt x="3286766" y="961267"/>
                </a:lnTo>
                <a:lnTo>
                  <a:pt x="0" y="961267"/>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1" name="Freeform: Shape 50">
            <a:extLst>
              <a:ext uri="{FF2B5EF4-FFF2-40B4-BE49-F238E27FC236}">
                <a16:creationId xmlns:a16="http://schemas.microsoft.com/office/drawing/2014/main" id="{3EE862F6-7807-4F6E-95B2-7CAC95DE9893}"/>
              </a:ext>
            </a:extLst>
          </p:cNvPr>
          <p:cNvSpPr/>
          <p:nvPr/>
        </p:nvSpPr>
        <p:spPr>
          <a:xfrm>
            <a:off x="215829" y="637445"/>
            <a:ext cx="3129806" cy="720090"/>
          </a:xfrm>
          <a:custGeom>
            <a:avLst/>
            <a:gdLst>
              <a:gd name="connsiteX0" fmla="*/ 456101 w 3129806"/>
              <a:gd name="connsiteY0" fmla="*/ 0 h 720090"/>
              <a:gd name="connsiteX1" fmla="*/ 3129806 w 3129806"/>
              <a:gd name="connsiteY1" fmla="*/ 0 h 720090"/>
              <a:gd name="connsiteX2" fmla="*/ 3129806 w 3129806"/>
              <a:gd name="connsiteY2" fmla="*/ 720090 h 720090"/>
              <a:gd name="connsiteX3" fmla="*/ 0 w 3129806"/>
              <a:gd name="connsiteY3" fmla="*/ 720090 h 720090"/>
              <a:gd name="connsiteX4" fmla="*/ 0 w 3129806"/>
              <a:gd name="connsiteY4" fmla="*/ 492232 h 720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9806" h="720090">
                <a:moveTo>
                  <a:pt x="456101" y="0"/>
                </a:moveTo>
                <a:lnTo>
                  <a:pt x="3129806" y="0"/>
                </a:lnTo>
                <a:lnTo>
                  <a:pt x="3129806" y="720090"/>
                </a:lnTo>
                <a:lnTo>
                  <a:pt x="0" y="720090"/>
                </a:lnTo>
                <a:lnTo>
                  <a:pt x="0" y="49223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57" name="Freeform: Shape 47">
            <a:extLst>
              <a:ext uri="{FF2B5EF4-FFF2-40B4-BE49-F238E27FC236}">
                <a16:creationId xmlns:a16="http://schemas.microsoft.com/office/drawing/2014/main" id="{37E937B9-F5F2-4763-BD53-684316D97775}"/>
              </a:ext>
            </a:extLst>
          </p:cNvPr>
          <p:cNvSpPr/>
          <p:nvPr/>
        </p:nvSpPr>
        <p:spPr>
          <a:xfrm rot="7941591">
            <a:off x="272600" y="810015"/>
            <a:ext cx="634089" cy="380931"/>
          </a:xfrm>
          <a:custGeom>
            <a:avLst/>
            <a:gdLst>
              <a:gd name="connsiteX0" fmla="*/ 112703 w 225406"/>
              <a:gd name="connsiteY0" fmla="*/ 0 h 257765"/>
              <a:gd name="connsiteX1" fmla="*/ 225406 w 225406"/>
              <a:gd name="connsiteY1" fmla="*/ 257765 h 257765"/>
              <a:gd name="connsiteX2" fmla="*/ 0 w 225406"/>
              <a:gd name="connsiteY2" fmla="*/ 257765 h 257765"/>
              <a:gd name="connsiteX3" fmla="*/ 112703 w 225406"/>
              <a:gd name="connsiteY3" fmla="*/ 0 h 257765"/>
            </a:gdLst>
            <a:ahLst/>
            <a:cxnLst>
              <a:cxn ang="0">
                <a:pos x="connsiteX0" y="connsiteY0"/>
              </a:cxn>
              <a:cxn ang="0">
                <a:pos x="connsiteX1" y="connsiteY1"/>
              </a:cxn>
              <a:cxn ang="0">
                <a:pos x="connsiteX2" y="connsiteY2"/>
              </a:cxn>
              <a:cxn ang="0">
                <a:pos x="connsiteX3" y="connsiteY3"/>
              </a:cxn>
            </a:cxnLst>
            <a:rect l="l" t="t" r="r" b="b"/>
            <a:pathLst>
              <a:path w="225406" h="257765">
                <a:moveTo>
                  <a:pt x="112703" y="0"/>
                </a:moveTo>
                <a:lnTo>
                  <a:pt x="225406" y="257765"/>
                </a:lnTo>
                <a:lnTo>
                  <a:pt x="0" y="257765"/>
                </a:lnTo>
                <a:lnTo>
                  <a:pt x="112703" y="0"/>
                </a:lnTo>
                <a:close/>
              </a:path>
            </a:pathLst>
          </a:custGeom>
          <a:solidFill>
            <a:srgbClr val="FBF4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 name="Title 1">
            <a:extLst>
              <a:ext uri="{FF2B5EF4-FFF2-40B4-BE49-F238E27FC236}">
                <a16:creationId xmlns:a16="http://schemas.microsoft.com/office/drawing/2014/main" id="{A1E1F264-C56E-46B0-BA15-12BF5277386F}"/>
              </a:ext>
            </a:extLst>
          </p:cNvPr>
          <p:cNvSpPr>
            <a:spLocks noGrp="1"/>
          </p:cNvSpPr>
          <p:nvPr>
            <p:ph type="title"/>
          </p:nvPr>
        </p:nvSpPr>
        <p:spPr>
          <a:xfrm>
            <a:off x="757538" y="695906"/>
            <a:ext cx="9396825" cy="684033"/>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Primary Market Research: 5 Methods</a:t>
            </a:r>
          </a:p>
        </p:txBody>
      </p:sp>
      <p:sp>
        <p:nvSpPr>
          <p:cNvPr id="4" name="TextBox 3"/>
          <p:cNvSpPr txBox="1"/>
          <p:nvPr/>
        </p:nvSpPr>
        <p:spPr>
          <a:xfrm>
            <a:off x="262774" y="1489401"/>
            <a:ext cx="11437907" cy="830997"/>
          </a:xfrm>
          <a:prstGeom prst="rect">
            <a:avLst/>
          </a:prstGeom>
          <a:noFill/>
        </p:spPr>
        <p:txBody>
          <a:bodyPr wrap="square" rtlCol="0">
            <a:spAutoFit/>
          </a:bodyPr>
          <a:lstStyle/>
          <a:p>
            <a:r>
              <a:rPr lang="en-US" sz="2400" b="1" dirty="0"/>
              <a:t>If you want </a:t>
            </a:r>
            <a:r>
              <a:rPr lang="en-US" sz="2400" b="1" dirty="0">
                <a:solidFill>
                  <a:srgbClr val="0070C0"/>
                </a:solidFill>
              </a:rPr>
              <a:t>objective decision </a:t>
            </a:r>
            <a:r>
              <a:rPr lang="en-US" sz="2400" b="1" dirty="0"/>
              <a:t>making based on </a:t>
            </a:r>
            <a:r>
              <a:rPr lang="en-US" sz="2400" b="1" dirty="0">
                <a:solidFill>
                  <a:srgbClr val="0070C0"/>
                </a:solidFill>
              </a:rPr>
              <a:t>specific metric</a:t>
            </a:r>
            <a:r>
              <a:rPr lang="en-US" sz="2400" b="1" dirty="0"/>
              <a:t>, using a </a:t>
            </a:r>
            <a:r>
              <a:rPr lang="en-US" sz="2400" b="1" dirty="0">
                <a:solidFill>
                  <a:srgbClr val="0070C0"/>
                </a:solidFill>
              </a:rPr>
              <a:t>large sample</a:t>
            </a:r>
            <a:r>
              <a:rPr lang="en-US" sz="2400" b="1" dirty="0"/>
              <a:t>, you have the </a:t>
            </a:r>
            <a:r>
              <a:rPr lang="en-US" sz="2400" b="1" dirty="0">
                <a:solidFill>
                  <a:srgbClr val="0070C0"/>
                </a:solidFill>
              </a:rPr>
              <a:t>resources:</a:t>
            </a:r>
            <a:r>
              <a:rPr lang="en-US" sz="2400" b="1" dirty="0"/>
              <a:t> adopt the primary method of data collection.</a:t>
            </a:r>
            <a:endParaRPr lang="en-IN" sz="2400" b="1" dirty="0"/>
          </a:p>
        </p:txBody>
      </p:sp>
      <p:sp>
        <p:nvSpPr>
          <p:cNvPr id="47" name="Freeform: Shape 47">
            <a:extLst>
              <a:ext uri="{FF2B5EF4-FFF2-40B4-BE49-F238E27FC236}">
                <a16:creationId xmlns:a16="http://schemas.microsoft.com/office/drawing/2014/main" id="{37E937B9-F5F2-4763-BD53-684316D97775}"/>
              </a:ext>
            </a:extLst>
          </p:cNvPr>
          <p:cNvSpPr/>
          <p:nvPr/>
        </p:nvSpPr>
        <p:spPr>
          <a:xfrm rot="8234467">
            <a:off x="9852851" y="1054230"/>
            <a:ext cx="634089" cy="380931"/>
          </a:xfrm>
          <a:custGeom>
            <a:avLst/>
            <a:gdLst>
              <a:gd name="connsiteX0" fmla="*/ 112703 w 225406"/>
              <a:gd name="connsiteY0" fmla="*/ 0 h 257765"/>
              <a:gd name="connsiteX1" fmla="*/ 225406 w 225406"/>
              <a:gd name="connsiteY1" fmla="*/ 257765 h 257765"/>
              <a:gd name="connsiteX2" fmla="*/ 0 w 225406"/>
              <a:gd name="connsiteY2" fmla="*/ 257765 h 257765"/>
              <a:gd name="connsiteX3" fmla="*/ 112703 w 225406"/>
              <a:gd name="connsiteY3" fmla="*/ 0 h 257765"/>
            </a:gdLst>
            <a:ahLst/>
            <a:cxnLst>
              <a:cxn ang="0">
                <a:pos x="connsiteX0" y="connsiteY0"/>
              </a:cxn>
              <a:cxn ang="0">
                <a:pos x="connsiteX1" y="connsiteY1"/>
              </a:cxn>
              <a:cxn ang="0">
                <a:pos x="connsiteX2" y="connsiteY2"/>
              </a:cxn>
              <a:cxn ang="0">
                <a:pos x="connsiteX3" y="connsiteY3"/>
              </a:cxn>
            </a:cxnLst>
            <a:rect l="l" t="t" r="r" b="b"/>
            <a:pathLst>
              <a:path w="225406" h="257765">
                <a:moveTo>
                  <a:pt x="112703" y="0"/>
                </a:moveTo>
                <a:lnTo>
                  <a:pt x="225406" y="257765"/>
                </a:lnTo>
                <a:lnTo>
                  <a:pt x="0" y="257765"/>
                </a:lnTo>
                <a:lnTo>
                  <a:pt x="112703" y="0"/>
                </a:lnTo>
                <a:close/>
              </a:path>
            </a:pathLst>
          </a:custGeom>
          <a:solidFill>
            <a:srgbClr val="FBF4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 name="TextBox 2"/>
          <p:cNvSpPr txBox="1"/>
          <p:nvPr/>
        </p:nvSpPr>
        <p:spPr>
          <a:xfrm>
            <a:off x="262774" y="5772150"/>
            <a:ext cx="1354622" cy="369332"/>
          </a:xfrm>
          <a:prstGeom prst="rect">
            <a:avLst/>
          </a:prstGeom>
          <a:noFill/>
        </p:spPr>
        <p:txBody>
          <a:bodyPr wrap="square" rtlCol="0">
            <a:spAutoFit/>
          </a:bodyPr>
          <a:lstStyle/>
          <a:p>
            <a:pPr algn="ctr"/>
            <a:r>
              <a:rPr lang="en-US" dirty="0" smtClean="0"/>
              <a:t>Food</a:t>
            </a:r>
            <a:endParaRPr lang="en-IN" dirty="0"/>
          </a:p>
        </p:txBody>
      </p:sp>
      <p:sp>
        <p:nvSpPr>
          <p:cNvPr id="38" name="TextBox 37"/>
          <p:cNvSpPr txBox="1"/>
          <p:nvPr/>
        </p:nvSpPr>
        <p:spPr>
          <a:xfrm>
            <a:off x="1951567" y="5772150"/>
            <a:ext cx="1354622" cy="923330"/>
          </a:xfrm>
          <a:prstGeom prst="rect">
            <a:avLst/>
          </a:prstGeom>
          <a:noFill/>
        </p:spPr>
        <p:txBody>
          <a:bodyPr wrap="square" rtlCol="0">
            <a:spAutoFit/>
          </a:bodyPr>
          <a:lstStyle/>
          <a:p>
            <a:pPr algn="ctr"/>
            <a:r>
              <a:rPr lang="en-US" dirty="0" smtClean="0"/>
              <a:t>Game console or voting</a:t>
            </a:r>
            <a:endParaRPr lang="en-IN" dirty="0"/>
          </a:p>
        </p:txBody>
      </p:sp>
      <p:sp>
        <p:nvSpPr>
          <p:cNvPr id="50" name="TextBox 49"/>
          <p:cNvSpPr txBox="1"/>
          <p:nvPr/>
        </p:nvSpPr>
        <p:spPr>
          <a:xfrm>
            <a:off x="4440018" y="5604236"/>
            <a:ext cx="1354622" cy="923330"/>
          </a:xfrm>
          <a:prstGeom prst="rect">
            <a:avLst/>
          </a:prstGeom>
          <a:noFill/>
        </p:spPr>
        <p:txBody>
          <a:bodyPr wrap="square" rtlCol="0">
            <a:spAutoFit/>
          </a:bodyPr>
          <a:lstStyle/>
          <a:p>
            <a:pPr algn="ctr"/>
            <a:r>
              <a:rPr lang="en-US" dirty="0" smtClean="0"/>
              <a:t>New product launch</a:t>
            </a:r>
            <a:endParaRPr lang="en-IN" dirty="0"/>
          </a:p>
        </p:txBody>
      </p:sp>
      <p:sp>
        <p:nvSpPr>
          <p:cNvPr id="53" name="TextBox 52"/>
          <p:cNvSpPr txBox="1"/>
          <p:nvPr/>
        </p:nvSpPr>
        <p:spPr>
          <a:xfrm>
            <a:off x="6706245" y="5604236"/>
            <a:ext cx="1354622" cy="923330"/>
          </a:xfrm>
          <a:prstGeom prst="rect">
            <a:avLst/>
          </a:prstGeom>
          <a:noFill/>
        </p:spPr>
        <p:txBody>
          <a:bodyPr wrap="square" rtlCol="0">
            <a:spAutoFit/>
          </a:bodyPr>
          <a:lstStyle/>
          <a:p>
            <a:pPr algn="ctr"/>
            <a:r>
              <a:rPr lang="en-US" dirty="0" smtClean="0"/>
              <a:t>New product testing0</a:t>
            </a:r>
            <a:endParaRPr lang="en-IN" dirty="0"/>
          </a:p>
        </p:txBody>
      </p:sp>
      <p:sp>
        <p:nvSpPr>
          <p:cNvPr id="54" name="TextBox 53"/>
          <p:cNvSpPr txBox="1"/>
          <p:nvPr/>
        </p:nvSpPr>
        <p:spPr>
          <a:xfrm>
            <a:off x="8479526" y="5565653"/>
            <a:ext cx="2456092" cy="923330"/>
          </a:xfrm>
          <a:prstGeom prst="rect">
            <a:avLst/>
          </a:prstGeom>
          <a:noFill/>
        </p:spPr>
        <p:txBody>
          <a:bodyPr wrap="square" rtlCol="0">
            <a:spAutoFit/>
          </a:bodyPr>
          <a:lstStyle/>
          <a:p>
            <a:pPr algn="ctr"/>
            <a:r>
              <a:rPr lang="en-US" dirty="0" smtClean="0"/>
              <a:t>Testing of hypothesis/</a:t>
            </a:r>
          </a:p>
          <a:p>
            <a:pPr algn="ctr"/>
            <a:r>
              <a:rPr lang="en-US" dirty="0" smtClean="0"/>
              <a:t>Feature testing/ price, packaging, aesthetics  </a:t>
            </a:r>
            <a:endParaRPr lang="en-IN" dirty="0"/>
          </a:p>
        </p:txBody>
      </p:sp>
    </p:spTree>
    <p:extLst>
      <p:ext uri="{BB962C8B-B14F-4D97-AF65-F5344CB8AC3E}">
        <p14:creationId xmlns:p14="http://schemas.microsoft.com/office/powerpoint/2010/main" val="383140454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331" y="400954"/>
            <a:ext cx="10515600" cy="629984"/>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Primary Research Methods</a:t>
            </a:r>
            <a:endParaRPr lang="en-IN" sz="3200" b="1" dirty="0">
              <a:solidFill>
                <a:schemeClr val="accent5">
                  <a:lumMod val="75000"/>
                </a:schemeClr>
              </a:solidFill>
            </a:endParaRPr>
          </a:p>
        </p:txBody>
      </p:sp>
      <p:sp>
        <p:nvSpPr>
          <p:cNvPr id="3" name="TextBox 2"/>
          <p:cNvSpPr txBox="1"/>
          <p:nvPr/>
        </p:nvSpPr>
        <p:spPr>
          <a:xfrm>
            <a:off x="692331" y="1733185"/>
            <a:ext cx="10946675" cy="3967240"/>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b="1" u="sng">
                <a:solidFill>
                  <a:srgbClr val="1B68B3"/>
                </a:solidFill>
              </a:defRPr>
            </a:lvl1pPr>
            <a:lvl2pPr marL="685800" indent="-228600">
              <a:lnSpc>
                <a:spcPct val="90000"/>
              </a:lnSpc>
              <a:spcBef>
                <a:spcPts val="500"/>
              </a:spcBef>
              <a:buFont typeface="Arial" panose="020B0604020202020204" pitchFamily="34" charset="0"/>
              <a:buChar char="•"/>
              <a:defRPr sz="2800" b="1"/>
            </a:lvl2pPr>
            <a:lvl3pPr marL="1143000" indent="-228600">
              <a:lnSpc>
                <a:spcPct val="90000"/>
              </a:lnSpc>
              <a:spcBef>
                <a:spcPts val="500"/>
              </a:spcBef>
              <a:buFont typeface="Arial" panose="020B0604020202020204" pitchFamily="34" charset="0"/>
              <a:buChar char="•"/>
              <a:defRPr sz="2800" b="1"/>
            </a:lvl3pPr>
            <a:lvl4pPr marL="1600200" indent="-228600">
              <a:lnSpc>
                <a:spcPct val="90000"/>
              </a:lnSpc>
              <a:spcBef>
                <a:spcPts val="500"/>
              </a:spcBef>
              <a:buFont typeface="Arial" panose="020B0604020202020204" pitchFamily="34" charset="0"/>
              <a:buChar char="•"/>
              <a:defRPr sz="2800" b="1"/>
            </a:lvl4pPr>
            <a:lvl5pPr marL="2057400" indent="-228600">
              <a:lnSpc>
                <a:spcPct val="90000"/>
              </a:lnSpc>
              <a:spcBef>
                <a:spcPts val="500"/>
              </a:spcBef>
              <a:buFont typeface="Arial" panose="020B0604020202020204" pitchFamily="34" charset="0"/>
              <a:buChar char="•"/>
              <a:defRPr sz="2800" b="1"/>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buFont typeface="Wingdings" panose="05000000000000000000" pitchFamily="2" charset="2"/>
              <a:buChar char="q"/>
            </a:pPr>
            <a:r>
              <a:rPr lang="en-US" u="none" dirty="0" smtClean="0">
                <a:solidFill>
                  <a:srgbClr val="0070C0"/>
                </a:solidFill>
              </a:rPr>
              <a:t> Survey</a:t>
            </a:r>
            <a:r>
              <a:rPr lang="en-US" u="none" dirty="0">
                <a:solidFill>
                  <a:srgbClr val="0070C0"/>
                </a:solidFill>
              </a:rPr>
              <a:t>: </a:t>
            </a:r>
            <a:r>
              <a:rPr lang="en-US" u="none" dirty="0">
                <a:solidFill>
                  <a:schemeClr val="tx1"/>
                </a:solidFill>
              </a:rPr>
              <a:t>You want objective decision making based on specific metric. You have a large sample and </a:t>
            </a:r>
            <a:r>
              <a:rPr lang="en-US" u="none" dirty="0" smtClean="0">
                <a:solidFill>
                  <a:schemeClr val="tx1"/>
                </a:solidFill>
              </a:rPr>
              <a:t>have the </a:t>
            </a:r>
            <a:r>
              <a:rPr lang="en-US" u="none" dirty="0">
                <a:solidFill>
                  <a:schemeClr val="tx1"/>
                </a:solidFill>
              </a:rPr>
              <a:t>necessary resources.</a:t>
            </a:r>
          </a:p>
          <a:p>
            <a:pPr lvl="1">
              <a:buFont typeface="Wingdings" panose="05000000000000000000" pitchFamily="2" charset="2"/>
              <a:buChar char="§"/>
            </a:pPr>
            <a:r>
              <a:rPr lang="en-US" sz="2600" u="none" dirty="0">
                <a:solidFill>
                  <a:schemeClr val="tx1"/>
                </a:solidFill>
              </a:rPr>
              <a:t>People of particular demographic are chosen to respond to product or service</a:t>
            </a:r>
            <a:r>
              <a:rPr lang="en-US" sz="2600" u="none" dirty="0" smtClean="0">
                <a:solidFill>
                  <a:schemeClr val="tx1"/>
                </a:solidFill>
              </a:rPr>
              <a:t>. Quantitative.</a:t>
            </a:r>
            <a:endParaRPr lang="en-US" sz="2600" u="none" dirty="0">
              <a:solidFill>
                <a:schemeClr val="tx1"/>
              </a:solidFill>
            </a:endParaRPr>
          </a:p>
          <a:p>
            <a:pPr>
              <a:buFont typeface="Wingdings" panose="05000000000000000000" pitchFamily="2" charset="2"/>
              <a:buChar char="q"/>
            </a:pPr>
            <a:r>
              <a:rPr lang="en-US" u="none" dirty="0" smtClean="0">
                <a:solidFill>
                  <a:srgbClr val="0070C0"/>
                </a:solidFill>
              </a:rPr>
              <a:t> Focus </a:t>
            </a:r>
            <a:r>
              <a:rPr lang="en-US" u="none" dirty="0">
                <a:solidFill>
                  <a:srgbClr val="0070C0"/>
                </a:solidFill>
              </a:rPr>
              <a:t>group</a:t>
            </a:r>
            <a:r>
              <a:rPr lang="en-US" u="none" dirty="0">
                <a:solidFill>
                  <a:schemeClr val="tx1"/>
                </a:solidFill>
              </a:rPr>
              <a:t>: Focus groups are people of similar demographic, </a:t>
            </a:r>
            <a:r>
              <a:rPr lang="en-IN" u="none" dirty="0">
                <a:solidFill>
                  <a:schemeClr val="tx1"/>
                </a:solidFill>
              </a:rPr>
              <a:t>homogenous in certain parameters,</a:t>
            </a:r>
            <a:r>
              <a:rPr lang="en-US" u="none" dirty="0">
                <a:solidFill>
                  <a:schemeClr val="tx1"/>
                </a:solidFill>
              </a:rPr>
              <a:t> such as college gamers, newly wed women, new moms. They are </a:t>
            </a:r>
            <a:r>
              <a:rPr lang="en-IN" u="none" dirty="0">
                <a:solidFill>
                  <a:schemeClr val="tx1"/>
                </a:solidFill>
              </a:rPr>
              <a:t>brought together and interacted by a moderator to gain information relevant to the research problem. </a:t>
            </a:r>
            <a:r>
              <a:rPr lang="en-US" u="none" dirty="0">
                <a:solidFill>
                  <a:schemeClr val="tx1"/>
                </a:solidFill>
              </a:rPr>
              <a:t>Excellent for exploratory and qualitative research</a:t>
            </a:r>
            <a:r>
              <a:rPr lang="en-US" u="none" dirty="0" smtClean="0">
                <a:solidFill>
                  <a:schemeClr val="tx1"/>
                </a:solidFill>
              </a:rPr>
              <a:t>.</a:t>
            </a:r>
            <a:endParaRPr lang="en-US" u="none" dirty="0">
              <a:solidFill>
                <a:schemeClr val="tx1"/>
              </a:solidFill>
            </a:endParaRPr>
          </a:p>
        </p:txBody>
      </p:sp>
      <p:sp>
        <p:nvSpPr>
          <p:cNvPr id="4" name="TextBox 3">
            <a:extLst>
              <a:ext uri="{FF2B5EF4-FFF2-40B4-BE49-F238E27FC236}">
                <a16:creationId xmlns:a16="http://schemas.microsoft.com/office/drawing/2014/main" id="{9E3ADA6B-9AC0-4F0E-9334-73A6E9327112}"/>
              </a:ext>
            </a:extLst>
          </p:cNvPr>
          <p:cNvSpPr txBox="1"/>
          <p:nvPr/>
        </p:nvSpPr>
        <p:spPr>
          <a:xfrm>
            <a:off x="10127604" y="1029073"/>
            <a:ext cx="1834156" cy="43088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sz="2200" b="1" dirty="0">
                <a:solidFill>
                  <a:srgbClr val="002060"/>
                </a:solidFill>
                <a:latin typeface="+mj-lt"/>
              </a:rPr>
              <a:t>Observation</a:t>
            </a:r>
          </a:p>
        </p:txBody>
      </p:sp>
      <p:sp>
        <p:nvSpPr>
          <p:cNvPr id="5" name="TextBox 4">
            <a:extLst>
              <a:ext uri="{FF2B5EF4-FFF2-40B4-BE49-F238E27FC236}">
                <a16:creationId xmlns:a16="http://schemas.microsoft.com/office/drawing/2014/main" id="{568A8AF5-8EC2-4C55-94B1-73A6AB48C5A2}"/>
              </a:ext>
            </a:extLst>
          </p:cNvPr>
          <p:cNvSpPr txBox="1"/>
          <p:nvPr/>
        </p:nvSpPr>
        <p:spPr>
          <a:xfrm>
            <a:off x="5976557" y="1030938"/>
            <a:ext cx="4303897" cy="43088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200" b="1" dirty="0">
                <a:solidFill>
                  <a:srgbClr val="002060"/>
                </a:solidFill>
                <a:latin typeface="+mj-lt"/>
              </a:rPr>
              <a:t>Experiment </a:t>
            </a:r>
            <a:r>
              <a:rPr lang="en-US" sz="2200" b="1" dirty="0" smtClean="0">
                <a:solidFill>
                  <a:srgbClr val="002060"/>
                </a:solidFill>
                <a:latin typeface="+mj-lt"/>
              </a:rPr>
              <a:t>&amp; field </a:t>
            </a:r>
            <a:r>
              <a:rPr lang="en-US" sz="2200" b="1" dirty="0">
                <a:solidFill>
                  <a:srgbClr val="002060"/>
                </a:solidFill>
                <a:latin typeface="+mj-lt"/>
              </a:rPr>
              <a:t>trial</a:t>
            </a:r>
          </a:p>
        </p:txBody>
      </p:sp>
      <p:sp>
        <p:nvSpPr>
          <p:cNvPr id="6" name="TextBox 5">
            <a:extLst>
              <a:ext uri="{FF2B5EF4-FFF2-40B4-BE49-F238E27FC236}">
                <a16:creationId xmlns:a16="http://schemas.microsoft.com/office/drawing/2014/main" id="{67C33164-30B4-45FF-914D-8455D1F4EAF8}"/>
              </a:ext>
            </a:extLst>
          </p:cNvPr>
          <p:cNvSpPr txBox="1"/>
          <p:nvPr/>
        </p:nvSpPr>
        <p:spPr>
          <a:xfrm>
            <a:off x="4480906" y="984205"/>
            <a:ext cx="1685077" cy="507831"/>
          </a:xfrm>
          <a:prstGeom prst="rect">
            <a:avLst/>
          </a:prstGeom>
          <a:no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pPr algn="ctr"/>
            <a:r>
              <a:rPr lang="en-US" sz="2700" b="1" dirty="0">
                <a:solidFill>
                  <a:srgbClr val="002060"/>
                </a:solidFill>
                <a:latin typeface="+mj-lt"/>
              </a:rPr>
              <a:t>Interview</a:t>
            </a:r>
          </a:p>
        </p:txBody>
      </p:sp>
      <p:sp>
        <p:nvSpPr>
          <p:cNvPr id="7" name="TextBox 6">
            <a:extLst>
              <a:ext uri="{FF2B5EF4-FFF2-40B4-BE49-F238E27FC236}">
                <a16:creationId xmlns:a16="http://schemas.microsoft.com/office/drawing/2014/main" id="{101191E4-749B-4025-A2AD-CB9B39CDDCCD}"/>
              </a:ext>
            </a:extLst>
          </p:cNvPr>
          <p:cNvSpPr txBox="1"/>
          <p:nvPr/>
        </p:nvSpPr>
        <p:spPr>
          <a:xfrm>
            <a:off x="1924176" y="973584"/>
            <a:ext cx="3034596" cy="507831"/>
          </a:xfrm>
          <a:prstGeom prst="rect">
            <a:avLst/>
          </a:prstGeom>
          <a:no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700" b="1" dirty="0">
                <a:solidFill>
                  <a:srgbClr val="002060"/>
                </a:solidFill>
                <a:latin typeface="+mj-lt"/>
              </a:rPr>
              <a:t>Focus  groups</a:t>
            </a:r>
          </a:p>
        </p:txBody>
      </p:sp>
      <p:sp>
        <p:nvSpPr>
          <p:cNvPr id="8" name="TextBox 7">
            <a:extLst>
              <a:ext uri="{FF2B5EF4-FFF2-40B4-BE49-F238E27FC236}">
                <a16:creationId xmlns:a16="http://schemas.microsoft.com/office/drawing/2014/main" id="{C2661638-D4A0-4A3A-99C7-D7FE8C4786F4}"/>
              </a:ext>
            </a:extLst>
          </p:cNvPr>
          <p:cNvSpPr txBox="1"/>
          <p:nvPr/>
        </p:nvSpPr>
        <p:spPr>
          <a:xfrm>
            <a:off x="575950" y="943373"/>
            <a:ext cx="1338828" cy="507831"/>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sz="2700" b="1" dirty="0">
                <a:solidFill>
                  <a:srgbClr val="002060"/>
                </a:solidFill>
                <a:latin typeface="+mj-lt"/>
              </a:rPr>
              <a:t>Survey</a:t>
            </a:r>
          </a:p>
        </p:txBody>
      </p:sp>
      <p:sp>
        <p:nvSpPr>
          <p:cNvPr id="9" name="Rounded Rectangle 8"/>
          <p:cNvSpPr/>
          <p:nvPr/>
        </p:nvSpPr>
        <p:spPr>
          <a:xfrm>
            <a:off x="4439075" y="969799"/>
            <a:ext cx="7415438" cy="505966"/>
          </a:xfrm>
          <a:prstGeom prst="roundRect">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462870" y="1003329"/>
            <a:ext cx="3923763" cy="505966"/>
          </a:xfrm>
          <a:prstGeom prst="roundRect">
            <a:avLst/>
          </a:prstGeom>
          <a:solidFill>
            <a:schemeClr val="bg1">
              <a:lumMod val="65000"/>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43818973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alpha val="2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74766" y="376498"/>
            <a:ext cx="7162800" cy="936104"/>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Primary Research Methods</a:t>
            </a:r>
            <a:endParaRPr lang="en-IN" sz="3200" b="1" dirty="0">
              <a:solidFill>
                <a:schemeClr val="accent5">
                  <a:lumMod val="75000"/>
                </a:schemeClr>
              </a:solidFill>
            </a:endParaRPr>
          </a:p>
        </p:txBody>
      </p:sp>
      <p:sp>
        <p:nvSpPr>
          <p:cNvPr id="4" name="Content Placeholder 3"/>
          <p:cNvSpPr>
            <a:spLocks noGrp="1"/>
          </p:cNvSpPr>
          <p:nvPr>
            <p:ph idx="1"/>
          </p:nvPr>
        </p:nvSpPr>
        <p:spPr>
          <a:xfrm>
            <a:off x="574766" y="1412776"/>
            <a:ext cx="10672354" cy="4060561"/>
          </a:xfrm>
        </p:spPr>
        <p:txBody>
          <a:bodyPr>
            <a:normAutofit/>
          </a:bodyPr>
          <a:lstStyle/>
          <a:p>
            <a:pPr algn="just"/>
            <a:r>
              <a:rPr lang="en-US" b="1" u="sng" dirty="0">
                <a:solidFill>
                  <a:srgbClr val="1B68B3"/>
                </a:solidFill>
              </a:rPr>
              <a:t>Individual </a:t>
            </a:r>
            <a:r>
              <a:rPr lang="en-US" b="1" u="sng" dirty="0" smtClean="0">
                <a:solidFill>
                  <a:srgbClr val="1B68B3"/>
                </a:solidFill>
              </a:rPr>
              <a:t>interviews:</a:t>
            </a:r>
            <a:r>
              <a:rPr lang="en-US" dirty="0"/>
              <a:t> </a:t>
            </a:r>
            <a:r>
              <a:rPr lang="en-US" dirty="0" smtClean="0"/>
              <a:t>Is </a:t>
            </a:r>
            <a:r>
              <a:rPr lang="en-US" b="1" dirty="0">
                <a:solidFill>
                  <a:schemeClr val="accent5">
                    <a:lumMod val="50000"/>
                  </a:schemeClr>
                </a:solidFill>
              </a:rPr>
              <a:t>a </a:t>
            </a:r>
            <a:r>
              <a:rPr lang="en-US" b="1" dirty="0">
                <a:solidFill>
                  <a:schemeClr val="accent6">
                    <a:lumMod val="75000"/>
                  </a:schemeClr>
                </a:solidFill>
              </a:rPr>
              <a:t>qualitative</a:t>
            </a:r>
            <a:r>
              <a:rPr lang="en-US" b="1" dirty="0">
                <a:solidFill>
                  <a:schemeClr val="accent5">
                    <a:lumMod val="50000"/>
                  </a:schemeClr>
                </a:solidFill>
              </a:rPr>
              <a:t> market research method. Use this method to dig into a specific issue very deeply, to search for customer problems, understand psychological motivations and underlying perceptions.</a:t>
            </a:r>
          </a:p>
          <a:p>
            <a:pPr algn="just"/>
            <a:r>
              <a:rPr lang="en-US" b="1" u="sng" dirty="0">
                <a:solidFill>
                  <a:srgbClr val="1B68B3"/>
                </a:solidFill>
              </a:rPr>
              <a:t>Experiments &amp; Field Trial:</a:t>
            </a:r>
            <a:r>
              <a:rPr lang="en-US" dirty="0"/>
              <a:t> </a:t>
            </a:r>
            <a:r>
              <a:rPr lang="en-US" b="1" dirty="0">
                <a:solidFill>
                  <a:schemeClr val="accent5">
                    <a:lumMod val="50000"/>
                  </a:schemeClr>
                </a:solidFill>
              </a:rPr>
              <a:t>Scientific testing, where a specific hypothesis can be tested. Quantitative in nature. A/B test used by Barak Obama team for donations.</a:t>
            </a:r>
          </a:p>
          <a:p>
            <a:pPr algn="just"/>
            <a:r>
              <a:rPr lang="en-US" b="1" u="sng" dirty="0">
                <a:solidFill>
                  <a:srgbClr val="1B68B3"/>
                </a:solidFill>
              </a:rPr>
              <a:t>Observations</a:t>
            </a:r>
            <a:r>
              <a:rPr lang="en-US" b="1" dirty="0"/>
              <a:t>: </a:t>
            </a:r>
            <a:r>
              <a:rPr lang="en-US" b="1" dirty="0" smtClean="0">
                <a:solidFill>
                  <a:schemeClr val="accent5">
                    <a:lumMod val="50000"/>
                  </a:schemeClr>
                </a:solidFill>
              </a:rPr>
              <a:t>Use </a:t>
            </a:r>
            <a:r>
              <a:rPr lang="en-US" b="1" dirty="0">
                <a:solidFill>
                  <a:schemeClr val="accent5">
                    <a:lumMod val="50000"/>
                  </a:schemeClr>
                </a:solidFill>
              </a:rPr>
              <a:t>usability testing, eye tracking, contextual inquiry, in-home observation, mystery shopper</a:t>
            </a:r>
            <a:r>
              <a:rPr lang="en-US" b="1" dirty="0" smtClean="0">
                <a:solidFill>
                  <a:schemeClr val="accent5">
                    <a:lumMod val="50000"/>
                  </a:schemeClr>
                </a:solidFill>
              </a:rPr>
              <a:t>. </a:t>
            </a:r>
            <a:endParaRPr lang="en-US" b="1" dirty="0">
              <a:solidFill>
                <a:schemeClr val="accent5">
                  <a:lumMod val="50000"/>
                </a:schemeClr>
              </a:solidFill>
            </a:endParaRPr>
          </a:p>
        </p:txBody>
      </p:sp>
      <p:sp>
        <p:nvSpPr>
          <p:cNvPr id="5" name="TextBox 4">
            <a:extLst>
              <a:ext uri="{FF2B5EF4-FFF2-40B4-BE49-F238E27FC236}">
                <a16:creationId xmlns:a16="http://schemas.microsoft.com/office/drawing/2014/main" id="{9E3ADA6B-9AC0-4F0E-9334-73A6E9327112}"/>
              </a:ext>
            </a:extLst>
          </p:cNvPr>
          <p:cNvSpPr txBox="1"/>
          <p:nvPr/>
        </p:nvSpPr>
        <p:spPr>
          <a:xfrm>
            <a:off x="10127604" y="1029073"/>
            <a:ext cx="1834156" cy="43088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sz="2200" b="1" dirty="0">
                <a:solidFill>
                  <a:srgbClr val="002060"/>
                </a:solidFill>
                <a:latin typeface="+mj-lt"/>
              </a:rPr>
              <a:t>Observation</a:t>
            </a:r>
          </a:p>
        </p:txBody>
      </p:sp>
      <p:sp>
        <p:nvSpPr>
          <p:cNvPr id="6" name="TextBox 5">
            <a:extLst>
              <a:ext uri="{FF2B5EF4-FFF2-40B4-BE49-F238E27FC236}">
                <a16:creationId xmlns:a16="http://schemas.microsoft.com/office/drawing/2014/main" id="{568A8AF5-8EC2-4C55-94B1-73A6AB48C5A2}"/>
              </a:ext>
            </a:extLst>
          </p:cNvPr>
          <p:cNvSpPr txBox="1"/>
          <p:nvPr/>
        </p:nvSpPr>
        <p:spPr>
          <a:xfrm>
            <a:off x="5976557" y="1030938"/>
            <a:ext cx="4303897" cy="43088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200" b="1" dirty="0">
                <a:solidFill>
                  <a:srgbClr val="002060"/>
                </a:solidFill>
                <a:latin typeface="+mj-lt"/>
              </a:rPr>
              <a:t>Experiment </a:t>
            </a:r>
            <a:r>
              <a:rPr lang="en-US" sz="2200" b="1" dirty="0" smtClean="0">
                <a:solidFill>
                  <a:srgbClr val="002060"/>
                </a:solidFill>
                <a:latin typeface="+mj-lt"/>
              </a:rPr>
              <a:t>&amp; field </a:t>
            </a:r>
            <a:r>
              <a:rPr lang="en-US" sz="2200" b="1" dirty="0">
                <a:solidFill>
                  <a:srgbClr val="002060"/>
                </a:solidFill>
                <a:latin typeface="+mj-lt"/>
              </a:rPr>
              <a:t>trial</a:t>
            </a:r>
          </a:p>
        </p:txBody>
      </p:sp>
      <p:sp>
        <p:nvSpPr>
          <p:cNvPr id="7" name="TextBox 6">
            <a:extLst>
              <a:ext uri="{FF2B5EF4-FFF2-40B4-BE49-F238E27FC236}">
                <a16:creationId xmlns:a16="http://schemas.microsoft.com/office/drawing/2014/main" id="{67C33164-30B4-45FF-914D-8455D1F4EAF8}"/>
              </a:ext>
            </a:extLst>
          </p:cNvPr>
          <p:cNvSpPr txBox="1"/>
          <p:nvPr/>
        </p:nvSpPr>
        <p:spPr>
          <a:xfrm>
            <a:off x="4480906" y="984205"/>
            <a:ext cx="1685077" cy="507831"/>
          </a:xfrm>
          <a:prstGeom prst="rect">
            <a:avLst/>
          </a:prstGeom>
          <a:no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pPr algn="ctr"/>
            <a:r>
              <a:rPr lang="en-US" sz="2700" b="1" dirty="0">
                <a:solidFill>
                  <a:srgbClr val="002060"/>
                </a:solidFill>
                <a:latin typeface="+mj-lt"/>
              </a:rPr>
              <a:t>Interview</a:t>
            </a:r>
          </a:p>
        </p:txBody>
      </p:sp>
      <p:sp>
        <p:nvSpPr>
          <p:cNvPr id="8" name="Rounded Rectangle 7"/>
          <p:cNvSpPr/>
          <p:nvPr/>
        </p:nvSpPr>
        <p:spPr>
          <a:xfrm>
            <a:off x="4546322" y="996201"/>
            <a:ext cx="7415438" cy="505966"/>
          </a:xfrm>
          <a:prstGeom prst="round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4020951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64142"/>
          </a:xfrm>
        </p:spPr>
        <p:txBody>
          <a:bodyPr/>
          <a:lstStyle/>
          <a:p>
            <a:endParaRPr lang="en-IN" dirty="0"/>
          </a:p>
        </p:txBody>
      </p:sp>
      <p:sp>
        <p:nvSpPr>
          <p:cNvPr id="3" name="Content Placeholder 2"/>
          <p:cNvSpPr>
            <a:spLocks noGrp="1"/>
          </p:cNvSpPr>
          <p:nvPr>
            <p:ph idx="1"/>
          </p:nvPr>
        </p:nvSpPr>
        <p:spPr/>
        <p:txBody>
          <a:bodyPr>
            <a:normAutofit fontScale="92500" lnSpcReduction="10000"/>
          </a:bodyPr>
          <a:lstStyle/>
          <a:p>
            <a:r>
              <a:rPr lang="en-US" dirty="0" smtClean="0"/>
              <a:t>Create simple user personas – a semi fictional character based on psychographic and demographic data from people relevant to your products. Use a short and direct questionnaire. </a:t>
            </a:r>
          </a:p>
          <a:p>
            <a:r>
              <a:rPr lang="en-US" dirty="0" smtClean="0"/>
              <a:t>Conduct observational research – you received unbiased reflection of customers on your products.</a:t>
            </a:r>
          </a:p>
          <a:p>
            <a:r>
              <a:rPr lang="en-US" dirty="0" smtClean="0"/>
              <a:t>Conduct individual interviews – One-on-one conversation. Listen more and talk less. Avoid leading or loaded questions.</a:t>
            </a:r>
          </a:p>
          <a:p>
            <a:r>
              <a:rPr lang="en-US" dirty="0" smtClean="0"/>
              <a:t>Analyze the data – wrap your head around the data without losing yourself in it.</a:t>
            </a:r>
          </a:p>
          <a:p>
            <a:r>
              <a:rPr lang="en-US" dirty="0" smtClean="0"/>
              <a:t>Try to visualize/create an actionable customer journey map – steps in the sales cycle from awareness to repurchase and advocacy</a:t>
            </a:r>
          </a:p>
          <a:p>
            <a:endParaRPr lang="en-IN" dirty="0"/>
          </a:p>
        </p:txBody>
      </p:sp>
      <p:sp>
        <p:nvSpPr>
          <p:cNvPr id="4" name="Slide Number Placeholder 3"/>
          <p:cNvSpPr>
            <a:spLocks noGrp="1"/>
          </p:cNvSpPr>
          <p:nvPr>
            <p:ph type="sldNum" sz="quarter" idx="12"/>
          </p:nvPr>
        </p:nvSpPr>
        <p:spPr/>
        <p:txBody>
          <a:bodyPr/>
          <a:lstStyle/>
          <a:p>
            <a:fld id="{8FD1DB16-3243-4916-96AE-0416B7586CF1}" type="slidenum">
              <a:rPr lang="en-IN" smtClean="0"/>
              <a:t>38</a:t>
            </a:fld>
            <a:endParaRPr lang="en-IN"/>
          </a:p>
        </p:txBody>
      </p:sp>
    </p:spTree>
    <p:extLst>
      <p:ext uri="{BB962C8B-B14F-4D97-AF65-F5344CB8AC3E}">
        <p14:creationId xmlns:p14="http://schemas.microsoft.com/office/powerpoint/2010/main" val="2935394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0" dirty="0"/>
              <a:t>Market research (or marketing research) is any set of techniques used to gather information and better understand a company’s target market. Businesses use this information to design better products, improve user experience, and craft a marketing message that attracts quality leads and improves conversion rates.</a:t>
            </a:r>
            <a:endParaRPr lang="en-IN" dirty="0"/>
          </a:p>
        </p:txBody>
      </p:sp>
      <p:sp>
        <p:nvSpPr>
          <p:cNvPr id="4" name="Slide Number Placeholder 3"/>
          <p:cNvSpPr>
            <a:spLocks noGrp="1"/>
          </p:cNvSpPr>
          <p:nvPr>
            <p:ph type="sldNum" sz="quarter" idx="12"/>
          </p:nvPr>
        </p:nvSpPr>
        <p:spPr/>
        <p:txBody>
          <a:bodyPr/>
          <a:lstStyle/>
          <a:p>
            <a:fld id="{8FD1DB16-3243-4916-96AE-0416B7586CF1}" type="slidenum">
              <a:rPr lang="en-IN" smtClean="0"/>
              <a:t>39</a:t>
            </a:fld>
            <a:endParaRPr lang="en-IN"/>
          </a:p>
        </p:txBody>
      </p:sp>
    </p:spTree>
    <p:extLst>
      <p:ext uri="{BB962C8B-B14F-4D97-AF65-F5344CB8AC3E}">
        <p14:creationId xmlns:p14="http://schemas.microsoft.com/office/powerpoint/2010/main" val="14144605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A0313A5E-2F9B-419E-AC9E-375EE587BCA3}"/>
              </a:ext>
            </a:extLst>
          </p:cNvPr>
          <p:cNvSpPr/>
          <p:nvPr/>
        </p:nvSpPr>
        <p:spPr>
          <a:xfrm>
            <a:off x="5389214" y="4652791"/>
            <a:ext cx="1371028" cy="123851"/>
          </a:xfrm>
          <a:prstGeom prst="ellipse">
            <a:avLst/>
          </a:prstGeom>
          <a:noFill/>
          <a:ln>
            <a:solidFill>
              <a:srgbClr val="00B050"/>
            </a:solidFill>
          </a:ln>
          <a:scene3d>
            <a:camera prst="perspectiveRelaxed" fov="6000000">
              <a:rot lat="201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4" name="Trapezoid 5">
            <a:extLst>
              <a:ext uri="{FF2B5EF4-FFF2-40B4-BE49-F238E27FC236}">
                <a16:creationId xmlns:a16="http://schemas.microsoft.com/office/drawing/2014/main" id="{4DEFD554-8567-4575-AE18-9B733C890901}"/>
              </a:ext>
            </a:extLst>
          </p:cNvPr>
          <p:cNvSpPr/>
          <p:nvPr/>
        </p:nvSpPr>
        <p:spPr>
          <a:xfrm flipV="1">
            <a:off x="2858950" y="-325132"/>
            <a:ext cx="6324600" cy="2332427"/>
          </a:xfrm>
          <a:custGeom>
            <a:avLst/>
            <a:gdLst>
              <a:gd name="connsiteX0" fmla="*/ 0 w 3237569"/>
              <a:gd name="connsiteY0" fmla="*/ 2529374 h 2529374"/>
              <a:gd name="connsiteX1" fmla="*/ 632344 w 3237569"/>
              <a:gd name="connsiteY1" fmla="*/ 0 h 2529374"/>
              <a:gd name="connsiteX2" fmla="*/ 2605226 w 3237569"/>
              <a:gd name="connsiteY2" fmla="*/ 0 h 2529374"/>
              <a:gd name="connsiteX3" fmla="*/ 3237569 w 3237569"/>
              <a:gd name="connsiteY3" fmla="*/ 2529374 h 2529374"/>
              <a:gd name="connsiteX4" fmla="*/ 0 w 3237569"/>
              <a:gd name="connsiteY4" fmla="*/ 2529374 h 2529374"/>
              <a:gd name="connsiteX0" fmla="*/ 0 w 5361791"/>
              <a:gd name="connsiteY0" fmla="*/ 2529374 h 2529374"/>
              <a:gd name="connsiteX1" fmla="*/ 632344 w 5361791"/>
              <a:gd name="connsiteY1" fmla="*/ 0 h 2529374"/>
              <a:gd name="connsiteX2" fmla="*/ 2605226 w 5361791"/>
              <a:gd name="connsiteY2" fmla="*/ 0 h 2529374"/>
              <a:gd name="connsiteX3" fmla="*/ 5361791 w 5361791"/>
              <a:gd name="connsiteY3" fmla="*/ 2430901 h 2529374"/>
              <a:gd name="connsiteX4" fmla="*/ 0 w 5361791"/>
              <a:gd name="connsiteY4" fmla="*/ 2529374 h 2529374"/>
              <a:gd name="connsiteX0" fmla="*/ 0 w 5699415"/>
              <a:gd name="connsiteY0" fmla="*/ 2487171 h 2487171"/>
              <a:gd name="connsiteX1" fmla="*/ 969968 w 5699415"/>
              <a:gd name="connsiteY1" fmla="*/ 0 h 2487171"/>
              <a:gd name="connsiteX2" fmla="*/ 2942850 w 5699415"/>
              <a:gd name="connsiteY2" fmla="*/ 0 h 2487171"/>
              <a:gd name="connsiteX3" fmla="*/ 5699415 w 5699415"/>
              <a:gd name="connsiteY3" fmla="*/ 2430901 h 2487171"/>
              <a:gd name="connsiteX4" fmla="*/ 0 w 5699415"/>
              <a:gd name="connsiteY4" fmla="*/ 2487171 h 2487171"/>
              <a:gd name="connsiteX0" fmla="*/ 0 w 5699415"/>
              <a:gd name="connsiteY0" fmla="*/ 2487171 h 2487171"/>
              <a:gd name="connsiteX1" fmla="*/ 969968 w 5699415"/>
              <a:gd name="connsiteY1" fmla="*/ 0 h 2487171"/>
              <a:gd name="connsiteX2" fmla="*/ 2942850 w 5699415"/>
              <a:gd name="connsiteY2" fmla="*/ 0 h 2487171"/>
              <a:gd name="connsiteX3" fmla="*/ 5699415 w 5699415"/>
              <a:gd name="connsiteY3" fmla="*/ 2430901 h 2487171"/>
              <a:gd name="connsiteX4" fmla="*/ 0 w 5699415"/>
              <a:gd name="connsiteY4" fmla="*/ 2487171 h 2487171"/>
              <a:gd name="connsiteX0" fmla="*/ 0 w 5699415"/>
              <a:gd name="connsiteY0" fmla="*/ 2487171 h 2487171"/>
              <a:gd name="connsiteX1" fmla="*/ 969968 w 5699415"/>
              <a:gd name="connsiteY1" fmla="*/ 0 h 2487171"/>
              <a:gd name="connsiteX2" fmla="*/ 2942850 w 5699415"/>
              <a:gd name="connsiteY2" fmla="*/ 0 h 2487171"/>
              <a:gd name="connsiteX3" fmla="*/ 5699415 w 5699415"/>
              <a:gd name="connsiteY3" fmla="*/ 2430901 h 2487171"/>
              <a:gd name="connsiteX4" fmla="*/ 0 w 5699415"/>
              <a:gd name="connsiteY4" fmla="*/ 2487171 h 2487171"/>
              <a:gd name="connsiteX0" fmla="*/ 0 w 5699415"/>
              <a:gd name="connsiteY0" fmla="*/ 2487171 h 2487171"/>
              <a:gd name="connsiteX1" fmla="*/ 2109451 w 5699415"/>
              <a:gd name="connsiteY1" fmla="*/ 182880 h 2487171"/>
              <a:gd name="connsiteX2" fmla="*/ 2942850 w 5699415"/>
              <a:gd name="connsiteY2" fmla="*/ 0 h 2487171"/>
              <a:gd name="connsiteX3" fmla="*/ 5699415 w 5699415"/>
              <a:gd name="connsiteY3" fmla="*/ 2430901 h 2487171"/>
              <a:gd name="connsiteX4" fmla="*/ 0 w 5699415"/>
              <a:gd name="connsiteY4" fmla="*/ 2487171 h 2487171"/>
              <a:gd name="connsiteX0" fmla="*/ 0 w 5699415"/>
              <a:gd name="connsiteY0" fmla="*/ 2487171 h 2487171"/>
              <a:gd name="connsiteX1" fmla="*/ 2250128 w 5699415"/>
              <a:gd name="connsiteY1" fmla="*/ 154744 h 2487171"/>
              <a:gd name="connsiteX2" fmla="*/ 2942850 w 5699415"/>
              <a:gd name="connsiteY2" fmla="*/ 0 h 2487171"/>
              <a:gd name="connsiteX3" fmla="*/ 5699415 w 5699415"/>
              <a:gd name="connsiteY3" fmla="*/ 2430901 h 2487171"/>
              <a:gd name="connsiteX4" fmla="*/ 0 w 5699415"/>
              <a:gd name="connsiteY4" fmla="*/ 2487171 h 2487171"/>
              <a:gd name="connsiteX0" fmla="*/ 0 w 5699415"/>
              <a:gd name="connsiteY0" fmla="*/ 2332427 h 2332427"/>
              <a:gd name="connsiteX1" fmla="*/ 2250128 w 5699415"/>
              <a:gd name="connsiteY1" fmla="*/ 0 h 2332427"/>
              <a:gd name="connsiteX2" fmla="*/ 3477422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547761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547761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547761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547761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547761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1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1 h 2332427"/>
              <a:gd name="connsiteX3" fmla="*/ 5699415 w 5699415"/>
              <a:gd name="connsiteY3" fmla="*/ 2276157 h 2332427"/>
              <a:gd name="connsiteX4" fmla="*/ 0 w 5699415"/>
              <a:gd name="connsiteY4" fmla="*/ 2332427 h 2332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415" h="2332427">
                <a:moveTo>
                  <a:pt x="0" y="2332427"/>
                </a:moveTo>
                <a:cubicBezTo>
                  <a:pt x="1462805" y="2122349"/>
                  <a:pt x="2025279" y="1237019"/>
                  <a:pt x="2250128" y="0"/>
                </a:cubicBezTo>
                <a:lnTo>
                  <a:pt x="3477422" y="1"/>
                </a:lnTo>
                <a:cubicBezTo>
                  <a:pt x="3697583" y="1274536"/>
                  <a:pt x="4466382" y="2155174"/>
                  <a:pt x="5699415" y="2276157"/>
                </a:cubicBezTo>
                <a:lnTo>
                  <a:pt x="0" y="2332427"/>
                </a:lnTo>
                <a:close/>
              </a:path>
            </a:pathLst>
          </a:custGeom>
          <a:gradFill flip="none" rotWithShape="1">
            <a:gsLst>
              <a:gs pos="0">
                <a:srgbClr val="002060">
                  <a:alpha val="51000"/>
                </a:srgbClr>
              </a:gs>
              <a:gs pos="60000">
                <a:schemeClr val="bg1">
                  <a:lumMod val="75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0313A5E-2F9B-419E-AC9E-375EE587BCA3}"/>
              </a:ext>
            </a:extLst>
          </p:cNvPr>
          <p:cNvSpPr/>
          <p:nvPr/>
        </p:nvSpPr>
        <p:spPr>
          <a:xfrm>
            <a:off x="5148967" y="3953170"/>
            <a:ext cx="1851522" cy="215920"/>
          </a:xfrm>
          <a:prstGeom prst="ellipse">
            <a:avLst/>
          </a:prstGeom>
          <a:noFill/>
          <a:ln>
            <a:solidFill>
              <a:srgbClr val="007070"/>
            </a:solidFill>
          </a:ln>
          <a:scene3d>
            <a:camera prst="perspectiveRelaxed" fov="6000000">
              <a:rot lat="201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6" name="Oval 5">
            <a:extLst>
              <a:ext uri="{FF2B5EF4-FFF2-40B4-BE49-F238E27FC236}">
                <a16:creationId xmlns:a16="http://schemas.microsoft.com/office/drawing/2014/main" id="{FE91024D-67F2-40C9-A182-497361684C8A}"/>
              </a:ext>
            </a:extLst>
          </p:cNvPr>
          <p:cNvSpPr/>
          <p:nvPr/>
        </p:nvSpPr>
        <p:spPr>
          <a:xfrm>
            <a:off x="4779328" y="3091792"/>
            <a:ext cx="2590800" cy="467698"/>
          </a:xfrm>
          <a:prstGeom prst="ellipse">
            <a:avLst/>
          </a:prstGeom>
          <a:noFill/>
          <a:ln>
            <a:solidFill>
              <a:schemeClr val="accent5">
                <a:lumMod val="75000"/>
              </a:schemeClr>
            </a:solidFill>
          </a:ln>
          <a:scene3d>
            <a:camera prst="perspectiveRelaxed" fov="6000000">
              <a:rot lat="201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7" name="Oval 6">
            <a:extLst>
              <a:ext uri="{FF2B5EF4-FFF2-40B4-BE49-F238E27FC236}">
                <a16:creationId xmlns:a16="http://schemas.microsoft.com/office/drawing/2014/main" id="{84A91F7C-BE8D-4D97-B563-FF7843224FC8}"/>
              </a:ext>
            </a:extLst>
          </p:cNvPr>
          <p:cNvSpPr/>
          <p:nvPr/>
        </p:nvSpPr>
        <p:spPr>
          <a:xfrm>
            <a:off x="4322128" y="2133460"/>
            <a:ext cx="3505200" cy="740230"/>
          </a:xfrm>
          <a:prstGeom prst="ellipse">
            <a:avLst/>
          </a:prstGeom>
          <a:noFill/>
          <a:ln>
            <a:solidFill>
              <a:schemeClr val="accent1">
                <a:lumMod val="75000"/>
              </a:schemeClr>
            </a:solidFill>
          </a:ln>
          <a:scene3d>
            <a:camera prst="perspectiveRelaxed" fov="6000000">
              <a:rot lat="198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8" name="Oval 7">
            <a:extLst>
              <a:ext uri="{FF2B5EF4-FFF2-40B4-BE49-F238E27FC236}">
                <a16:creationId xmlns:a16="http://schemas.microsoft.com/office/drawing/2014/main" id="{51DFC7CA-F865-4DEF-9198-AFC0D81B2EAB}"/>
              </a:ext>
            </a:extLst>
          </p:cNvPr>
          <p:cNvSpPr/>
          <p:nvPr/>
        </p:nvSpPr>
        <p:spPr>
          <a:xfrm>
            <a:off x="3620950" y="1044890"/>
            <a:ext cx="4907557" cy="1104200"/>
          </a:xfrm>
          <a:prstGeom prst="ellipse">
            <a:avLst/>
          </a:prstGeom>
          <a:noFill/>
          <a:ln>
            <a:solidFill>
              <a:srgbClr val="002060"/>
            </a:solidFill>
          </a:ln>
          <a:scene3d>
            <a:camera prst="perspectiveRelaxed" fov="6000000">
              <a:rot lat="19800000" lon="0" rev="0"/>
            </a:camera>
            <a:lightRig rig="threePt" dir="t"/>
          </a:scene3d>
          <a:sp3d prstMaterial="clear">
            <a:bevelT w="0" h="1689100"/>
            <a:bevelB w="0" h="596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9" name="Oval 8">
            <a:extLst>
              <a:ext uri="{FF2B5EF4-FFF2-40B4-BE49-F238E27FC236}">
                <a16:creationId xmlns:a16="http://schemas.microsoft.com/office/drawing/2014/main" id="{9ED660B1-74AD-412F-80D1-D4BE54085415}"/>
              </a:ext>
            </a:extLst>
          </p:cNvPr>
          <p:cNvSpPr/>
          <p:nvPr/>
        </p:nvSpPr>
        <p:spPr>
          <a:xfrm>
            <a:off x="5381230" y="5692406"/>
            <a:ext cx="1280040" cy="218102"/>
          </a:xfrm>
          <a:prstGeom prst="ellipse">
            <a:avLst/>
          </a:prstGeom>
          <a:gradFill flip="none" rotWithShape="1">
            <a:gsLst>
              <a:gs pos="0">
                <a:schemeClr val="tx1">
                  <a:lumMod val="65000"/>
                  <a:lumOff val="35000"/>
                  <a:alpha val="52000"/>
                </a:scheme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lgn="ctr" defTabSz="914126">
              <a:defRPr/>
            </a:pPr>
            <a:endParaRPr lang="en-US" sz="1799" kern="0">
              <a:solidFill>
                <a:sysClr val="window" lastClr="FFFFFF"/>
              </a:solidFill>
            </a:endParaRPr>
          </a:p>
        </p:txBody>
      </p:sp>
      <p:sp>
        <p:nvSpPr>
          <p:cNvPr id="11" name="Arrow: Down 10">
            <a:extLst>
              <a:ext uri="{FF2B5EF4-FFF2-40B4-BE49-F238E27FC236}">
                <a16:creationId xmlns:a16="http://schemas.microsoft.com/office/drawing/2014/main" id="{56C87271-69E2-4527-A7D1-E7174811F6B1}"/>
              </a:ext>
            </a:extLst>
          </p:cNvPr>
          <p:cNvSpPr/>
          <p:nvPr/>
        </p:nvSpPr>
        <p:spPr>
          <a:xfrm>
            <a:off x="6688698" y="3696269"/>
            <a:ext cx="1643708" cy="1046757"/>
          </a:xfrm>
          <a:prstGeom prst="downArrow">
            <a:avLst>
              <a:gd name="adj1" fmla="val 69692"/>
              <a:gd name="adj2" fmla="val 50000"/>
            </a:avLst>
          </a:prstGeom>
          <a:gradFill>
            <a:gsLst>
              <a:gs pos="0">
                <a:schemeClr val="accent1">
                  <a:lumMod val="5000"/>
                  <a:lumOff val="95000"/>
                </a:schemeClr>
              </a:gs>
              <a:gs pos="46000">
                <a:srgbClr val="0038A8">
                  <a:alpha val="55686"/>
                </a:srgbClr>
              </a:gs>
              <a:gs pos="74000">
                <a:srgbClr val="00206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A0A35D3-7593-4DB4-A4B5-092570826A1D}"/>
              </a:ext>
            </a:extLst>
          </p:cNvPr>
          <p:cNvSpPr txBox="1"/>
          <p:nvPr/>
        </p:nvSpPr>
        <p:spPr>
          <a:xfrm>
            <a:off x="8528507" y="5008841"/>
            <a:ext cx="856325" cy="369332"/>
          </a:xfrm>
          <a:prstGeom prst="rect">
            <a:avLst/>
          </a:prstGeom>
          <a:noFill/>
        </p:spPr>
        <p:txBody>
          <a:bodyPr vert="horz" wrap="none" rtlCol="0">
            <a:spAutoFit/>
          </a:bodyPr>
          <a:lstStyle/>
          <a:p>
            <a:r>
              <a:rPr lang="en-US" dirty="0">
                <a:solidFill>
                  <a:schemeClr val="bg1"/>
                </a:solidFill>
              </a:rPr>
              <a:t>Output</a:t>
            </a:r>
          </a:p>
        </p:txBody>
      </p:sp>
      <p:cxnSp>
        <p:nvCxnSpPr>
          <p:cNvPr id="23" name="Straight Connector 22">
            <a:extLst>
              <a:ext uri="{FF2B5EF4-FFF2-40B4-BE49-F238E27FC236}">
                <a16:creationId xmlns:a16="http://schemas.microsoft.com/office/drawing/2014/main" id="{F4A4C8F5-A8CA-4501-BF92-3D9AD466F7AE}"/>
              </a:ext>
            </a:extLst>
          </p:cNvPr>
          <p:cNvCxnSpPr/>
          <p:nvPr/>
        </p:nvCxnSpPr>
        <p:spPr>
          <a:xfrm flipH="1" flipV="1">
            <a:off x="950529" y="2425902"/>
            <a:ext cx="4723771" cy="43037"/>
          </a:xfrm>
          <a:prstGeom prst="line">
            <a:avLst/>
          </a:prstGeom>
          <a:ln w="22225">
            <a:prstDash val="sysDot"/>
            <a:headEnd w="lg" len="lg"/>
            <a:tailEnd type="ova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05BE7D-1564-4561-A7BC-69FAA352793E}"/>
              </a:ext>
            </a:extLst>
          </p:cNvPr>
          <p:cNvCxnSpPr>
            <a:cxnSpLocks/>
          </p:cNvCxnSpPr>
          <p:nvPr/>
        </p:nvCxnSpPr>
        <p:spPr>
          <a:xfrm flipH="1" flipV="1">
            <a:off x="950529" y="3869376"/>
            <a:ext cx="4853859" cy="10937"/>
          </a:xfrm>
          <a:prstGeom prst="line">
            <a:avLst/>
          </a:prstGeom>
          <a:ln w="22225">
            <a:prstDash val="sysDot"/>
            <a:headEnd w="lg" len="lg"/>
            <a:tailEnd type="ova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CC4EB78-9D81-4985-812E-DA716E2BB50F}"/>
              </a:ext>
            </a:extLst>
          </p:cNvPr>
          <p:cNvGrpSpPr/>
          <p:nvPr/>
        </p:nvGrpSpPr>
        <p:grpSpPr>
          <a:xfrm>
            <a:off x="5720554" y="2240339"/>
            <a:ext cx="672180" cy="457200"/>
            <a:chOff x="5718518" y="3215336"/>
            <a:chExt cx="672180" cy="457200"/>
          </a:xfrm>
        </p:grpSpPr>
        <p:sp>
          <p:nvSpPr>
            <p:cNvPr id="19" name="Arrow: Down 18">
              <a:extLst>
                <a:ext uri="{FF2B5EF4-FFF2-40B4-BE49-F238E27FC236}">
                  <a16:creationId xmlns:a16="http://schemas.microsoft.com/office/drawing/2014/main" id="{88AF9421-EBF3-49BD-A428-419262B4689E}"/>
                </a:ext>
              </a:extLst>
            </p:cNvPr>
            <p:cNvSpPr/>
            <p:nvPr/>
          </p:nvSpPr>
          <p:spPr>
            <a:xfrm>
              <a:off x="5718518" y="3215336"/>
              <a:ext cx="672180" cy="457200"/>
            </a:xfrm>
            <a:prstGeom prst="downArrow">
              <a:avLst>
                <a:gd name="adj1" fmla="val 58371"/>
                <a:gd name="adj2" fmla="val 592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2060"/>
                </a:solidFill>
              </a:endParaRPr>
            </a:p>
          </p:txBody>
        </p:sp>
        <p:sp>
          <p:nvSpPr>
            <p:cNvPr id="31" name="TextBox 30">
              <a:extLst>
                <a:ext uri="{FF2B5EF4-FFF2-40B4-BE49-F238E27FC236}">
                  <a16:creationId xmlns:a16="http://schemas.microsoft.com/office/drawing/2014/main" id="{7C9E476A-6692-404A-9AAA-939F4BA8C8FD}"/>
                </a:ext>
              </a:extLst>
            </p:cNvPr>
            <p:cNvSpPr txBox="1"/>
            <p:nvPr/>
          </p:nvSpPr>
          <p:spPr>
            <a:xfrm>
              <a:off x="5842168" y="3262400"/>
              <a:ext cx="420308" cy="276999"/>
            </a:xfrm>
            <a:prstGeom prst="rect">
              <a:avLst/>
            </a:prstGeom>
            <a:noFill/>
          </p:spPr>
          <p:txBody>
            <a:bodyPr wrap="none" rtlCol="0">
              <a:spAutoFit/>
            </a:bodyPr>
            <a:lstStyle/>
            <a:p>
              <a:r>
                <a:rPr lang="en-US" sz="1200" b="1" dirty="0" smtClean="0">
                  <a:solidFill>
                    <a:srgbClr val="002060"/>
                  </a:solidFill>
                </a:rPr>
                <a:t>100</a:t>
              </a:r>
              <a:endParaRPr lang="en-US" sz="1200" b="1" dirty="0">
                <a:solidFill>
                  <a:srgbClr val="002060"/>
                </a:solidFill>
              </a:endParaRPr>
            </a:p>
          </p:txBody>
        </p:sp>
      </p:grpSp>
      <p:grpSp>
        <p:nvGrpSpPr>
          <p:cNvPr id="3" name="Group 2">
            <a:extLst>
              <a:ext uri="{FF2B5EF4-FFF2-40B4-BE49-F238E27FC236}">
                <a16:creationId xmlns:a16="http://schemas.microsoft.com/office/drawing/2014/main" id="{8CBD84E6-8B85-4DFA-B766-FA8BF44FE83E}"/>
              </a:ext>
            </a:extLst>
          </p:cNvPr>
          <p:cNvGrpSpPr/>
          <p:nvPr/>
        </p:nvGrpSpPr>
        <p:grpSpPr>
          <a:xfrm>
            <a:off x="5738516" y="3009233"/>
            <a:ext cx="672180" cy="457200"/>
            <a:chOff x="5736480" y="3984230"/>
            <a:chExt cx="672180" cy="457200"/>
          </a:xfrm>
        </p:grpSpPr>
        <p:sp>
          <p:nvSpPr>
            <p:cNvPr id="20" name="Arrow: Down 19">
              <a:extLst>
                <a:ext uri="{FF2B5EF4-FFF2-40B4-BE49-F238E27FC236}">
                  <a16:creationId xmlns:a16="http://schemas.microsoft.com/office/drawing/2014/main" id="{D2DB48F1-67D5-427E-9E47-EF808AC0B230}"/>
                </a:ext>
              </a:extLst>
            </p:cNvPr>
            <p:cNvSpPr/>
            <p:nvPr/>
          </p:nvSpPr>
          <p:spPr>
            <a:xfrm>
              <a:off x="5736480" y="3984230"/>
              <a:ext cx="672180" cy="457200"/>
            </a:xfrm>
            <a:prstGeom prst="downArrow">
              <a:avLst>
                <a:gd name="adj1" fmla="val 58371"/>
                <a:gd name="adj2" fmla="val 592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2060"/>
                </a:solidFill>
              </a:endParaRPr>
            </a:p>
          </p:txBody>
        </p:sp>
        <p:sp>
          <p:nvSpPr>
            <p:cNvPr id="32" name="TextBox 31">
              <a:extLst>
                <a:ext uri="{FF2B5EF4-FFF2-40B4-BE49-F238E27FC236}">
                  <a16:creationId xmlns:a16="http://schemas.microsoft.com/office/drawing/2014/main" id="{2D73B328-D77B-42E6-BB5C-00D90CE5D3C4}"/>
                </a:ext>
              </a:extLst>
            </p:cNvPr>
            <p:cNvSpPr txBox="1"/>
            <p:nvPr/>
          </p:nvSpPr>
          <p:spPr>
            <a:xfrm>
              <a:off x="5881442" y="3984230"/>
              <a:ext cx="341760" cy="276999"/>
            </a:xfrm>
            <a:prstGeom prst="rect">
              <a:avLst/>
            </a:prstGeom>
            <a:noFill/>
          </p:spPr>
          <p:txBody>
            <a:bodyPr wrap="none" rtlCol="0">
              <a:spAutoFit/>
            </a:bodyPr>
            <a:lstStyle/>
            <a:p>
              <a:r>
                <a:rPr lang="en-US" sz="1200" b="1" dirty="0" smtClean="0">
                  <a:solidFill>
                    <a:srgbClr val="002060"/>
                  </a:solidFill>
                </a:rPr>
                <a:t>75</a:t>
              </a:r>
              <a:endParaRPr lang="en-US" sz="1200" b="1" dirty="0">
                <a:solidFill>
                  <a:srgbClr val="002060"/>
                </a:solidFill>
              </a:endParaRPr>
            </a:p>
          </p:txBody>
        </p:sp>
      </p:grpSp>
      <p:grpSp>
        <p:nvGrpSpPr>
          <p:cNvPr id="18" name="Group 17">
            <a:extLst>
              <a:ext uri="{FF2B5EF4-FFF2-40B4-BE49-F238E27FC236}">
                <a16:creationId xmlns:a16="http://schemas.microsoft.com/office/drawing/2014/main" id="{0FA24B9A-1608-4777-AAFB-07750C85D11C}"/>
              </a:ext>
            </a:extLst>
          </p:cNvPr>
          <p:cNvGrpSpPr/>
          <p:nvPr/>
        </p:nvGrpSpPr>
        <p:grpSpPr>
          <a:xfrm>
            <a:off x="5750499" y="3679729"/>
            <a:ext cx="672180" cy="457200"/>
            <a:chOff x="5748463" y="4654726"/>
            <a:chExt cx="672180" cy="457200"/>
          </a:xfrm>
        </p:grpSpPr>
        <p:sp>
          <p:nvSpPr>
            <p:cNvPr id="21" name="Arrow: Down 20">
              <a:extLst>
                <a:ext uri="{FF2B5EF4-FFF2-40B4-BE49-F238E27FC236}">
                  <a16:creationId xmlns:a16="http://schemas.microsoft.com/office/drawing/2014/main" id="{E2325AD5-68D9-4D76-A847-ACFDBCCB0D26}"/>
                </a:ext>
              </a:extLst>
            </p:cNvPr>
            <p:cNvSpPr/>
            <p:nvPr/>
          </p:nvSpPr>
          <p:spPr>
            <a:xfrm>
              <a:off x="5748463" y="4654726"/>
              <a:ext cx="672180" cy="457200"/>
            </a:xfrm>
            <a:prstGeom prst="downArrow">
              <a:avLst>
                <a:gd name="adj1" fmla="val 58371"/>
                <a:gd name="adj2" fmla="val 592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2060"/>
                </a:solidFill>
              </a:endParaRPr>
            </a:p>
          </p:txBody>
        </p:sp>
        <p:sp>
          <p:nvSpPr>
            <p:cNvPr id="33" name="TextBox 32">
              <a:extLst>
                <a:ext uri="{FF2B5EF4-FFF2-40B4-BE49-F238E27FC236}">
                  <a16:creationId xmlns:a16="http://schemas.microsoft.com/office/drawing/2014/main" id="{CA0F8799-B1AE-4F4C-9A20-E9784FA7E3F9}"/>
                </a:ext>
              </a:extLst>
            </p:cNvPr>
            <p:cNvSpPr txBox="1"/>
            <p:nvPr/>
          </p:nvSpPr>
          <p:spPr>
            <a:xfrm>
              <a:off x="5908677" y="4705874"/>
              <a:ext cx="341760" cy="276999"/>
            </a:xfrm>
            <a:prstGeom prst="rect">
              <a:avLst/>
            </a:prstGeom>
            <a:noFill/>
          </p:spPr>
          <p:txBody>
            <a:bodyPr wrap="none" rtlCol="0">
              <a:spAutoFit/>
            </a:bodyPr>
            <a:lstStyle/>
            <a:p>
              <a:r>
                <a:rPr lang="en-US" sz="1200" b="1" dirty="0" smtClean="0">
                  <a:solidFill>
                    <a:srgbClr val="002060"/>
                  </a:solidFill>
                </a:rPr>
                <a:t>50</a:t>
              </a:r>
              <a:endParaRPr lang="en-US" sz="1200" b="1" dirty="0">
                <a:solidFill>
                  <a:srgbClr val="002060"/>
                </a:solidFill>
              </a:endParaRPr>
            </a:p>
          </p:txBody>
        </p:sp>
      </p:grpSp>
      <p:grpSp>
        <p:nvGrpSpPr>
          <p:cNvPr id="37" name="Group 36">
            <a:extLst>
              <a:ext uri="{FF2B5EF4-FFF2-40B4-BE49-F238E27FC236}">
                <a16:creationId xmlns:a16="http://schemas.microsoft.com/office/drawing/2014/main" id="{54A2BFA9-F521-4D00-8E7E-EC7E8113B8C9}"/>
              </a:ext>
            </a:extLst>
          </p:cNvPr>
          <p:cNvGrpSpPr/>
          <p:nvPr/>
        </p:nvGrpSpPr>
        <p:grpSpPr>
          <a:xfrm>
            <a:off x="5750499" y="4278412"/>
            <a:ext cx="672180" cy="457200"/>
            <a:chOff x="5748463" y="5253409"/>
            <a:chExt cx="672180" cy="457200"/>
          </a:xfrm>
        </p:grpSpPr>
        <p:sp>
          <p:nvSpPr>
            <p:cNvPr id="22" name="Arrow: Down 21">
              <a:extLst>
                <a:ext uri="{FF2B5EF4-FFF2-40B4-BE49-F238E27FC236}">
                  <a16:creationId xmlns:a16="http://schemas.microsoft.com/office/drawing/2014/main" id="{D82FCC1E-ACAB-48B1-BFDB-6CA2512B7929}"/>
                </a:ext>
              </a:extLst>
            </p:cNvPr>
            <p:cNvSpPr/>
            <p:nvPr/>
          </p:nvSpPr>
          <p:spPr>
            <a:xfrm>
              <a:off x="5748463" y="5253409"/>
              <a:ext cx="672180" cy="457200"/>
            </a:xfrm>
            <a:prstGeom prst="downArrow">
              <a:avLst>
                <a:gd name="adj1" fmla="val 58371"/>
                <a:gd name="adj2" fmla="val 592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2060"/>
                </a:solidFill>
              </a:endParaRPr>
            </a:p>
          </p:txBody>
        </p:sp>
        <p:sp>
          <p:nvSpPr>
            <p:cNvPr id="34" name="TextBox 33">
              <a:extLst>
                <a:ext uri="{FF2B5EF4-FFF2-40B4-BE49-F238E27FC236}">
                  <a16:creationId xmlns:a16="http://schemas.microsoft.com/office/drawing/2014/main" id="{FAF6DAD8-0F9B-49CD-A332-389D7D84537A}"/>
                </a:ext>
              </a:extLst>
            </p:cNvPr>
            <p:cNvSpPr txBox="1"/>
            <p:nvPr/>
          </p:nvSpPr>
          <p:spPr>
            <a:xfrm>
              <a:off x="5896516" y="5303907"/>
              <a:ext cx="341760" cy="276999"/>
            </a:xfrm>
            <a:prstGeom prst="rect">
              <a:avLst/>
            </a:prstGeom>
            <a:noFill/>
          </p:spPr>
          <p:txBody>
            <a:bodyPr wrap="none" rtlCol="0">
              <a:spAutoFit/>
            </a:bodyPr>
            <a:lstStyle/>
            <a:p>
              <a:r>
                <a:rPr lang="en-US" sz="1200" b="1" dirty="0" smtClean="0">
                  <a:solidFill>
                    <a:srgbClr val="002060"/>
                  </a:solidFill>
                </a:rPr>
                <a:t>25</a:t>
              </a:r>
              <a:endParaRPr lang="en-US" sz="1200" b="1" dirty="0">
                <a:solidFill>
                  <a:srgbClr val="002060"/>
                </a:solidFill>
              </a:endParaRPr>
            </a:p>
          </p:txBody>
        </p:sp>
      </p:grpSp>
      <p:sp>
        <p:nvSpPr>
          <p:cNvPr id="43" name="Trapezoid 1">
            <a:extLst>
              <a:ext uri="{FF2B5EF4-FFF2-40B4-BE49-F238E27FC236}">
                <a16:creationId xmlns:a16="http://schemas.microsoft.com/office/drawing/2014/main" id="{1573FB47-66C3-48C6-BC99-BDF76166C3D3}"/>
              </a:ext>
            </a:extLst>
          </p:cNvPr>
          <p:cNvSpPr/>
          <p:nvPr/>
        </p:nvSpPr>
        <p:spPr>
          <a:xfrm flipV="1">
            <a:off x="5355161" y="2095368"/>
            <a:ext cx="2965592" cy="3119405"/>
          </a:xfrm>
          <a:custGeom>
            <a:avLst/>
            <a:gdLst>
              <a:gd name="connsiteX0" fmla="*/ 0 w 3246947"/>
              <a:gd name="connsiteY0" fmla="*/ 2711440 h 2711440"/>
              <a:gd name="connsiteX1" fmla="*/ 677860 w 3246947"/>
              <a:gd name="connsiteY1" fmla="*/ 0 h 2711440"/>
              <a:gd name="connsiteX2" fmla="*/ 2569087 w 3246947"/>
              <a:gd name="connsiteY2" fmla="*/ 0 h 2711440"/>
              <a:gd name="connsiteX3" fmla="*/ 3246947 w 3246947"/>
              <a:gd name="connsiteY3" fmla="*/ 2711440 h 2711440"/>
              <a:gd name="connsiteX4" fmla="*/ 0 w 3246947"/>
              <a:gd name="connsiteY4" fmla="*/ 2711440 h 2711440"/>
              <a:gd name="connsiteX0" fmla="*/ 0 w 3246947"/>
              <a:gd name="connsiteY0" fmla="*/ 3034997 h 3034997"/>
              <a:gd name="connsiteX1" fmla="*/ 677860 w 3246947"/>
              <a:gd name="connsiteY1" fmla="*/ 323557 h 3034997"/>
              <a:gd name="connsiteX2" fmla="*/ 1443672 w 3246947"/>
              <a:gd name="connsiteY2" fmla="*/ 0 h 3034997"/>
              <a:gd name="connsiteX3" fmla="*/ 3246947 w 3246947"/>
              <a:gd name="connsiteY3" fmla="*/ 3034997 h 3034997"/>
              <a:gd name="connsiteX4" fmla="*/ 0 w 3246947"/>
              <a:gd name="connsiteY4" fmla="*/ 3034997 h 3034997"/>
              <a:gd name="connsiteX0" fmla="*/ 0 w 3246947"/>
              <a:gd name="connsiteY0" fmla="*/ 3105336 h 3105336"/>
              <a:gd name="connsiteX1" fmla="*/ 762266 w 3246947"/>
              <a:gd name="connsiteY1" fmla="*/ 0 h 3105336"/>
              <a:gd name="connsiteX2" fmla="*/ 1443672 w 3246947"/>
              <a:gd name="connsiteY2" fmla="*/ 70339 h 3105336"/>
              <a:gd name="connsiteX3" fmla="*/ 3246947 w 3246947"/>
              <a:gd name="connsiteY3" fmla="*/ 3105336 h 3105336"/>
              <a:gd name="connsiteX4" fmla="*/ 0 w 3246947"/>
              <a:gd name="connsiteY4" fmla="*/ 3105336 h 3105336"/>
              <a:gd name="connsiteX0" fmla="*/ 0 w 2979660"/>
              <a:gd name="connsiteY0" fmla="*/ 2556696 h 3105336"/>
              <a:gd name="connsiteX1" fmla="*/ 494979 w 2979660"/>
              <a:gd name="connsiteY1" fmla="*/ 0 h 3105336"/>
              <a:gd name="connsiteX2" fmla="*/ 1176385 w 2979660"/>
              <a:gd name="connsiteY2" fmla="*/ 70339 h 3105336"/>
              <a:gd name="connsiteX3" fmla="*/ 2979660 w 2979660"/>
              <a:gd name="connsiteY3" fmla="*/ 3105336 h 3105336"/>
              <a:gd name="connsiteX4" fmla="*/ 0 w 2979660"/>
              <a:gd name="connsiteY4" fmla="*/ 2556696 h 3105336"/>
              <a:gd name="connsiteX0" fmla="*/ 0 w 2979660"/>
              <a:gd name="connsiteY0" fmla="*/ 2556696 h 3105336"/>
              <a:gd name="connsiteX1" fmla="*/ 494979 w 2979660"/>
              <a:gd name="connsiteY1" fmla="*/ 0 h 3105336"/>
              <a:gd name="connsiteX2" fmla="*/ 1176385 w 2979660"/>
              <a:gd name="connsiteY2" fmla="*/ 70339 h 3105336"/>
              <a:gd name="connsiteX3" fmla="*/ 2979660 w 2979660"/>
              <a:gd name="connsiteY3" fmla="*/ 3105336 h 3105336"/>
              <a:gd name="connsiteX4" fmla="*/ 0 w 2979660"/>
              <a:gd name="connsiteY4" fmla="*/ 2556696 h 3105336"/>
              <a:gd name="connsiteX0" fmla="*/ 0 w 2979660"/>
              <a:gd name="connsiteY0" fmla="*/ 2556696 h 3105336"/>
              <a:gd name="connsiteX1" fmla="*/ 494979 w 2979660"/>
              <a:gd name="connsiteY1" fmla="*/ 0 h 3105336"/>
              <a:gd name="connsiteX2" fmla="*/ 1176385 w 2979660"/>
              <a:gd name="connsiteY2" fmla="*/ 70339 h 3105336"/>
              <a:gd name="connsiteX3" fmla="*/ 2979660 w 2979660"/>
              <a:gd name="connsiteY3" fmla="*/ 3105336 h 3105336"/>
              <a:gd name="connsiteX4" fmla="*/ 0 w 2979660"/>
              <a:gd name="connsiteY4" fmla="*/ 2556696 h 3105336"/>
              <a:gd name="connsiteX0" fmla="*/ 0 w 2979660"/>
              <a:gd name="connsiteY0" fmla="*/ 2556696 h 3105336"/>
              <a:gd name="connsiteX1" fmla="*/ 494979 w 2979660"/>
              <a:gd name="connsiteY1" fmla="*/ 0 h 3105336"/>
              <a:gd name="connsiteX2" fmla="*/ 1176385 w 2979660"/>
              <a:gd name="connsiteY2" fmla="*/ 70339 h 3105336"/>
              <a:gd name="connsiteX3" fmla="*/ 2979660 w 2979660"/>
              <a:gd name="connsiteY3" fmla="*/ 3105336 h 3105336"/>
              <a:gd name="connsiteX4" fmla="*/ 0 w 2979660"/>
              <a:gd name="connsiteY4" fmla="*/ 2556696 h 3105336"/>
              <a:gd name="connsiteX0" fmla="*/ 0 w 2979660"/>
              <a:gd name="connsiteY0" fmla="*/ 2556696 h 3105336"/>
              <a:gd name="connsiteX1" fmla="*/ 494979 w 2979660"/>
              <a:gd name="connsiteY1" fmla="*/ 0 h 3105336"/>
              <a:gd name="connsiteX2" fmla="*/ 1176385 w 2979660"/>
              <a:gd name="connsiteY2" fmla="*/ 70339 h 3105336"/>
              <a:gd name="connsiteX3" fmla="*/ 2979660 w 2979660"/>
              <a:gd name="connsiteY3" fmla="*/ 3105336 h 3105336"/>
              <a:gd name="connsiteX4" fmla="*/ 0 w 2979660"/>
              <a:gd name="connsiteY4" fmla="*/ 2556696 h 3105336"/>
              <a:gd name="connsiteX0" fmla="*/ 0 w 2993728"/>
              <a:gd name="connsiteY0" fmla="*/ 2612967 h 3105336"/>
              <a:gd name="connsiteX1" fmla="*/ 509047 w 2993728"/>
              <a:gd name="connsiteY1" fmla="*/ 0 h 3105336"/>
              <a:gd name="connsiteX2" fmla="*/ 1190453 w 2993728"/>
              <a:gd name="connsiteY2" fmla="*/ 70339 h 3105336"/>
              <a:gd name="connsiteX3" fmla="*/ 2993728 w 2993728"/>
              <a:gd name="connsiteY3" fmla="*/ 3105336 h 3105336"/>
              <a:gd name="connsiteX4" fmla="*/ 0 w 2993728"/>
              <a:gd name="connsiteY4" fmla="*/ 2612967 h 3105336"/>
              <a:gd name="connsiteX0" fmla="*/ 0 w 2993728"/>
              <a:gd name="connsiteY0" fmla="*/ 2612967 h 3105336"/>
              <a:gd name="connsiteX1" fmla="*/ 509047 w 2993728"/>
              <a:gd name="connsiteY1" fmla="*/ 0 h 3105336"/>
              <a:gd name="connsiteX2" fmla="*/ 1190453 w 2993728"/>
              <a:gd name="connsiteY2" fmla="*/ 70339 h 3105336"/>
              <a:gd name="connsiteX3" fmla="*/ 2993728 w 2993728"/>
              <a:gd name="connsiteY3" fmla="*/ 3105336 h 3105336"/>
              <a:gd name="connsiteX4" fmla="*/ 0 w 2993728"/>
              <a:gd name="connsiteY4" fmla="*/ 2612967 h 3105336"/>
              <a:gd name="connsiteX0" fmla="*/ 0 w 2993728"/>
              <a:gd name="connsiteY0" fmla="*/ 2612967 h 3105336"/>
              <a:gd name="connsiteX1" fmla="*/ 509047 w 2993728"/>
              <a:gd name="connsiteY1" fmla="*/ 0 h 3105336"/>
              <a:gd name="connsiteX2" fmla="*/ 1190453 w 2993728"/>
              <a:gd name="connsiteY2" fmla="*/ 70339 h 3105336"/>
              <a:gd name="connsiteX3" fmla="*/ 2993728 w 2993728"/>
              <a:gd name="connsiteY3" fmla="*/ 3105336 h 3105336"/>
              <a:gd name="connsiteX4" fmla="*/ 0 w 2993728"/>
              <a:gd name="connsiteY4" fmla="*/ 2612967 h 3105336"/>
              <a:gd name="connsiteX0" fmla="*/ 0 w 2993728"/>
              <a:gd name="connsiteY0" fmla="*/ 2612967 h 3105336"/>
              <a:gd name="connsiteX1" fmla="*/ 509047 w 2993728"/>
              <a:gd name="connsiteY1" fmla="*/ 0 h 3105336"/>
              <a:gd name="connsiteX2" fmla="*/ 1190453 w 2993728"/>
              <a:gd name="connsiteY2" fmla="*/ 70339 h 3105336"/>
              <a:gd name="connsiteX3" fmla="*/ 2993728 w 2993728"/>
              <a:gd name="connsiteY3" fmla="*/ 3105336 h 3105336"/>
              <a:gd name="connsiteX4" fmla="*/ 0 w 2993728"/>
              <a:gd name="connsiteY4" fmla="*/ 2612967 h 3105336"/>
              <a:gd name="connsiteX0" fmla="*/ 0 w 2993728"/>
              <a:gd name="connsiteY0" fmla="*/ 2598900 h 3091269"/>
              <a:gd name="connsiteX1" fmla="*/ 818536 w 2993728"/>
              <a:gd name="connsiteY1" fmla="*/ 0 h 3091269"/>
              <a:gd name="connsiteX2" fmla="*/ 1190453 w 2993728"/>
              <a:gd name="connsiteY2" fmla="*/ 56272 h 3091269"/>
              <a:gd name="connsiteX3" fmla="*/ 2993728 w 2993728"/>
              <a:gd name="connsiteY3" fmla="*/ 3091269 h 3091269"/>
              <a:gd name="connsiteX4" fmla="*/ 0 w 2993728"/>
              <a:gd name="connsiteY4" fmla="*/ 2598900 h 3091269"/>
              <a:gd name="connsiteX0" fmla="*/ 0 w 2993728"/>
              <a:gd name="connsiteY0" fmla="*/ 2598900 h 3091269"/>
              <a:gd name="connsiteX1" fmla="*/ 818536 w 2993728"/>
              <a:gd name="connsiteY1" fmla="*/ 0 h 3091269"/>
              <a:gd name="connsiteX2" fmla="*/ 1190453 w 2993728"/>
              <a:gd name="connsiteY2" fmla="*/ 56272 h 3091269"/>
              <a:gd name="connsiteX3" fmla="*/ 2993728 w 2993728"/>
              <a:gd name="connsiteY3" fmla="*/ 3091269 h 3091269"/>
              <a:gd name="connsiteX4" fmla="*/ 0 w 2993728"/>
              <a:gd name="connsiteY4" fmla="*/ 2598900 h 3091269"/>
              <a:gd name="connsiteX0" fmla="*/ 0 w 2993728"/>
              <a:gd name="connsiteY0" fmla="*/ 2598900 h 3091269"/>
              <a:gd name="connsiteX1" fmla="*/ 818536 w 2993728"/>
              <a:gd name="connsiteY1" fmla="*/ 0 h 3091269"/>
              <a:gd name="connsiteX2" fmla="*/ 1190453 w 2993728"/>
              <a:gd name="connsiteY2" fmla="*/ 56272 h 3091269"/>
              <a:gd name="connsiteX3" fmla="*/ 2993728 w 2993728"/>
              <a:gd name="connsiteY3" fmla="*/ 3091269 h 3091269"/>
              <a:gd name="connsiteX4" fmla="*/ 0 w 2993728"/>
              <a:gd name="connsiteY4" fmla="*/ 2598900 h 3091269"/>
              <a:gd name="connsiteX0" fmla="*/ 0 w 2965592"/>
              <a:gd name="connsiteY0" fmla="*/ 2598900 h 3119405"/>
              <a:gd name="connsiteX1" fmla="*/ 818536 w 2965592"/>
              <a:gd name="connsiteY1" fmla="*/ 0 h 3119405"/>
              <a:gd name="connsiteX2" fmla="*/ 1190453 w 2965592"/>
              <a:gd name="connsiteY2" fmla="*/ 56272 h 3119405"/>
              <a:gd name="connsiteX3" fmla="*/ 2965592 w 2965592"/>
              <a:gd name="connsiteY3" fmla="*/ 3119405 h 3119405"/>
              <a:gd name="connsiteX4" fmla="*/ 0 w 2965592"/>
              <a:gd name="connsiteY4" fmla="*/ 2598900 h 3119405"/>
              <a:gd name="connsiteX0" fmla="*/ 0 w 2965592"/>
              <a:gd name="connsiteY0" fmla="*/ 2598900 h 3119405"/>
              <a:gd name="connsiteX1" fmla="*/ 818536 w 2965592"/>
              <a:gd name="connsiteY1" fmla="*/ 0 h 3119405"/>
              <a:gd name="connsiteX2" fmla="*/ 1190453 w 2965592"/>
              <a:gd name="connsiteY2" fmla="*/ 56272 h 3119405"/>
              <a:gd name="connsiteX3" fmla="*/ 2965592 w 2965592"/>
              <a:gd name="connsiteY3" fmla="*/ 3119405 h 3119405"/>
              <a:gd name="connsiteX4" fmla="*/ 0 w 2965592"/>
              <a:gd name="connsiteY4" fmla="*/ 2598900 h 3119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592" h="3119405">
                <a:moveTo>
                  <a:pt x="0" y="2598900"/>
                </a:moveTo>
                <a:lnTo>
                  <a:pt x="818536" y="0"/>
                </a:lnTo>
                <a:lnTo>
                  <a:pt x="1190453" y="56272"/>
                </a:lnTo>
                <a:cubicBezTo>
                  <a:pt x="1580530" y="1138276"/>
                  <a:pt x="2012807" y="2009266"/>
                  <a:pt x="2965592" y="3119405"/>
                </a:cubicBezTo>
                <a:cubicBezTo>
                  <a:pt x="2338132" y="2697374"/>
                  <a:pt x="1471522" y="2598900"/>
                  <a:pt x="0" y="2598900"/>
                </a:cubicBezTo>
                <a:close/>
              </a:path>
            </a:pathLst>
          </a:custGeom>
          <a:gradFill flip="none" rotWithShape="1">
            <a:gsLst>
              <a:gs pos="0">
                <a:schemeClr val="accent1">
                  <a:lumMod val="5000"/>
                  <a:lumOff val="95000"/>
                  <a:alpha val="54000"/>
                </a:schemeClr>
              </a:gs>
              <a:gs pos="41000">
                <a:schemeClr val="bg1">
                  <a:alpha val="0"/>
                  <a:lumMod val="0"/>
                  <a:lumOff val="10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2962707" y="486628"/>
            <a:ext cx="6276106" cy="668486"/>
            <a:chOff x="3041895" y="264092"/>
            <a:chExt cx="7689708" cy="1094208"/>
          </a:xfrm>
        </p:grpSpPr>
        <p:pic>
          <p:nvPicPr>
            <p:cNvPr id="44" name="Picture 43"/>
            <p:cNvPicPr>
              <a:picLocks noChangeAspect="1"/>
            </p:cNvPicPr>
            <p:nvPr/>
          </p:nvPicPr>
          <p:blipFill rotWithShape="1">
            <a:blip r:embed="rId2">
              <a:duotone>
                <a:schemeClr val="accent2">
                  <a:shade val="45000"/>
                  <a:satMod val="135000"/>
                </a:schemeClr>
                <a:prstClr val="white"/>
              </a:duotone>
            </a:blip>
            <a:srcRect l="41671" t="24734" r="40977" b="33823"/>
            <a:stretch/>
          </p:blipFill>
          <p:spPr>
            <a:xfrm>
              <a:off x="3041895" y="269912"/>
              <a:ext cx="466531" cy="1063691"/>
            </a:xfrm>
            <a:prstGeom prst="rect">
              <a:avLst/>
            </a:prstGeom>
          </p:spPr>
        </p:pic>
        <p:pic>
          <p:nvPicPr>
            <p:cNvPr id="45" name="Picture 44"/>
            <p:cNvPicPr>
              <a:picLocks noChangeAspect="1"/>
            </p:cNvPicPr>
            <p:nvPr/>
          </p:nvPicPr>
          <p:blipFill rotWithShape="1">
            <a:blip r:embed="rId2">
              <a:duotone>
                <a:schemeClr val="accent2">
                  <a:shade val="45000"/>
                  <a:satMod val="135000"/>
                </a:schemeClr>
                <a:prstClr val="white"/>
              </a:duotone>
            </a:blip>
            <a:srcRect l="41671" t="24734" r="40977" b="33823"/>
            <a:stretch/>
          </p:blipFill>
          <p:spPr>
            <a:xfrm>
              <a:off x="3421762" y="264092"/>
              <a:ext cx="466531" cy="1063691"/>
            </a:xfrm>
            <a:prstGeom prst="rect">
              <a:avLst/>
            </a:prstGeom>
          </p:spPr>
        </p:pic>
        <p:pic>
          <p:nvPicPr>
            <p:cNvPr id="46" name="Picture 45"/>
            <p:cNvPicPr>
              <a:picLocks noChangeAspect="1"/>
            </p:cNvPicPr>
            <p:nvPr/>
          </p:nvPicPr>
          <p:blipFill rotWithShape="1">
            <a:blip r:embed="rId2">
              <a:duotone>
                <a:schemeClr val="accent2">
                  <a:shade val="45000"/>
                  <a:satMod val="135000"/>
                </a:schemeClr>
                <a:prstClr val="white"/>
              </a:duotone>
            </a:blip>
            <a:srcRect l="41671" t="24734" r="40977" b="33823"/>
            <a:stretch/>
          </p:blipFill>
          <p:spPr>
            <a:xfrm>
              <a:off x="3801629" y="264092"/>
              <a:ext cx="466531" cy="1063691"/>
            </a:xfrm>
            <a:prstGeom prst="rect">
              <a:avLst/>
            </a:prstGeom>
          </p:spPr>
        </p:pic>
        <p:pic>
          <p:nvPicPr>
            <p:cNvPr id="47" name="Picture 46"/>
            <p:cNvPicPr>
              <a:picLocks noChangeAspect="1"/>
            </p:cNvPicPr>
            <p:nvPr/>
          </p:nvPicPr>
          <p:blipFill rotWithShape="1">
            <a:blip r:embed="rId2">
              <a:duotone>
                <a:schemeClr val="accent2">
                  <a:shade val="45000"/>
                  <a:satMod val="135000"/>
                </a:schemeClr>
                <a:prstClr val="white"/>
              </a:duotone>
            </a:blip>
            <a:srcRect l="41671" t="24734" r="40977" b="33823"/>
            <a:stretch/>
          </p:blipFill>
          <p:spPr>
            <a:xfrm>
              <a:off x="4160146" y="272822"/>
              <a:ext cx="466531" cy="1063691"/>
            </a:xfrm>
            <a:prstGeom prst="rect">
              <a:avLst/>
            </a:prstGeom>
          </p:spPr>
        </p:pic>
        <p:pic>
          <p:nvPicPr>
            <p:cNvPr id="48" name="Picture 47"/>
            <p:cNvPicPr>
              <a:picLocks noChangeAspect="1"/>
            </p:cNvPicPr>
            <p:nvPr/>
          </p:nvPicPr>
          <p:blipFill rotWithShape="1">
            <a:blip r:embed="rId2"/>
            <a:srcRect l="41671" t="24734" r="40977" b="33823"/>
            <a:stretch/>
          </p:blipFill>
          <p:spPr>
            <a:xfrm>
              <a:off x="4540013" y="267002"/>
              <a:ext cx="466531" cy="1063691"/>
            </a:xfrm>
            <a:prstGeom prst="rect">
              <a:avLst/>
            </a:prstGeom>
          </p:spPr>
        </p:pic>
        <p:pic>
          <p:nvPicPr>
            <p:cNvPr id="49" name="Picture 48"/>
            <p:cNvPicPr>
              <a:picLocks noChangeAspect="1"/>
            </p:cNvPicPr>
            <p:nvPr/>
          </p:nvPicPr>
          <p:blipFill rotWithShape="1">
            <a:blip r:embed="rId2"/>
            <a:srcRect l="41671" t="24734" r="40977" b="33823"/>
            <a:stretch/>
          </p:blipFill>
          <p:spPr>
            <a:xfrm>
              <a:off x="4919880" y="267002"/>
              <a:ext cx="466531" cy="1063691"/>
            </a:xfrm>
            <a:prstGeom prst="rect">
              <a:avLst/>
            </a:prstGeom>
          </p:spPr>
        </p:pic>
        <p:pic>
          <p:nvPicPr>
            <p:cNvPr id="50" name="Picture 49"/>
            <p:cNvPicPr>
              <a:picLocks noChangeAspect="1"/>
            </p:cNvPicPr>
            <p:nvPr/>
          </p:nvPicPr>
          <p:blipFill rotWithShape="1">
            <a:blip r:embed="rId2"/>
            <a:srcRect l="41671" t="24734" r="40977" b="33823"/>
            <a:stretch/>
          </p:blipFill>
          <p:spPr>
            <a:xfrm>
              <a:off x="5299747" y="272822"/>
              <a:ext cx="466531" cy="1063691"/>
            </a:xfrm>
            <a:prstGeom prst="rect">
              <a:avLst/>
            </a:prstGeom>
          </p:spPr>
        </p:pic>
        <p:pic>
          <p:nvPicPr>
            <p:cNvPr id="51" name="Picture 50"/>
            <p:cNvPicPr>
              <a:picLocks noChangeAspect="1"/>
            </p:cNvPicPr>
            <p:nvPr/>
          </p:nvPicPr>
          <p:blipFill rotWithShape="1">
            <a:blip r:embed="rId2"/>
            <a:srcRect l="41671" t="24734" r="40977" b="33823"/>
            <a:stretch/>
          </p:blipFill>
          <p:spPr>
            <a:xfrm>
              <a:off x="5679614" y="272822"/>
              <a:ext cx="466531" cy="1063691"/>
            </a:xfrm>
            <a:prstGeom prst="rect">
              <a:avLst/>
            </a:prstGeom>
          </p:spPr>
        </p:pic>
        <p:pic>
          <p:nvPicPr>
            <p:cNvPr id="52" name="Picture 51"/>
            <p:cNvPicPr>
              <a:picLocks noChangeAspect="1"/>
            </p:cNvPicPr>
            <p:nvPr/>
          </p:nvPicPr>
          <p:blipFill rotWithShape="1">
            <a:blip r:embed="rId2"/>
            <a:srcRect l="41671" t="24734" r="40977" b="33823"/>
            <a:stretch/>
          </p:blipFill>
          <p:spPr>
            <a:xfrm>
              <a:off x="6059481" y="264092"/>
              <a:ext cx="466531" cy="1063691"/>
            </a:xfrm>
            <a:prstGeom prst="rect">
              <a:avLst/>
            </a:prstGeom>
          </p:spPr>
        </p:pic>
        <p:pic>
          <p:nvPicPr>
            <p:cNvPr id="53" name="Picture 52"/>
            <p:cNvPicPr>
              <a:picLocks noChangeAspect="1"/>
            </p:cNvPicPr>
            <p:nvPr/>
          </p:nvPicPr>
          <p:blipFill rotWithShape="1">
            <a:blip r:embed="rId2"/>
            <a:srcRect l="41671" t="24734" r="40977" b="33823"/>
            <a:stretch/>
          </p:blipFill>
          <p:spPr>
            <a:xfrm>
              <a:off x="6439348" y="264092"/>
              <a:ext cx="466531" cy="1063691"/>
            </a:xfrm>
            <a:prstGeom prst="rect">
              <a:avLst/>
            </a:prstGeom>
          </p:spPr>
        </p:pic>
        <p:pic>
          <p:nvPicPr>
            <p:cNvPr id="55" name="Picture 54"/>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6924708" y="275948"/>
              <a:ext cx="447870" cy="1082352"/>
            </a:xfrm>
            <a:prstGeom prst="rect">
              <a:avLst/>
            </a:prstGeom>
          </p:spPr>
        </p:pic>
        <p:pic>
          <p:nvPicPr>
            <p:cNvPr id="56" name="Picture 55"/>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7297933" y="275948"/>
              <a:ext cx="447870" cy="1082352"/>
            </a:xfrm>
            <a:prstGeom prst="rect">
              <a:avLst/>
            </a:prstGeom>
          </p:spPr>
        </p:pic>
        <p:pic>
          <p:nvPicPr>
            <p:cNvPr id="57" name="Picture 56"/>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7671158" y="275948"/>
              <a:ext cx="447870" cy="1082352"/>
            </a:xfrm>
            <a:prstGeom prst="rect">
              <a:avLst/>
            </a:prstGeom>
          </p:spPr>
        </p:pic>
        <p:pic>
          <p:nvPicPr>
            <p:cNvPr id="58" name="Picture 57"/>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8044383" y="275948"/>
              <a:ext cx="447870" cy="1082352"/>
            </a:xfrm>
            <a:prstGeom prst="rect">
              <a:avLst/>
            </a:prstGeom>
          </p:spPr>
        </p:pic>
        <p:pic>
          <p:nvPicPr>
            <p:cNvPr id="59" name="Picture 58"/>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8417608" y="275948"/>
              <a:ext cx="447870" cy="1082352"/>
            </a:xfrm>
            <a:prstGeom prst="rect">
              <a:avLst/>
            </a:prstGeom>
          </p:spPr>
        </p:pic>
        <p:pic>
          <p:nvPicPr>
            <p:cNvPr id="60" name="Picture 59"/>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8790833" y="275948"/>
              <a:ext cx="447870" cy="1082352"/>
            </a:xfrm>
            <a:prstGeom prst="rect">
              <a:avLst/>
            </a:prstGeom>
          </p:spPr>
        </p:pic>
        <p:pic>
          <p:nvPicPr>
            <p:cNvPr id="61" name="Picture 60"/>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9164058" y="275948"/>
              <a:ext cx="447870" cy="1082352"/>
            </a:xfrm>
            <a:prstGeom prst="rect">
              <a:avLst/>
            </a:prstGeom>
          </p:spPr>
        </p:pic>
        <p:pic>
          <p:nvPicPr>
            <p:cNvPr id="62" name="Picture 61"/>
            <p:cNvPicPr>
              <a:picLocks noChangeAspect="1"/>
            </p:cNvPicPr>
            <p:nvPr/>
          </p:nvPicPr>
          <p:blipFill rotWithShape="1">
            <a:blip r:embed="rId3"/>
            <a:srcRect l="41324" t="24371" r="42018" b="33459"/>
            <a:stretch/>
          </p:blipFill>
          <p:spPr>
            <a:xfrm>
              <a:off x="9537283" y="275948"/>
              <a:ext cx="447870" cy="1082352"/>
            </a:xfrm>
            <a:prstGeom prst="rect">
              <a:avLst/>
            </a:prstGeom>
          </p:spPr>
        </p:pic>
        <p:pic>
          <p:nvPicPr>
            <p:cNvPr id="63" name="Picture 62"/>
            <p:cNvPicPr>
              <a:picLocks noChangeAspect="1"/>
            </p:cNvPicPr>
            <p:nvPr/>
          </p:nvPicPr>
          <p:blipFill rotWithShape="1">
            <a:blip r:embed="rId3"/>
            <a:srcRect l="41324" t="24371" r="42018" b="33459"/>
            <a:stretch/>
          </p:blipFill>
          <p:spPr>
            <a:xfrm>
              <a:off x="9910508" y="275948"/>
              <a:ext cx="447870" cy="1082352"/>
            </a:xfrm>
            <a:prstGeom prst="rect">
              <a:avLst/>
            </a:prstGeom>
          </p:spPr>
        </p:pic>
        <p:pic>
          <p:nvPicPr>
            <p:cNvPr id="64" name="Picture 63"/>
            <p:cNvPicPr>
              <a:picLocks noChangeAspect="1"/>
            </p:cNvPicPr>
            <p:nvPr/>
          </p:nvPicPr>
          <p:blipFill rotWithShape="1">
            <a:blip r:embed="rId3"/>
            <a:srcRect l="41324" t="24371" r="42018" b="33459"/>
            <a:stretch/>
          </p:blipFill>
          <p:spPr>
            <a:xfrm>
              <a:off x="10283733" y="275948"/>
              <a:ext cx="447870" cy="1082352"/>
            </a:xfrm>
            <a:prstGeom prst="rect">
              <a:avLst/>
            </a:prstGeom>
          </p:spPr>
        </p:pic>
      </p:grpSp>
      <p:pic>
        <p:nvPicPr>
          <p:cNvPr id="65" name="Picture 64"/>
          <p:cNvPicPr>
            <a:picLocks noChangeAspect="1"/>
          </p:cNvPicPr>
          <p:nvPr/>
        </p:nvPicPr>
        <p:blipFill rotWithShape="1">
          <a:blip r:embed="rId2">
            <a:duotone>
              <a:schemeClr val="accent2">
                <a:shade val="45000"/>
                <a:satMod val="135000"/>
              </a:schemeClr>
              <a:prstClr val="white"/>
            </a:duotone>
          </a:blip>
          <a:srcRect l="41671" t="24734" r="40977" b="33823"/>
          <a:stretch/>
        </p:blipFill>
        <p:spPr>
          <a:xfrm>
            <a:off x="5715059" y="1284197"/>
            <a:ext cx="382440" cy="623981"/>
          </a:xfrm>
          <a:prstGeom prst="rect">
            <a:avLst/>
          </a:prstGeom>
        </p:spPr>
      </p:pic>
      <p:pic>
        <p:nvPicPr>
          <p:cNvPr id="66" name="Picture 65"/>
          <p:cNvPicPr>
            <a:picLocks noChangeAspect="1"/>
          </p:cNvPicPr>
          <p:nvPr/>
        </p:nvPicPr>
        <p:blipFill rotWithShape="1">
          <a:blip r:embed="rId2">
            <a:duotone>
              <a:schemeClr val="accent2">
                <a:shade val="45000"/>
                <a:satMod val="135000"/>
              </a:schemeClr>
              <a:prstClr val="white"/>
            </a:duotone>
          </a:blip>
          <a:srcRect l="41671" t="24734" r="40977" b="33823"/>
          <a:stretch/>
        </p:blipFill>
        <p:spPr>
          <a:xfrm>
            <a:off x="4625377" y="1298361"/>
            <a:ext cx="382440" cy="623981"/>
          </a:xfrm>
          <a:prstGeom prst="rect">
            <a:avLst/>
          </a:prstGeom>
        </p:spPr>
      </p:pic>
      <p:pic>
        <p:nvPicPr>
          <p:cNvPr id="67" name="Picture 66"/>
          <p:cNvPicPr>
            <a:picLocks noChangeAspect="1"/>
          </p:cNvPicPr>
          <p:nvPr/>
        </p:nvPicPr>
        <p:blipFill rotWithShape="1">
          <a:blip r:embed="rId2"/>
          <a:srcRect l="41671" t="24734" r="40977" b="33823"/>
          <a:stretch/>
        </p:blipFill>
        <p:spPr>
          <a:xfrm>
            <a:off x="4965338" y="1291456"/>
            <a:ext cx="382440" cy="623981"/>
          </a:xfrm>
          <a:prstGeom prst="rect">
            <a:avLst/>
          </a:prstGeom>
        </p:spPr>
      </p:pic>
      <p:pic>
        <p:nvPicPr>
          <p:cNvPr id="68" name="Picture 67"/>
          <p:cNvPicPr>
            <a:picLocks noChangeAspect="1"/>
          </p:cNvPicPr>
          <p:nvPr/>
        </p:nvPicPr>
        <p:blipFill rotWithShape="1">
          <a:blip r:embed="rId2"/>
          <a:srcRect l="41671" t="24734" r="40977" b="33823"/>
          <a:stretch/>
        </p:blipFill>
        <p:spPr>
          <a:xfrm>
            <a:off x="5334979" y="1295109"/>
            <a:ext cx="382440" cy="623981"/>
          </a:xfrm>
          <a:prstGeom prst="rect">
            <a:avLst/>
          </a:prstGeom>
        </p:spPr>
      </p:pic>
      <p:pic>
        <p:nvPicPr>
          <p:cNvPr id="71" name="Picture 70"/>
          <p:cNvPicPr>
            <a:picLocks noChangeAspect="1"/>
          </p:cNvPicPr>
          <p:nvPr/>
        </p:nvPicPr>
        <p:blipFill rotWithShape="1">
          <a:blip r:embed="rId3"/>
          <a:srcRect l="41324" t="24371" r="42018" b="33459"/>
          <a:stretch/>
        </p:blipFill>
        <p:spPr>
          <a:xfrm>
            <a:off x="7158073" y="1251584"/>
            <a:ext cx="367142" cy="634927"/>
          </a:xfrm>
          <a:prstGeom prst="rect">
            <a:avLst/>
          </a:prstGeom>
        </p:spPr>
      </p:pic>
      <p:pic>
        <p:nvPicPr>
          <p:cNvPr id="72" name="Picture 71"/>
          <p:cNvPicPr>
            <a:picLocks noChangeAspect="1"/>
          </p:cNvPicPr>
          <p:nvPr/>
        </p:nvPicPr>
        <p:blipFill rotWithShape="1">
          <a:blip r:embed="rId3"/>
          <a:srcRect l="41324" t="24371" r="42018" b="33459"/>
          <a:stretch/>
        </p:blipFill>
        <p:spPr>
          <a:xfrm>
            <a:off x="6811524" y="1235904"/>
            <a:ext cx="367142" cy="634927"/>
          </a:xfrm>
          <a:prstGeom prst="rect">
            <a:avLst/>
          </a:prstGeom>
        </p:spPr>
      </p:pic>
      <p:pic>
        <p:nvPicPr>
          <p:cNvPr id="73" name="Picture 72"/>
          <p:cNvPicPr>
            <a:picLocks noChangeAspect="1"/>
          </p:cNvPicPr>
          <p:nvPr/>
        </p:nvPicPr>
        <p:blipFill rotWithShape="1">
          <a:blip r:embed="rId2">
            <a:duotone>
              <a:schemeClr val="accent2">
                <a:shade val="45000"/>
                <a:satMod val="135000"/>
              </a:schemeClr>
              <a:prstClr val="white"/>
            </a:duotone>
          </a:blip>
          <a:srcRect l="41671" t="24734" r="40977" b="33823"/>
          <a:stretch/>
        </p:blipFill>
        <p:spPr>
          <a:xfrm>
            <a:off x="6488564" y="1248206"/>
            <a:ext cx="382440" cy="623981"/>
          </a:xfrm>
          <a:prstGeom prst="rect">
            <a:avLst/>
          </a:prstGeom>
        </p:spPr>
      </p:pic>
      <p:pic>
        <p:nvPicPr>
          <p:cNvPr id="74" name="Picture 73"/>
          <p:cNvPicPr>
            <a:picLocks noChangeAspect="1"/>
          </p:cNvPicPr>
          <p:nvPr/>
        </p:nvPicPr>
        <p:blipFill rotWithShape="1">
          <a:blip r:embed="rId2"/>
          <a:srcRect l="41671" t="24734" r="40977" b="33823"/>
          <a:stretch/>
        </p:blipFill>
        <p:spPr>
          <a:xfrm>
            <a:off x="6119827" y="1258576"/>
            <a:ext cx="382440" cy="623981"/>
          </a:xfrm>
          <a:prstGeom prst="rect">
            <a:avLst/>
          </a:prstGeom>
        </p:spPr>
      </p:pic>
      <p:pic>
        <p:nvPicPr>
          <p:cNvPr id="75" name="Picture 74"/>
          <p:cNvPicPr>
            <a:picLocks noChangeAspect="1"/>
          </p:cNvPicPr>
          <p:nvPr/>
        </p:nvPicPr>
        <p:blipFill rotWithShape="1">
          <a:blip r:embed="rId2">
            <a:duotone>
              <a:schemeClr val="accent2">
                <a:shade val="45000"/>
                <a:satMod val="135000"/>
              </a:schemeClr>
              <a:prstClr val="white"/>
            </a:duotone>
          </a:blip>
          <a:srcRect l="41671" t="24734" r="40977" b="33823"/>
          <a:stretch/>
        </p:blipFill>
        <p:spPr>
          <a:xfrm>
            <a:off x="5623307" y="4846817"/>
            <a:ext cx="466531" cy="1063691"/>
          </a:xfrm>
          <a:prstGeom prst="rect">
            <a:avLst/>
          </a:prstGeom>
        </p:spPr>
      </p:pic>
      <p:pic>
        <p:nvPicPr>
          <p:cNvPr id="77" name="Picture 76"/>
          <p:cNvPicPr>
            <a:picLocks noChangeAspect="1"/>
          </p:cNvPicPr>
          <p:nvPr/>
        </p:nvPicPr>
        <p:blipFill rotWithShape="1">
          <a:blip r:embed="rId3"/>
          <a:srcRect l="41324" t="24371" r="42018" b="33459"/>
          <a:stretch/>
        </p:blipFill>
        <p:spPr>
          <a:xfrm>
            <a:off x="6079404" y="4844934"/>
            <a:ext cx="447870" cy="1082352"/>
          </a:xfrm>
          <a:prstGeom prst="rect">
            <a:avLst/>
          </a:prstGeom>
        </p:spPr>
      </p:pic>
      <p:pic>
        <p:nvPicPr>
          <p:cNvPr id="78" name="Picture 77"/>
          <p:cNvPicPr>
            <a:picLocks noChangeAspect="1"/>
          </p:cNvPicPr>
          <p:nvPr/>
        </p:nvPicPr>
        <p:blipFill rotWithShape="1">
          <a:blip r:embed="rId2">
            <a:duotone>
              <a:schemeClr val="accent2">
                <a:shade val="45000"/>
                <a:satMod val="135000"/>
              </a:schemeClr>
              <a:prstClr val="white"/>
            </a:duotone>
          </a:blip>
          <a:srcRect l="41671" t="24734" r="40977" b="33823"/>
          <a:stretch/>
        </p:blipFill>
        <p:spPr>
          <a:xfrm flipH="1">
            <a:off x="3277059" y="5170958"/>
            <a:ext cx="251880" cy="574286"/>
          </a:xfrm>
          <a:prstGeom prst="rect">
            <a:avLst/>
          </a:prstGeom>
          <a:solidFill>
            <a:schemeClr val="bg1"/>
          </a:solidFill>
        </p:spPr>
      </p:pic>
      <p:pic>
        <p:nvPicPr>
          <p:cNvPr id="79" name="Picture 78"/>
          <p:cNvPicPr>
            <a:picLocks noChangeAspect="1"/>
          </p:cNvPicPr>
          <p:nvPr/>
        </p:nvPicPr>
        <p:blipFill rotWithShape="1">
          <a:blip r:embed="rId2">
            <a:duotone>
              <a:schemeClr val="accent2">
                <a:shade val="45000"/>
                <a:satMod val="135000"/>
              </a:schemeClr>
              <a:prstClr val="white"/>
            </a:duotone>
          </a:blip>
          <a:srcRect l="41671" t="24734" r="40977" b="33823"/>
          <a:stretch/>
        </p:blipFill>
        <p:spPr>
          <a:xfrm flipH="1">
            <a:off x="3530927" y="5186903"/>
            <a:ext cx="251880" cy="574286"/>
          </a:xfrm>
          <a:prstGeom prst="rect">
            <a:avLst/>
          </a:prstGeom>
        </p:spPr>
      </p:pic>
      <p:pic>
        <p:nvPicPr>
          <p:cNvPr id="80" name="Picture 79"/>
          <p:cNvPicPr>
            <a:picLocks noChangeAspect="1"/>
          </p:cNvPicPr>
          <p:nvPr/>
        </p:nvPicPr>
        <p:blipFill rotWithShape="1">
          <a:blip r:embed="rId2">
            <a:duotone>
              <a:schemeClr val="accent2">
                <a:shade val="45000"/>
                <a:satMod val="135000"/>
              </a:schemeClr>
              <a:prstClr val="white"/>
            </a:duotone>
          </a:blip>
          <a:srcRect l="41671" t="24734" r="40977" b="33823"/>
          <a:stretch/>
        </p:blipFill>
        <p:spPr>
          <a:xfrm flipH="1">
            <a:off x="3768824" y="5193507"/>
            <a:ext cx="251880" cy="574286"/>
          </a:xfrm>
          <a:prstGeom prst="rect">
            <a:avLst/>
          </a:prstGeom>
        </p:spPr>
      </p:pic>
      <p:pic>
        <p:nvPicPr>
          <p:cNvPr id="84" name="Picture 83"/>
          <p:cNvPicPr>
            <a:picLocks noChangeAspect="1"/>
          </p:cNvPicPr>
          <p:nvPr/>
        </p:nvPicPr>
        <p:blipFill rotWithShape="1">
          <a:blip r:embed="rId3"/>
          <a:srcRect l="41324" t="24371" r="42018" b="33459"/>
          <a:stretch/>
        </p:blipFill>
        <p:spPr>
          <a:xfrm flipH="1">
            <a:off x="8194266" y="5062147"/>
            <a:ext cx="276281" cy="667679"/>
          </a:xfrm>
          <a:prstGeom prst="rect">
            <a:avLst/>
          </a:prstGeom>
        </p:spPr>
      </p:pic>
      <p:pic>
        <p:nvPicPr>
          <p:cNvPr id="85" name="Picture 84"/>
          <p:cNvPicPr>
            <a:picLocks noChangeAspect="1"/>
          </p:cNvPicPr>
          <p:nvPr/>
        </p:nvPicPr>
        <p:blipFill rotWithShape="1">
          <a:blip r:embed="rId3"/>
          <a:srcRect l="41324" t="24371" r="42018" b="33459"/>
          <a:stretch/>
        </p:blipFill>
        <p:spPr>
          <a:xfrm flipH="1">
            <a:off x="8446814" y="5046031"/>
            <a:ext cx="276281" cy="667679"/>
          </a:xfrm>
          <a:prstGeom prst="rect">
            <a:avLst/>
          </a:prstGeom>
        </p:spPr>
      </p:pic>
      <p:pic>
        <p:nvPicPr>
          <p:cNvPr id="86" name="Picture 85"/>
          <p:cNvPicPr>
            <a:picLocks noChangeAspect="1"/>
          </p:cNvPicPr>
          <p:nvPr/>
        </p:nvPicPr>
        <p:blipFill rotWithShape="1">
          <a:blip r:embed="rId2"/>
          <a:srcRect l="41671" t="24734" r="40977" b="33823"/>
          <a:stretch/>
        </p:blipFill>
        <p:spPr>
          <a:xfrm flipH="1">
            <a:off x="4006827" y="5214773"/>
            <a:ext cx="251880" cy="574286"/>
          </a:xfrm>
          <a:prstGeom prst="rect">
            <a:avLst/>
          </a:prstGeom>
        </p:spPr>
      </p:pic>
      <p:pic>
        <p:nvPicPr>
          <p:cNvPr id="87" name="Picture 86"/>
          <p:cNvPicPr>
            <a:picLocks noChangeAspect="1"/>
          </p:cNvPicPr>
          <p:nvPr/>
        </p:nvPicPr>
        <p:blipFill rotWithShape="1">
          <a:blip r:embed="rId2"/>
          <a:srcRect l="41671" t="24734" r="40977" b="33823"/>
          <a:stretch/>
        </p:blipFill>
        <p:spPr>
          <a:xfrm flipH="1">
            <a:off x="4291773" y="5202813"/>
            <a:ext cx="251880" cy="574286"/>
          </a:xfrm>
          <a:prstGeom prst="rect">
            <a:avLst/>
          </a:prstGeom>
        </p:spPr>
      </p:pic>
      <p:sp>
        <p:nvSpPr>
          <p:cNvPr id="91" name="Freeform 90"/>
          <p:cNvSpPr/>
          <p:nvPr/>
        </p:nvSpPr>
        <p:spPr>
          <a:xfrm>
            <a:off x="3732826" y="4991175"/>
            <a:ext cx="1781179" cy="819150"/>
          </a:xfrm>
          <a:custGeom>
            <a:avLst/>
            <a:gdLst>
              <a:gd name="connsiteX0" fmla="*/ 1847850 w 1851997"/>
              <a:gd name="connsiteY0" fmla="*/ 0 h 828675"/>
              <a:gd name="connsiteX1" fmla="*/ 1562100 w 1851997"/>
              <a:gd name="connsiteY1" fmla="*/ 600075 h 828675"/>
              <a:gd name="connsiteX2" fmla="*/ 0 w 1851997"/>
              <a:gd name="connsiteY2" fmla="*/ 828675 h 828675"/>
              <a:gd name="connsiteX0" fmla="*/ 1847850 w 1851997"/>
              <a:gd name="connsiteY0" fmla="*/ 0 h 828675"/>
              <a:gd name="connsiteX1" fmla="*/ 1562100 w 1851997"/>
              <a:gd name="connsiteY1" fmla="*/ 600075 h 828675"/>
              <a:gd name="connsiteX2" fmla="*/ 0 w 1851997"/>
              <a:gd name="connsiteY2" fmla="*/ 828675 h 828675"/>
              <a:gd name="connsiteX0" fmla="*/ 1762125 w 1781179"/>
              <a:gd name="connsiteY0" fmla="*/ 0 h 819150"/>
              <a:gd name="connsiteX1" fmla="*/ 1562100 w 1781179"/>
              <a:gd name="connsiteY1" fmla="*/ 590550 h 819150"/>
              <a:gd name="connsiteX2" fmla="*/ 0 w 1781179"/>
              <a:gd name="connsiteY2" fmla="*/ 819150 h 819150"/>
            </a:gdLst>
            <a:ahLst/>
            <a:cxnLst>
              <a:cxn ang="0">
                <a:pos x="connsiteX0" y="connsiteY0"/>
              </a:cxn>
              <a:cxn ang="0">
                <a:pos x="connsiteX1" y="connsiteY1"/>
              </a:cxn>
              <a:cxn ang="0">
                <a:pos x="connsiteX2" y="connsiteY2"/>
              </a:cxn>
            </a:cxnLst>
            <a:rect l="l" t="t" r="r" b="b"/>
            <a:pathLst>
              <a:path w="1781179" h="819150">
                <a:moveTo>
                  <a:pt x="1762125" y="0"/>
                </a:moveTo>
                <a:cubicBezTo>
                  <a:pt x="1773237" y="230981"/>
                  <a:pt x="1855787" y="454025"/>
                  <a:pt x="1562100" y="590550"/>
                </a:cubicBezTo>
                <a:cubicBezTo>
                  <a:pt x="1268413" y="727075"/>
                  <a:pt x="627062" y="773906"/>
                  <a:pt x="0" y="8191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Freeform 91"/>
          <p:cNvSpPr/>
          <p:nvPr/>
        </p:nvSpPr>
        <p:spPr>
          <a:xfrm flipH="1">
            <a:off x="6631409" y="5002420"/>
            <a:ext cx="1781179" cy="819150"/>
          </a:xfrm>
          <a:custGeom>
            <a:avLst/>
            <a:gdLst>
              <a:gd name="connsiteX0" fmla="*/ 1847850 w 1851997"/>
              <a:gd name="connsiteY0" fmla="*/ 0 h 828675"/>
              <a:gd name="connsiteX1" fmla="*/ 1562100 w 1851997"/>
              <a:gd name="connsiteY1" fmla="*/ 600075 h 828675"/>
              <a:gd name="connsiteX2" fmla="*/ 0 w 1851997"/>
              <a:gd name="connsiteY2" fmla="*/ 828675 h 828675"/>
              <a:gd name="connsiteX0" fmla="*/ 1847850 w 1851997"/>
              <a:gd name="connsiteY0" fmla="*/ 0 h 828675"/>
              <a:gd name="connsiteX1" fmla="*/ 1562100 w 1851997"/>
              <a:gd name="connsiteY1" fmla="*/ 600075 h 828675"/>
              <a:gd name="connsiteX2" fmla="*/ 0 w 1851997"/>
              <a:gd name="connsiteY2" fmla="*/ 828675 h 828675"/>
              <a:gd name="connsiteX0" fmla="*/ 1762125 w 1781179"/>
              <a:gd name="connsiteY0" fmla="*/ 0 h 819150"/>
              <a:gd name="connsiteX1" fmla="*/ 1562100 w 1781179"/>
              <a:gd name="connsiteY1" fmla="*/ 590550 h 819150"/>
              <a:gd name="connsiteX2" fmla="*/ 0 w 1781179"/>
              <a:gd name="connsiteY2" fmla="*/ 819150 h 819150"/>
            </a:gdLst>
            <a:ahLst/>
            <a:cxnLst>
              <a:cxn ang="0">
                <a:pos x="connsiteX0" y="connsiteY0"/>
              </a:cxn>
              <a:cxn ang="0">
                <a:pos x="connsiteX1" y="connsiteY1"/>
              </a:cxn>
              <a:cxn ang="0">
                <a:pos x="connsiteX2" y="connsiteY2"/>
              </a:cxn>
            </a:cxnLst>
            <a:rect l="l" t="t" r="r" b="b"/>
            <a:pathLst>
              <a:path w="1781179" h="819150">
                <a:moveTo>
                  <a:pt x="1762125" y="0"/>
                </a:moveTo>
                <a:cubicBezTo>
                  <a:pt x="1773237" y="230981"/>
                  <a:pt x="1855787" y="454025"/>
                  <a:pt x="1562100" y="590550"/>
                </a:cubicBezTo>
                <a:cubicBezTo>
                  <a:pt x="1268413" y="727075"/>
                  <a:pt x="627062" y="773906"/>
                  <a:pt x="0" y="8191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p:cNvSpPr txBox="1"/>
          <p:nvPr/>
        </p:nvSpPr>
        <p:spPr>
          <a:xfrm>
            <a:off x="1305204" y="1202906"/>
            <a:ext cx="1953490"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Awareness</a:t>
            </a:r>
            <a:endParaRPr lang="en-US" sz="2800" dirty="0"/>
          </a:p>
        </p:txBody>
      </p:sp>
      <p:sp>
        <p:nvSpPr>
          <p:cNvPr id="89" name="TextBox 88"/>
          <p:cNvSpPr txBox="1"/>
          <p:nvPr/>
        </p:nvSpPr>
        <p:spPr>
          <a:xfrm>
            <a:off x="1085373" y="1922342"/>
            <a:ext cx="1953490"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Interest</a:t>
            </a:r>
            <a:endParaRPr lang="en-US" sz="2800" dirty="0"/>
          </a:p>
        </p:txBody>
      </p:sp>
      <p:sp>
        <p:nvSpPr>
          <p:cNvPr id="90" name="TextBox 89"/>
          <p:cNvSpPr txBox="1"/>
          <p:nvPr/>
        </p:nvSpPr>
        <p:spPr>
          <a:xfrm>
            <a:off x="1365592" y="2629126"/>
            <a:ext cx="2417215"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Consideration</a:t>
            </a:r>
            <a:endParaRPr lang="en-US" sz="2800" dirty="0"/>
          </a:p>
        </p:txBody>
      </p:sp>
      <p:sp>
        <p:nvSpPr>
          <p:cNvPr id="94" name="TextBox 93"/>
          <p:cNvSpPr txBox="1"/>
          <p:nvPr/>
        </p:nvSpPr>
        <p:spPr>
          <a:xfrm>
            <a:off x="940378" y="3433284"/>
            <a:ext cx="1953490"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Intent</a:t>
            </a:r>
            <a:endParaRPr lang="en-US" sz="2800" dirty="0"/>
          </a:p>
        </p:txBody>
      </p:sp>
      <p:sp>
        <p:nvSpPr>
          <p:cNvPr id="95" name="TextBox 94"/>
          <p:cNvSpPr txBox="1"/>
          <p:nvPr/>
        </p:nvSpPr>
        <p:spPr>
          <a:xfrm>
            <a:off x="1226306" y="4035292"/>
            <a:ext cx="1953490"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Evaluation</a:t>
            </a:r>
            <a:endParaRPr lang="en-US" sz="2800" dirty="0"/>
          </a:p>
        </p:txBody>
      </p:sp>
      <p:sp>
        <p:nvSpPr>
          <p:cNvPr id="96" name="TextBox 95"/>
          <p:cNvSpPr txBox="1"/>
          <p:nvPr/>
        </p:nvSpPr>
        <p:spPr>
          <a:xfrm>
            <a:off x="1102258" y="4633988"/>
            <a:ext cx="1953490"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Purchase</a:t>
            </a:r>
            <a:endParaRPr lang="en-US" sz="2800" dirty="0"/>
          </a:p>
        </p:txBody>
      </p:sp>
      <p:sp>
        <p:nvSpPr>
          <p:cNvPr id="97" name="TextBox 96"/>
          <p:cNvSpPr txBox="1"/>
          <p:nvPr/>
        </p:nvSpPr>
        <p:spPr>
          <a:xfrm>
            <a:off x="1101316" y="5134377"/>
            <a:ext cx="1953490" cy="523220"/>
          </a:xfrm>
          <a:prstGeom prst="rect">
            <a:avLst/>
          </a:prstGeom>
          <a:solidFill>
            <a:srgbClr val="4ECF4B"/>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Reference</a:t>
            </a:r>
            <a:endParaRPr lang="en-US" sz="2800" dirty="0"/>
          </a:p>
        </p:txBody>
      </p:sp>
      <p:cxnSp>
        <p:nvCxnSpPr>
          <p:cNvPr id="98" name="Straight Connector 97">
            <a:extLst>
              <a:ext uri="{FF2B5EF4-FFF2-40B4-BE49-F238E27FC236}">
                <a16:creationId xmlns:a16="http://schemas.microsoft.com/office/drawing/2014/main" id="{F4A4C8F5-A8CA-4501-BF92-3D9AD466F7AE}"/>
              </a:ext>
            </a:extLst>
          </p:cNvPr>
          <p:cNvCxnSpPr/>
          <p:nvPr/>
        </p:nvCxnSpPr>
        <p:spPr>
          <a:xfrm flipH="1" flipV="1">
            <a:off x="950529" y="1638913"/>
            <a:ext cx="4893676" cy="46748"/>
          </a:xfrm>
          <a:prstGeom prst="line">
            <a:avLst/>
          </a:prstGeom>
          <a:ln w="22225">
            <a:prstDash val="sysDot"/>
            <a:headEnd w="lg" len="lg"/>
            <a:tailEnd type="ova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4A4C8F5-A8CA-4501-BF92-3D9AD466F7AE}"/>
              </a:ext>
            </a:extLst>
          </p:cNvPr>
          <p:cNvCxnSpPr/>
          <p:nvPr/>
        </p:nvCxnSpPr>
        <p:spPr>
          <a:xfrm flipH="1" flipV="1">
            <a:off x="981589" y="3073819"/>
            <a:ext cx="4723771" cy="43037"/>
          </a:xfrm>
          <a:prstGeom prst="line">
            <a:avLst/>
          </a:prstGeom>
          <a:ln w="22225">
            <a:prstDash val="sysDot"/>
            <a:headEnd w="lg" len="lg"/>
            <a:tailEnd type="ova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505BE7D-1564-4561-A7BC-69FAA352793E}"/>
              </a:ext>
            </a:extLst>
          </p:cNvPr>
          <p:cNvCxnSpPr>
            <a:cxnSpLocks/>
          </p:cNvCxnSpPr>
          <p:nvPr/>
        </p:nvCxnSpPr>
        <p:spPr>
          <a:xfrm flipH="1" flipV="1">
            <a:off x="950529" y="5069963"/>
            <a:ext cx="4853859" cy="10937"/>
          </a:xfrm>
          <a:prstGeom prst="line">
            <a:avLst/>
          </a:prstGeom>
          <a:ln w="22225">
            <a:prstDash val="sysDot"/>
            <a:headEnd w="lg" len="lg"/>
            <a:tailEnd type="ova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505BE7D-1564-4561-A7BC-69FAA352793E}"/>
              </a:ext>
            </a:extLst>
          </p:cNvPr>
          <p:cNvCxnSpPr>
            <a:cxnSpLocks/>
          </p:cNvCxnSpPr>
          <p:nvPr/>
        </p:nvCxnSpPr>
        <p:spPr>
          <a:xfrm flipH="1" flipV="1">
            <a:off x="921617" y="4468787"/>
            <a:ext cx="4853859" cy="10937"/>
          </a:xfrm>
          <a:prstGeom prst="line">
            <a:avLst/>
          </a:prstGeom>
          <a:ln w="22225">
            <a:prstDash val="sysDot"/>
            <a:headEnd w="lg" len="lg"/>
            <a:tailEnd type="oval"/>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167466" y="392913"/>
            <a:ext cx="3270454" cy="954107"/>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smtClean="0">
                <a:solidFill>
                  <a:srgbClr val="500000"/>
                </a:solidFill>
              </a:rPr>
              <a:t>Suspect/ </a:t>
            </a:r>
          </a:p>
          <a:p>
            <a:pPr algn="ctr"/>
            <a:r>
              <a:rPr lang="en-IN" sz="2800" dirty="0" smtClean="0">
                <a:solidFill>
                  <a:srgbClr val="500000"/>
                </a:solidFill>
              </a:rPr>
              <a:t>Prospect</a:t>
            </a:r>
            <a:endParaRPr lang="en-US" sz="2800" dirty="0">
              <a:solidFill>
                <a:srgbClr val="500000"/>
              </a:solidFill>
            </a:endParaRPr>
          </a:p>
        </p:txBody>
      </p:sp>
      <p:sp>
        <p:nvSpPr>
          <p:cNvPr id="104" name="Arrow: Down 10">
            <a:extLst>
              <a:ext uri="{FF2B5EF4-FFF2-40B4-BE49-F238E27FC236}">
                <a16:creationId xmlns:a16="http://schemas.microsoft.com/office/drawing/2014/main" id="{56C87271-69E2-4527-A7D1-E7174811F6B1}"/>
              </a:ext>
            </a:extLst>
          </p:cNvPr>
          <p:cNvSpPr/>
          <p:nvPr/>
        </p:nvSpPr>
        <p:spPr>
          <a:xfrm rot="16200000">
            <a:off x="2174091" y="642777"/>
            <a:ext cx="1198126" cy="480321"/>
          </a:xfrm>
          <a:prstGeom prst="downArrow">
            <a:avLst>
              <a:gd name="adj1" fmla="val 69692"/>
              <a:gd name="adj2" fmla="val 50000"/>
            </a:avLst>
          </a:prstGeom>
          <a:gradFill>
            <a:gsLst>
              <a:gs pos="0">
                <a:schemeClr val="accent1">
                  <a:lumMod val="5000"/>
                  <a:lumOff val="95000"/>
                </a:schemeClr>
              </a:gs>
              <a:gs pos="46000">
                <a:srgbClr val="0038A8">
                  <a:alpha val="55686"/>
                </a:srgbClr>
              </a:gs>
              <a:gs pos="74000">
                <a:srgbClr val="00206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p:cNvPicPr>
            <a:picLocks noChangeAspect="1"/>
          </p:cNvPicPr>
          <p:nvPr/>
        </p:nvPicPr>
        <p:blipFill rotWithShape="1">
          <a:blip r:embed="rId3"/>
          <a:srcRect l="41324" t="24371" r="42018" b="33459"/>
          <a:stretch/>
        </p:blipFill>
        <p:spPr>
          <a:xfrm flipH="1">
            <a:off x="7696253" y="5088726"/>
            <a:ext cx="276281" cy="667679"/>
          </a:xfrm>
          <a:prstGeom prst="rect">
            <a:avLst/>
          </a:prstGeom>
        </p:spPr>
      </p:pic>
      <p:pic>
        <p:nvPicPr>
          <p:cNvPr id="102" name="Picture 101"/>
          <p:cNvPicPr>
            <a:picLocks noChangeAspect="1"/>
          </p:cNvPicPr>
          <p:nvPr/>
        </p:nvPicPr>
        <p:blipFill rotWithShape="1">
          <a:blip r:embed="rId3"/>
          <a:srcRect l="41324" t="24371" r="42018" b="33459"/>
          <a:stretch/>
        </p:blipFill>
        <p:spPr>
          <a:xfrm flipH="1">
            <a:off x="7948801" y="5072610"/>
            <a:ext cx="276281" cy="667679"/>
          </a:xfrm>
          <a:prstGeom prst="rect">
            <a:avLst/>
          </a:prstGeom>
        </p:spPr>
      </p:pic>
      <p:sp>
        <p:nvSpPr>
          <p:cNvPr id="81" name="Arrow: Down 10">
            <a:extLst>
              <a:ext uri="{FF2B5EF4-FFF2-40B4-BE49-F238E27FC236}">
                <a16:creationId xmlns:a16="http://schemas.microsoft.com/office/drawing/2014/main" id="{56C87271-69E2-4527-A7D1-E7174811F6B1}"/>
              </a:ext>
            </a:extLst>
          </p:cNvPr>
          <p:cNvSpPr/>
          <p:nvPr/>
        </p:nvSpPr>
        <p:spPr>
          <a:xfrm rot="10800000">
            <a:off x="8187713" y="2266688"/>
            <a:ext cx="1643708" cy="2317825"/>
          </a:xfrm>
          <a:prstGeom prst="downArrow">
            <a:avLst>
              <a:gd name="adj1" fmla="val 69692"/>
              <a:gd name="adj2" fmla="val 50000"/>
            </a:avLst>
          </a:prstGeom>
          <a:gradFill>
            <a:gsLst>
              <a:gs pos="0">
                <a:srgbClr val="00B050">
                  <a:alpha val="29000"/>
                </a:srgbClr>
              </a:gs>
              <a:gs pos="46000">
                <a:schemeClr val="accent6">
                  <a:alpha val="76000"/>
                  <a:lumMod val="62000"/>
                  <a:lumOff val="38000"/>
                </a:schemeClr>
              </a:gs>
              <a:gs pos="74000">
                <a:srgbClr val="00B050">
                  <a:alpha val="6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Down 10">
            <a:extLst>
              <a:ext uri="{FF2B5EF4-FFF2-40B4-BE49-F238E27FC236}">
                <a16:creationId xmlns:a16="http://schemas.microsoft.com/office/drawing/2014/main" id="{56C87271-69E2-4527-A7D1-E7174811F6B1}"/>
              </a:ext>
            </a:extLst>
          </p:cNvPr>
          <p:cNvSpPr/>
          <p:nvPr/>
        </p:nvSpPr>
        <p:spPr>
          <a:xfrm rot="10800000">
            <a:off x="3056889" y="2873689"/>
            <a:ext cx="1643708" cy="1940547"/>
          </a:xfrm>
          <a:prstGeom prst="downArrow">
            <a:avLst>
              <a:gd name="adj1" fmla="val 69692"/>
              <a:gd name="adj2" fmla="val 50000"/>
            </a:avLst>
          </a:prstGeom>
          <a:gradFill>
            <a:gsLst>
              <a:gs pos="0">
                <a:srgbClr val="00B050">
                  <a:alpha val="29000"/>
                </a:srgbClr>
              </a:gs>
              <a:gs pos="46000">
                <a:schemeClr val="accent6">
                  <a:alpha val="76000"/>
                  <a:lumMod val="62000"/>
                  <a:lumOff val="38000"/>
                </a:schemeClr>
              </a:gs>
              <a:gs pos="74000">
                <a:srgbClr val="00B050">
                  <a:alpha val="6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8956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68897"/>
            <a:ext cx="11887200" cy="712602"/>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Experimental or Field Trial: A/B Test in Action</a:t>
            </a:r>
            <a:endParaRPr lang="en-IN" sz="3200" b="1" dirty="0">
              <a:solidFill>
                <a:schemeClr val="accent5">
                  <a:lumMod val="75000"/>
                </a:schemeClr>
              </a:solidFill>
            </a:endParaRPr>
          </a:p>
        </p:txBody>
      </p:sp>
      <p:pic>
        <p:nvPicPr>
          <p:cNvPr id="4" name="Picture 3"/>
          <p:cNvPicPr>
            <a:picLocks noChangeAspect="1"/>
          </p:cNvPicPr>
          <p:nvPr/>
        </p:nvPicPr>
        <p:blipFill>
          <a:blip r:embed="rId2"/>
          <a:stretch>
            <a:fillRect/>
          </a:stretch>
        </p:blipFill>
        <p:spPr>
          <a:xfrm>
            <a:off x="2109653" y="1281499"/>
            <a:ext cx="7612651" cy="3895397"/>
          </a:xfrm>
          <a:prstGeom prst="rect">
            <a:avLst/>
          </a:prstGeom>
        </p:spPr>
      </p:pic>
      <p:sp>
        <p:nvSpPr>
          <p:cNvPr id="5" name="Rectangle 4"/>
          <p:cNvSpPr/>
          <p:nvPr/>
        </p:nvSpPr>
        <p:spPr>
          <a:xfrm>
            <a:off x="110532" y="4842956"/>
            <a:ext cx="9195651" cy="954107"/>
          </a:xfrm>
          <a:prstGeom prst="rect">
            <a:avLst/>
          </a:prstGeom>
        </p:spPr>
        <p:txBody>
          <a:bodyPr wrap="square">
            <a:spAutoFit/>
          </a:bodyPr>
          <a:lstStyle/>
          <a:p>
            <a:r>
              <a:rPr lang="en-IN" sz="2800" b="1" dirty="0"/>
              <a:t>Screenshot from https://www.mymarketresearchmethods.com/</a:t>
            </a:r>
          </a:p>
        </p:txBody>
      </p:sp>
    </p:spTree>
    <p:extLst>
      <p:ext uri="{BB962C8B-B14F-4D97-AF65-F5344CB8AC3E}">
        <p14:creationId xmlns:p14="http://schemas.microsoft.com/office/powerpoint/2010/main" val="14731747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07499" y="4673585"/>
            <a:ext cx="6935809" cy="523220"/>
          </a:xfrm>
          <a:prstGeom prst="rect">
            <a:avLst/>
          </a:prstGeom>
        </p:spPr>
        <p:txBody>
          <a:bodyPr wrap="none">
            <a:spAutoFit/>
          </a:bodyPr>
          <a:lstStyle/>
          <a:p>
            <a:r>
              <a:rPr lang="en-IN" sz="2800" b="1" dirty="0"/>
              <a:t>Screenshot from https://blog.optimizely.com</a:t>
            </a:r>
          </a:p>
        </p:txBody>
      </p:sp>
      <p:sp>
        <p:nvSpPr>
          <p:cNvPr id="4" name="Title 3"/>
          <p:cNvSpPr>
            <a:spLocks noGrp="1"/>
          </p:cNvSpPr>
          <p:nvPr>
            <p:ph type="title"/>
          </p:nvPr>
        </p:nvSpPr>
        <p:spPr>
          <a:xfrm>
            <a:off x="838200" y="365126"/>
            <a:ext cx="10515600" cy="918556"/>
          </a:xfrm>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Lessons Learned from the Experiment</a:t>
            </a:r>
            <a:endParaRPr lang="en-US" sz="3200" b="1" dirty="0">
              <a:solidFill>
                <a:schemeClr val="accent5">
                  <a:lumMod val="75000"/>
                </a:schemeClr>
              </a:solidFill>
            </a:endParaRPr>
          </a:p>
        </p:txBody>
      </p:sp>
      <p:sp>
        <p:nvSpPr>
          <p:cNvPr id="5" name="Content Placeholder 4"/>
          <p:cNvSpPr>
            <a:spLocks noGrp="1"/>
          </p:cNvSpPr>
          <p:nvPr>
            <p:ph idx="1"/>
          </p:nvPr>
        </p:nvSpPr>
        <p:spPr>
          <a:xfrm>
            <a:off x="546370" y="1142104"/>
            <a:ext cx="10515600" cy="3913124"/>
          </a:xfrm>
        </p:spPr>
        <p:txBody>
          <a:bodyPr/>
          <a:lstStyle/>
          <a:p>
            <a:r>
              <a:rPr lang="en-IN" b="1" dirty="0">
                <a:solidFill>
                  <a:schemeClr val="accent5">
                    <a:lumMod val="50000"/>
                  </a:schemeClr>
                </a:solidFill>
              </a:rPr>
              <a:t>Every visitor to your website is an opportunity – they may or many not convert into customers. You may know what motivates them.</a:t>
            </a:r>
          </a:p>
          <a:p>
            <a:r>
              <a:rPr lang="en-IN" b="1" dirty="0">
                <a:solidFill>
                  <a:schemeClr val="accent5">
                    <a:lumMod val="50000"/>
                  </a:schemeClr>
                </a:solidFill>
              </a:rPr>
              <a:t>Question assumptions – they learned that images did better than video. Question your own assumptions!</a:t>
            </a:r>
          </a:p>
          <a:p>
            <a:r>
              <a:rPr lang="en-IN" b="1" dirty="0">
                <a:solidFill>
                  <a:schemeClr val="accent5">
                    <a:lumMod val="50000"/>
                  </a:schemeClr>
                </a:solidFill>
              </a:rPr>
              <a:t>Experiment early and often – they experimented early and discovered the necessary change, and achieved unexpected success.</a:t>
            </a:r>
          </a:p>
          <a:p>
            <a:endParaRPr lang="en-US" b="1" dirty="0">
              <a:solidFill>
                <a:schemeClr val="accent5">
                  <a:lumMod val="50000"/>
                </a:schemeClr>
              </a:solidFill>
            </a:endParaRPr>
          </a:p>
        </p:txBody>
      </p:sp>
    </p:spTree>
    <p:extLst>
      <p:ext uri="{BB962C8B-B14F-4D97-AF65-F5344CB8AC3E}">
        <p14:creationId xmlns:p14="http://schemas.microsoft.com/office/powerpoint/2010/main" val="25306967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11"/>
          <p:cNvSpPr>
            <a:spLocks noGrp="1" noChangeArrowheads="1"/>
          </p:cNvSpPr>
          <p:nvPr>
            <p:ph type="title"/>
          </p:nvPr>
        </p:nvSpPr>
        <p:spPr>
          <a:xfrm>
            <a:off x="1703512" y="259947"/>
            <a:ext cx="7162800" cy="1143000"/>
          </a:xfrm>
          <a:noFill/>
          <a:ln>
            <a:noFill/>
          </a:ln>
        </p:spPr>
        <p:txBody>
          <a:bodyPr spcFirstLastPara="1" wrap="square" lIns="91425" tIns="45700" rIns="91425" bIns="45700" anchor="ctr" anchorCtr="0">
            <a:noAutofit/>
          </a:bodyPr>
          <a:lstStyle/>
          <a:p>
            <a:r>
              <a:rPr lang="en-GB" altLang="en-US" sz="3200" b="1" dirty="0">
                <a:solidFill>
                  <a:schemeClr val="accent5">
                    <a:lumMod val="75000"/>
                  </a:schemeClr>
                </a:solidFill>
              </a:rPr>
              <a:t>Types of Market Research</a:t>
            </a:r>
          </a:p>
        </p:txBody>
      </p:sp>
      <p:grpSp>
        <p:nvGrpSpPr>
          <p:cNvPr id="4" name="Group 3"/>
          <p:cNvGrpSpPr/>
          <p:nvPr/>
        </p:nvGrpSpPr>
        <p:grpSpPr>
          <a:xfrm>
            <a:off x="1162594" y="1196753"/>
            <a:ext cx="9039497" cy="4385935"/>
            <a:chOff x="539552" y="1099124"/>
            <a:chExt cx="7331723" cy="4385935"/>
          </a:xfrm>
        </p:grpSpPr>
        <p:graphicFrame>
          <p:nvGraphicFramePr>
            <p:cNvPr id="2" name="Diagram 1"/>
            <p:cNvGraphicFramePr/>
            <p:nvPr>
              <p:extLst/>
            </p:nvPr>
          </p:nvGraphicFramePr>
          <p:xfrm>
            <a:off x="539552" y="1099124"/>
            <a:ext cx="7331723" cy="4385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779699" y="1734122"/>
              <a:ext cx="1783307" cy="923330"/>
            </a:xfrm>
            <a:prstGeom prst="rect">
              <a:avLst/>
            </a:prstGeom>
            <a:noFill/>
          </p:spPr>
          <p:txBody>
            <a:bodyPr wrap="square" rtlCol="0">
              <a:spAutoFit/>
            </a:bodyPr>
            <a:lstStyle/>
            <a:p>
              <a:r>
                <a:rPr lang="en-GB" altLang="en-US" b="1" dirty="0">
                  <a:latin typeface="Arial" pitchFamily="34" charset="0"/>
                </a:rPr>
                <a:t>By Source of Data or information</a:t>
              </a:r>
            </a:p>
            <a:p>
              <a:endParaRPr lang="en-US" dirty="0"/>
            </a:p>
          </p:txBody>
        </p:sp>
        <p:sp>
          <p:nvSpPr>
            <p:cNvPr id="17" name="TextBox 16"/>
            <p:cNvSpPr txBox="1"/>
            <p:nvPr/>
          </p:nvSpPr>
          <p:spPr>
            <a:xfrm>
              <a:off x="3147056" y="1872622"/>
              <a:ext cx="2116712" cy="646331"/>
            </a:xfrm>
            <a:prstGeom prst="rect">
              <a:avLst/>
            </a:prstGeom>
            <a:noFill/>
          </p:spPr>
          <p:txBody>
            <a:bodyPr wrap="square" rtlCol="0">
              <a:spAutoFit/>
            </a:bodyPr>
            <a:lstStyle/>
            <a:p>
              <a:pPr>
                <a:spcBef>
                  <a:spcPct val="50000"/>
                </a:spcBef>
              </a:pPr>
              <a:r>
                <a:rPr lang="en-GB" altLang="en-US" b="1" dirty="0">
                  <a:latin typeface="Arial" pitchFamily="34" charset="0"/>
                </a:rPr>
                <a:t>By Methodology</a:t>
              </a:r>
            </a:p>
            <a:p>
              <a:endParaRPr lang="en-US" dirty="0"/>
            </a:p>
          </p:txBody>
        </p:sp>
        <p:sp>
          <p:nvSpPr>
            <p:cNvPr id="18" name="TextBox 17"/>
            <p:cNvSpPr txBox="1"/>
            <p:nvPr/>
          </p:nvSpPr>
          <p:spPr>
            <a:xfrm>
              <a:off x="5663707" y="1595623"/>
              <a:ext cx="2152605" cy="646331"/>
            </a:xfrm>
            <a:prstGeom prst="rect">
              <a:avLst/>
            </a:prstGeom>
            <a:noFill/>
          </p:spPr>
          <p:txBody>
            <a:bodyPr wrap="square" rtlCol="0">
              <a:spAutoFit/>
            </a:bodyPr>
            <a:lstStyle/>
            <a:p>
              <a:pPr>
                <a:spcBef>
                  <a:spcPct val="50000"/>
                </a:spcBef>
              </a:pPr>
              <a:r>
                <a:rPr lang="en-GB" altLang="en-US" b="1" dirty="0">
                  <a:latin typeface="Arial" pitchFamily="34" charset="0"/>
                </a:rPr>
                <a:t>By Objectives</a:t>
              </a:r>
            </a:p>
            <a:p>
              <a:endParaRPr lang="en-US" dirty="0"/>
            </a:p>
          </p:txBody>
        </p:sp>
      </p:grpSp>
      <p:sp>
        <p:nvSpPr>
          <p:cNvPr id="8" name="Rounded Rectangle 7"/>
          <p:cNvSpPr/>
          <p:nvPr/>
        </p:nvSpPr>
        <p:spPr bwMode="auto">
          <a:xfrm>
            <a:off x="3841439" y="1196753"/>
            <a:ext cx="6360651" cy="4762357"/>
          </a:xfrm>
          <a:prstGeom prst="roundRect">
            <a:avLst>
              <a:gd name="adj" fmla="val 4749"/>
            </a:avLst>
          </a:prstGeom>
          <a:solidFill>
            <a:srgbClr val="FFFFFF">
              <a:alpha val="73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Tree>
    <p:extLst>
      <p:ext uri="{BB962C8B-B14F-4D97-AF65-F5344CB8AC3E}">
        <p14:creationId xmlns:p14="http://schemas.microsoft.com/office/powerpoint/2010/main" val="178699018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2728" y="392518"/>
            <a:ext cx="7162800" cy="573930"/>
          </a:xfrm>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Market </a:t>
            </a:r>
            <a:r>
              <a:rPr lang="en-IN" sz="3200" b="1" dirty="0" smtClean="0">
                <a:solidFill>
                  <a:schemeClr val="accent5">
                    <a:lumMod val="75000"/>
                  </a:schemeClr>
                </a:solidFill>
              </a:rPr>
              <a:t>Survey Considerations</a:t>
            </a:r>
            <a:endParaRPr lang="en-US" sz="3200" b="1" dirty="0">
              <a:solidFill>
                <a:schemeClr val="accent5">
                  <a:lumMod val="75000"/>
                </a:schemeClr>
              </a:solidFill>
            </a:endParaRPr>
          </a:p>
        </p:txBody>
      </p:sp>
      <p:sp>
        <p:nvSpPr>
          <p:cNvPr id="3" name="Content Placeholder 2"/>
          <p:cNvSpPr>
            <a:spLocks noGrp="1"/>
          </p:cNvSpPr>
          <p:nvPr>
            <p:ph idx="1"/>
          </p:nvPr>
        </p:nvSpPr>
        <p:spPr>
          <a:xfrm>
            <a:off x="1152728" y="1281589"/>
            <a:ext cx="9365596" cy="4675595"/>
          </a:xfrm>
        </p:spPr>
        <p:txBody>
          <a:bodyPr numCol="2"/>
          <a:lstStyle/>
          <a:p>
            <a:pPr marL="0" indent="0">
              <a:buNone/>
            </a:pPr>
            <a:r>
              <a:rPr lang="en-IN" b="1" dirty="0"/>
              <a:t>1. Make sure that every question is necessary</a:t>
            </a:r>
          </a:p>
          <a:p>
            <a:pPr marL="0" indent="0">
              <a:buNone/>
            </a:pPr>
            <a:r>
              <a:rPr lang="en-IN" b="1" dirty="0"/>
              <a:t>2. Keep it short and simple</a:t>
            </a:r>
          </a:p>
          <a:p>
            <a:pPr marL="0" indent="0">
              <a:buNone/>
            </a:pPr>
            <a:r>
              <a:rPr lang="en-US" b="1" dirty="0"/>
              <a:t>3. Ask direct questions</a:t>
            </a:r>
          </a:p>
          <a:p>
            <a:pPr marL="0" indent="0">
              <a:buNone/>
            </a:pPr>
            <a:r>
              <a:rPr lang="en-IN" b="1" dirty="0"/>
              <a:t>4. Ask one question at a time</a:t>
            </a:r>
          </a:p>
          <a:p>
            <a:pPr marL="0" indent="0">
              <a:buNone/>
            </a:pPr>
            <a:r>
              <a:rPr lang="en-IN" b="1" dirty="0"/>
              <a:t>5. Avoid leading and biased questions</a:t>
            </a:r>
          </a:p>
          <a:p>
            <a:pPr marL="0" indent="0">
              <a:buNone/>
            </a:pPr>
            <a:r>
              <a:rPr lang="en-IN" b="1" dirty="0"/>
              <a:t>6. Speak your respondent’s language</a:t>
            </a:r>
          </a:p>
          <a:p>
            <a:pPr marL="0" indent="0">
              <a:buNone/>
            </a:pPr>
            <a:r>
              <a:rPr lang="en-IN" b="1" dirty="0"/>
              <a:t>7. Use response scales whenever possible</a:t>
            </a:r>
          </a:p>
          <a:p>
            <a:pPr marL="0" indent="0">
              <a:buNone/>
            </a:pPr>
            <a:r>
              <a:rPr lang="en-IN" b="1" dirty="0"/>
              <a:t>8. Avoid using grids or matrices for responses</a:t>
            </a:r>
          </a:p>
          <a:p>
            <a:pPr marL="0" indent="0">
              <a:buNone/>
            </a:pPr>
            <a:r>
              <a:rPr lang="en-IN" b="1" dirty="0"/>
              <a:t>9. Rephrase yes/no questions if possible</a:t>
            </a:r>
          </a:p>
          <a:p>
            <a:pPr marL="0" indent="0">
              <a:buNone/>
            </a:pPr>
            <a:r>
              <a:rPr lang="en-IN" b="1" dirty="0"/>
              <a:t>10. Take your survey for a test drive</a:t>
            </a:r>
          </a:p>
          <a:p>
            <a:endParaRPr lang="en-US" b="1" dirty="0"/>
          </a:p>
        </p:txBody>
      </p:sp>
    </p:spTree>
    <p:extLst>
      <p:ext uri="{BB962C8B-B14F-4D97-AF65-F5344CB8AC3E}">
        <p14:creationId xmlns:p14="http://schemas.microsoft.com/office/powerpoint/2010/main" val="417081833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noFill/>
          <a:ln>
            <a:noFill/>
          </a:ln>
        </p:spPr>
        <p:txBody>
          <a:bodyPr spcFirstLastPara="1" wrap="square" lIns="91425" tIns="45700" rIns="91425" bIns="45700" anchor="ctr" anchorCtr="0">
            <a:noAutofit/>
          </a:bodyPr>
          <a:lstStyle/>
          <a:p>
            <a:r>
              <a:rPr lang="en-GB" altLang="en-US" sz="3200" b="1" dirty="0">
                <a:solidFill>
                  <a:schemeClr val="accent5">
                    <a:lumMod val="75000"/>
                  </a:schemeClr>
                </a:solidFill>
              </a:rPr>
              <a:t>Careful how you ask the question</a:t>
            </a:r>
          </a:p>
        </p:txBody>
      </p:sp>
      <p:sp>
        <p:nvSpPr>
          <p:cNvPr id="37891" name="Rectangle 3"/>
          <p:cNvSpPr>
            <a:spLocks noGrp="1" noChangeArrowheads="1"/>
          </p:cNvSpPr>
          <p:nvPr>
            <p:ph type="body" idx="1"/>
          </p:nvPr>
        </p:nvSpPr>
        <p:spPr>
          <a:xfrm>
            <a:off x="1988982" y="1690688"/>
            <a:ext cx="7680960" cy="3581400"/>
          </a:xfrm>
          <a:noFill/>
        </p:spPr>
        <p:txBody>
          <a:bodyPr/>
          <a:lstStyle/>
          <a:p>
            <a:pPr marL="342900" indent="-342900">
              <a:spcBef>
                <a:spcPct val="0"/>
              </a:spcBef>
              <a:buNone/>
            </a:pPr>
            <a:r>
              <a:rPr lang="en-GB" altLang="en-US" b="1" dirty="0">
                <a:solidFill>
                  <a:srgbClr val="002060"/>
                </a:solidFill>
              </a:rPr>
              <a:t>Q. Do you approve of smoking whilst praying?</a:t>
            </a:r>
          </a:p>
          <a:p>
            <a:pPr marL="342900" indent="-342900">
              <a:spcBef>
                <a:spcPct val="0"/>
              </a:spcBef>
              <a:buNone/>
            </a:pPr>
            <a:endParaRPr lang="en-GB" altLang="en-US" sz="1800" b="1" dirty="0">
              <a:solidFill>
                <a:srgbClr val="002060"/>
              </a:solidFill>
            </a:endParaRPr>
          </a:p>
          <a:p>
            <a:pPr marL="342900" indent="-342900">
              <a:spcBef>
                <a:spcPct val="0"/>
              </a:spcBef>
              <a:buNone/>
            </a:pPr>
            <a:r>
              <a:rPr lang="en-GB" altLang="en-US" sz="1800" b="1" dirty="0">
                <a:solidFill>
                  <a:srgbClr val="002060"/>
                </a:solidFill>
              </a:rPr>
              <a:t>			</a:t>
            </a:r>
            <a:r>
              <a:rPr lang="en-GB" altLang="en-US" sz="2400" b="1" dirty="0">
                <a:solidFill>
                  <a:srgbClr val="002060"/>
                </a:solidFill>
              </a:rPr>
              <a:t>A: No</a:t>
            </a:r>
          </a:p>
          <a:p>
            <a:pPr marL="342900" indent="-342900">
              <a:spcBef>
                <a:spcPct val="0"/>
              </a:spcBef>
              <a:buNone/>
            </a:pPr>
            <a:endParaRPr lang="en-GB" altLang="en-US" sz="1800" b="1" dirty="0">
              <a:solidFill>
                <a:srgbClr val="002060"/>
              </a:solidFill>
            </a:endParaRPr>
          </a:p>
          <a:p>
            <a:pPr marL="342900" indent="-342900">
              <a:spcBef>
                <a:spcPct val="0"/>
              </a:spcBef>
              <a:buNone/>
            </a:pPr>
            <a:endParaRPr lang="en-GB" altLang="en-US" sz="1800" b="1" dirty="0">
              <a:solidFill>
                <a:srgbClr val="002060"/>
              </a:solidFill>
            </a:endParaRPr>
          </a:p>
          <a:p>
            <a:pPr marL="342900" indent="-342900">
              <a:spcBef>
                <a:spcPct val="0"/>
              </a:spcBef>
              <a:buNone/>
            </a:pPr>
            <a:r>
              <a:rPr lang="en-GB" altLang="en-US" b="1" dirty="0">
                <a:solidFill>
                  <a:srgbClr val="002060"/>
                </a:solidFill>
              </a:rPr>
              <a:t>Q. Do you approve of praying whilst smoking?</a:t>
            </a:r>
          </a:p>
          <a:p>
            <a:pPr marL="342900" indent="-342900">
              <a:spcBef>
                <a:spcPct val="0"/>
              </a:spcBef>
              <a:buNone/>
            </a:pPr>
            <a:endParaRPr lang="en-GB" altLang="en-US" b="1" dirty="0">
              <a:solidFill>
                <a:srgbClr val="002060"/>
              </a:solidFill>
            </a:endParaRPr>
          </a:p>
          <a:p>
            <a:pPr marL="342900" indent="-342900">
              <a:spcBef>
                <a:spcPct val="0"/>
              </a:spcBef>
              <a:buNone/>
            </a:pPr>
            <a:r>
              <a:rPr lang="en-GB" altLang="en-US" sz="1800" b="1" dirty="0">
                <a:solidFill>
                  <a:srgbClr val="002060"/>
                </a:solidFill>
              </a:rPr>
              <a:t>		</a:t>
            </a:r>
            <a:r>
              <a:rPr lang="en-GB" altLang="en-US" sz="2400" b="1" dirty="0">
                <a:solidFill>
                  <a:srgbClr val="002060"/>
                </a:solidFill>
              </a:rPr>
              <a:t>	A:Yes</a:t>
            </a:r>
          </a:p>
          <a:p>
            <a:pPr marL="342900" indent="-342900">
              <a:spcBef>
                <a:spcPct val="0"/>
              </a:spcBef>
              <a:buNone/>
            </a:pPr>
            <a:endParaRPr lang="en-GB" altLang="en-US" sz="1800" b="1" dirty="0">
              <a:solidFill>
                <a:srgbClr val="002060"/>
              </a:solidFill>
            </a:endParaRPr>
          </a:p>
        </p:txBody>
      </p:sp>
    </p:spTree>
    <p:extLst>
      <p:ext uri="{BB962C8B-B14F-4D97-AF65-F5344CB8AC3E}">
        <p14:creationId xmlns:p14="http://schemas.microsoft.com/office/powerpoint/2010/main" val="2258772630"/>
      </p:ext>
    </p:extLst>
  </p:cSld>
  <p:clrMapOvr>
    <a:masterClrMapping/>
  </p:clrMapOvr>
  <p:transition>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1131"/>
          </a:xfrm>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Example of successful research</a:t>
            </a:r>
            <a:endParaRPr lang="en-US" sz="3200" b="1" dirty="0">
              <a:solidFill>
                <a:schemeClr val="accent5">
                  <a:lumMod val="75000"/>
                </a:schemeClr>
              </a:solidFill>
            </a:endParaRPr>
          </a:p>
        </p:txBody>
      </p:sp>
      <p:sp>
        <p:nvSpPr>
          <p:cNvPr id="3" name="Content Placeholder 2"/>
          <p:cNvSpPr>
            <a:spLocks noGrp="1"/>
          </p:cNvSpPr>
          <p:nvPr>
            <p:ph idx="1"/>
          </p:nvPr>
        </p:nvSpPr>
        <p:spPr>
          <a:xfrm>
            <a:off x="687421" y="1574752"/>
            <a:ext cx="10817157" cy="4375242"/>
          </a:xfrm>
        </p:spPr>
        <p:txBody>
          <a:bodyPr>
            <a:normAutofit/>
          </a:bodyPr>
          <a:lstStyle/>
          <a:p>
            <a:r>
              <a:rPr lang="en-US" b="1" dirty="0">
                <a:solidFill>
                  <a:schemeClr val="accent5">
                    <a:lumMod val="50000"/>
                  </a:schemeClr>
                </a:solidFill>
              </a:rPr>
              <a:t>Coke saw decline in the market share in the late 1970s and early 1980s</a:t>
            </a:r>
          </a:p>
          <a:p>
            <a:r>
              <a:rPr lang="en-US" b="1" dirty="0">
                <a:solidFill>
                  <a:schemeClr val="accent5">
                    <a:lumMod val="50000"/>
                  </a:schemeClr>
                </a:solidFill>
              </a:rPr>
              <a:t>The Coca-Cola company had evidence that taste was the cause. </a:t>
            </a:r>
          </a:p>
          <a:p>
            <a:r>
              <a:rPr lang="en-US" b="1" dirty="0">
                <a:solidFill>
                  <a:schemeClr val="accent5">
                    <a:lumMod val="50000"/>
                  </a:schemeClr>
                </a:solidFill>
              </a:rPr>
              <a:t>A new product dubbed “New Coke” was developed that was sweeter than the original-formula Coke. Sale declined further.</a:t>
            </a:r>
          </a:p>
          <a:p>
            <a:r>
              <a:rPr lang="en-US" b="1" dirty="0">
                <a:solidFill>
                  <a:schemeClr val="accent5">
                    <a:lumMod val="50000"/>
                  </a:schemeClr>
                </a:solidFill>
              </a:rPr>
              <a:t>Almost 200,000 blind product taste tests were conducted in the United States, and more than one-half of the participants favored Old Coke over New Coke. </a:t>
            </a:r>
          </a:p>
          <a:p>
            <a:r>
              <a:rPr lang="en-US" b="1" dirty="0">
                <a:solidFill>
                  <a:schemeClr val="accent5">
                    <a:lumMod val="50000"/>
                  </a:schemeClr>
                </a:solidFill>
              </a:rPr>
              <a:t>Ultimately, New Coke was withdrawn from the market.</a:t>
            </a:r>
          </a:p>
        </p:txBody>
      </p:sp>
    </p:spTree>
    <p:extLst>
      <p:ext uri="{BB962C8B-B14F-4D97-AF65-F5344CB8AC3E}">
        <p14:creationId xmlns:p14="http://schemas.microsoft.com/office/powerpoint/2010/main" val="43182095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title"/>
          </p:nvPr>
        </p:nvSpPr>
        <p:spPr>
          <a:xfrm>
            <a:off x="933855" y="363166"/>
            <a:ext cx="7162800" cy="1143000"/>
          </a:xfrm>
          <a:noFill/>
          <a:ln>
            <a:noFill/>
          </a:ln>
        </p:spPr>
        <p:txBody>
          <a:bodyPr spcFirstLastPara="1" wrap="square" lIns="91425" tIns="45700" rIns="91425" bIns="45700" anchor="ctr" anchorCtr="0">
            <a:noAutofit/>
          </a:bodyPr>
          <a:lstStyle/>
          <a:p>
            <a:r>
              <a:rPr lang="en-GB" altLang="en-US" sz="3200" b="1" dirty="0">
                <a:solidFill>
                  <a:schemeClr val="accent5">
                    <a:lumMod val="75000"/>
                  </a:schemeClr>
                </a:solidFill>
              </a:rPr>
              <a:t>Coca Cola Failure and Success</a:t>
            </a:r>
          </a:p>
        </p:txBody>
      </p:sp>
      <p:sp>
        <p:nvSpPr>
          <p:cNvPr id="39940" name="Rectangle 4"/>
          <p:cNvSpPr>
            <a:spLocks noChangeArrowheads="1"/>
          </p:cNvSpPr>
          <p:nvPr/>
        </p:nvSpPr>
        <p:spPr bwMode="auto">
          <a:xfrm>
            <a:off x="933855" y="1325352"/>
            <a:ext cx="9396007" cy="30444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GB" altLang="en-US" b="1" dirty="0" smtClean="0">
                <a:latin typeface="Arial" pitchFamily="34" charset="0"/>
              </a:rPr>
              <a:t>Coke was losing market-share</a:t>
            </a:r>
          </a:p>
          <a:p>
            <a:pPr>
              <a:spcBef>
                <a:spcPct val="50000"/>
              </a:spcBef>
            </a:pPr>
            <a:r>
              <a:rPr lang="en-GB" altLang="en-US" b="1" dirty="0" smtClean="0">
                <a:latin typeface="Arial" pitchFamily="34" charset="0"/>
              </a:rPr>
              <a:t>May </a:t>
            </a:r>
            <a:r>
              <a:rPr lang="en-GB" altLang="en-US" b="1" dirty="0">
                <a:latin typeface="Arial" pitchFamily="34" charset="0"/>
              </a:rPr>
              <a:t>1985 	Old Coke withdrawn</a:t>
            </a:r>
          </a:p>
          <a:p>
            <a:pPr lvl="4">
              <a:spcBef>
                <a:spcPct val="50000"/>
              </a:spcBef>
            </a:pPr>
            <a:r>
              <a:rPr lang="en-GB" altLang="en-US" b="1" dirty="0">
                <a:latin typeface="Arial" pitchFamily="34" charset="0"/>
              </a:rPr>
              <a:t>New Coke </a:t>
            </a:r>
            <a:r>
              <a:rPr lang="en-GB" altLang="en-US" b="1" dirty="0" smtClean="0">
                <a:latin typeface="Arial" pitchFamily="34" charset="0"/>
              </a:rPr>
              <a:t>introduced presuming customer prefer sweeter taste</a:t>
            </a:r>
          </a:p>
          <a:p>
            <a:pPr lvl="4">
              <a:spcBef>
                <a:spcPct val="50000"/>
              </a:spcBef>
            </a:pPr>
            <a:r>
              <a:rPr lang="en-GB" altLang="en-US" b="1" dirty="0" smtClean="0">
                <a:latin typeface="Arial" pitchFamily="34" charset="0"/>
              </a:rPr>
              <a:t>The strategy failed.</a:t>
            </a:r>
            <a:endParaRPr lang="en-GB" altLang="en-US" b="1" dirty="0">
              <a:latin typeface="Arial" pitchFamily="34" charset="0"/>
            </a:endParaRPr>
          </a:p>
          <a:p>
            <a:pPr>
              <a:spcBef>
                <a:spcPct val="50000"/>
              </a:spcBef>
            </a:pPr>
            <a:r>
              <a:rPr lang="en-GB" altLang="en-US" b="1" dirty="0">
                <a:latin typeface="Arial" pitchFamily="34" charset="0"/>
              </a:rPr>
              <a:t>July 1989	Old Coke reintroduced as Coke </a:t>
            </a:r>
            <a:r>
              <a:rPr lang="en-GB" altLang="en-US" b="1" dirty="0" smtClean="0">
                <a:latin typeface="Arial" pitchFamily="34" charset="0"/>
              </a:rPr>
              <a:t>Classic and ales went up.</a:t>
            </a:r>
            <a:endParaRPr lang="en-GB" altLang="en-US" b="1" dirty="0">
              <a:latin typeface="Arial" pitchFamily="34" charset="0"/>
            </a:endParaRPr>
          </a:p>
        </p:txBody>
      </p:sp>
      <p:pic>
        <p:nvPicPr>
          <p:cNvPr id="12290" name="Picture 2" descr="Image result for new coke and old co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0970" y="4455331"/>
            <a:ext cx="2496455" cy="1997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748072"/>
      </p:ext>
    </p:extLst>
  </p:cSld>
  <p:clrMapOvr>
    <a:masterClrMapping/>
  </p:clrMapOvr>
  <p:transition>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329184" y="566928"/>
          <a:ext cx="10131552" cy="4881166"/>
        </p:xfrm>
        <a:graphic>
          <a:graphicData uri="http://schemas.openxmlformats.org/drawingml/2006/table">
            <a:tbl>
              <a:tblPr/>
              <a:tblGrid>
                <a:gridCol w="778084">
                  <a:extLst>
                    <a:ext uri="{9D8B030D-6E8A-4147-A177-3AD203B41FA5}">
                      <a16:colId xmlns:a16="http://schemas.microsoft.com/office/drawing/2014/main" val="20000"/>
                    </a:ext>
                  </a:extLst>
                </a:gridCol>
                <a:gridCol w="1142156">
                  <a:extLst>
                    <a:ext uri="{9D8B030D-6E8A-4147-A177-3AD203B41FA5}">
                      <a16:colId xmlns:a16="http://schemas.microsoft.com/office/drawing/2014/main" val="20001"/>
                    </a:ext>
                  </a:extLst>
                </a:gridCol>
                <a:gridCol w="1545336">
                  <a:extLst>
                    <a:ext uri="{9D8B030D-6E8A-4147-A177-3AD203B41FA5}">
                      <a16:colId xmlns:a16="http://schemas.microsoft.com/office/drawing/2014/main" val="20002"/>
                    </a:ext>
                  </a:extLst>
                </a:gridCol>
                <a:gridCol w="2596896">
                  <a:extLst>
                    <a:ext uri="{9D8B030D-6E8A-4147-A177-3AD203B41FA5}">
                      <a16:colId xmlns:a16="http://schemas.microsoft.com/office/drawing/2014/main" val="20003"/>
                    </a:ext>
                  </a:extLst>
                </a:gridCol>
                <a:gridCol w="969264">
                  <a:extLst>
                    <a:ext uri="{9D8B030D-6E8A-4147-A177-3AD203B41FA5}">
                      <a16:colId xmlns:a16="http://schemas.microsoft.com/office/drawing/2014/main" val="20004"/>
                    </a:ext>
                  </a:extLst>
                </a:gridCol>
                <a:gridCol w="3099816">
                  <a:extLst>
                    <a:ext uri="{9D8B030D-6E8A-4147-A177-3AD203B41FA5}">
                      <a16:colId xmlns:a16="http://schemas.microsoft.com/office/drawing/2014/main" val="20005"/>
                    </a:ext>
                  </a:extLst>
                </a:gridCol>
              </a:tblGrid>
              <a:tr h="671604">
                <a:tc gridSpan="2">
                  <a:txBody>
                    <a:bodyPr/>
                    <a:lstStyle/>
                    <a:p>
                      <a:pPr algn="ctr" fontAlgn="ctr"/>
                      <a:r>
                        <a:rPr lang="en-IN" sz="1800" b="1" i="0" u="none" strike="noStrike" dirty="0">
                          <a:solidFill>
                            <a:srgbClr val="FFFFFF"/>
                          </a:solidFill>
                          <a:effectLst/>
                          <a:latin typeface="Calibri" panose="020F0502020204030204" pitchFamily="34" charset="0"/>
                        </a:rPr>
                        <a:t>Methods</a:t>
                      </a:r>
                    </a:p>
                  </a:txBody>
                  <a:tcPr marL="6306" marR="6306" marT="6306" marB="0" anchor="ctr">
                    <a:lnL w="25400" cap="flat" cmpd="dbl"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ash"/>
                      <a:round/>
                      <a:headEnd type="none" w="med" len="med"/>
                      <a:tailEnd type="none" w="med" len="med"/>
                    </a:lnB>
                    <a:solidFill>
                      <a:srgbClr val="002060"/>
                    </a:solidFill>
                  </a:tcPr>
                </a:tc>
                <a:tc hMerge="1">
                  <a:txBody>
                    <a:bodyPr/>
                    <a:lstStyle/>
                    <a:p>
                      <a:endParaRPr lang="en-IN"/>
                    </a:p>
                  </a:txBody>
                  <a:tcPr/>
                </a:tc>
                <a:tc>
                  <a:txBody>
                    <a:bodyPr/>
                    <a:lstStyle/>
                    <a:p>
                      <a:pPr algn="l" fontAlgn="ctr"/>
                      <a:r>
                        <a:rPr lang="en-IN" sz="1800" b="1" i="0" u="none" strike="noStrike" dirty="0">
                          <a:solidFill>
                            <a:srgbClr val="FFFFFF"/>
                          </a:solidFill>
                          <a:effectLst/>
                          <a:latin typeface="Calibri" panose="020F0502020204030204" pitchFamily="34" charset="0"/>
                        </a:rPr>
                        <a:t>Qualitative or Quantitative</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ash"/>
                      <a:round/>
                      <a:headEnd type="none" w="med" len="med"/>
                      <a:tailEnd type="none" w="med" len="med"/>
                    </a:lnB>
                    <a:solidFill>
                      <a:srgbClr val="002060"/>
                    </a:solidFill>
                  </a:tcPr>
                </a:tc>
                <a:tc>
                  <a:txBody>
                    <a:bodyPr/>
                    <a:lstStyle/>
                    <a:p>
                      <a:pPr algn="ctr" fontAlgn="ctr"/>
                      <a:r>
                        <a:rPr lang="en-IN" sz="1800" b="1" i="0" u="none" strike="noStrike" dirty="0">
                          <a:solidFill>
                            <a:srgbClr val="FFFFFF"/>
                          </a:solidFill>
                          <a:effectLst/>
                          <a:latin typeface="Calibri" panose="020F0502020204030204" pitchFamily="34" charset="0"/>
                        </a:rPr>
                        <a:t>Cost</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ash"/>
                      <a:round/>
                      <a:headEnd type="none" w="med" len="med"/>
                      <a:tailEnd type="none" w="med" len="med"/>
                    </a:lnB>
                    <a:solidFill>
                      <a:srgbClr val="002060"/>
                    </a:solidFill>
                  </a:tcPr>
                </a:tc>
                <a:tc>
                  <a:txBody>
                    <a:bodyPr/>
                    <a:lstStyle/>
                    <a:p>
                      <a:pPr algn="ctr" fontAlgn="ctr"/>
                      <a:r>
                        <a:rPr lang="en-IN" sz="1800" b="1" i="0" u="none" strike="noStrike" dirty="0">
                          <a:solidFill>
                            <a:srgbClr val="FFFFFF"/>
                          </a:solidFill>
                          <a:effectLst/>
                          <a:latin typeface="Calibri" panose="020F0502020204030204" pitchFamily="34" charset="0"/>
                        </a:rPr>
                        <a:t>Time</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ash"/>
                      <a:round/>
                      <a:headEnd type="none" w="med" len="med"/>
                      <a:tailEnd type="none" w="med" len="med"/>
                    </a:lnB>
                    <a:solidFill>
                      <a:srgbClr val="002060"/>
                    </a:solidFill>
                  </a:tcPr>
                </a:tc>
                <a:tc>
                  <a:txBody>
                    <a:bodyPr/>
                    <a:lstStyle/>
                    <a:p>
                      <a:pPr algn="l" fontAlgn="ctr"/>
                      <a:r>
                        <a:rPr lang="en-IN" sz="1800" b="1" i="0" u="none" strike="noStrike" dirty="0">
                          <a:solidFill>
                            <a:srgbClr val="FFFFFF"/>
                          </a:solidFill>
                          <a:effectLst/>
                          <a:latin typeface="Calibri" panose="020F0502020204030204" pitchFamily="34" charset="0"/>
                        </a:rPr>
                        <a:t>Suggestions</a:t>
                      </a:r>
                    </a:p>
                  </a:txBody>
                  <a:tcPr marL="6306" marR="6306" marT="6306" marB="0" anchor="ctr">
                    <a:lnL w="6350" cap="flat" cmpd="sng" algn="ctr">
                      <a:solidFill>
                        <a:srgbClr val="000000"/>
                      </a:solidFill>
                      <a:prstDash val="dash"/>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ash"/>
                      <a:round/>
                      <a:headEnd type="none" w="med" len="med"/>
                      <a:tailEnd type="none" w="med" len="med"/>
                    </a:lnB>
                    <a:solidFill>
                      <a:srgbClr val="002060"/>
                    </a:solidFill>
                  </a:tcPr>
                </a:tc>
                <a:extLst>
                  <a:ext uri="{0D108BD9-81ED-4DB2-BD59-A6C34878D82A}">
                    <a16:rowId xmlns:a16="http://schemas.microsoft.com/office/drawing/2014/main" val="10000"/>
                  </a:ext>
                </a:extLst>
              </a:tr>
              <a:tr h="553692">
                <a:tc gridSpan="2">
                  <a:txBody>
                    <a:bodyPr/>
                    <a:lstStyle/>
                    <a:p>
                      <a:pPr algn="ctr" fontAlgn="ctr"/>
                      <a:r>
                        <a:rPr lang="en-IN" sz="1600" b="1" i="0" u="none" strike="noStrike" dirty="0">
                          <a:solidFill>
                            <a:srgbClr val="000000"/>
                          </a:solidFill>
                          <a:effectLst/>
                          <a:latin typeface="Calibri" panose="020F0502020204030204" pitchFamily="34" charset="0"/>
                        </a:rPr>
                        <a:t>Secondary</a:t>
                      </a:r>
                    </a:p>
                  </a:txBody>
                  <a:tcPr marL="6306" marR="6306" marT="6306" marB="0" anchor="ctr">
                    <a:lnL w="25400" cap="flat" cmpd="dbl"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B4C6E7"/>
                    </a:solidFill>
                  </a:tcPr>
                </a:tc>
                <a:tc hMerge="1">
                  <a:txBody>
                    <a:bodyPr/>
                    <a:lstStyle/>
                    <a:p>
                      <a:endParaRPr lang="en-IN"/>
                    </a:p>
                  </a:txBody>
                  <a:tcPr/>
                </a:tc>
                <a:tc>
                  <a:txBody>
                    <a:bodyPr/>
                    <a:lstStyle/>
                    <a:p>
                      <a:pPr algn="l" fontAlgn="ctr"/>
                      <a:r>
                        <a:rPr lang="en-IN" sz="1600" b="0" i="0" u="none" strike="noStrike" dirty="0">
                          <a:solidFill>
                            <a:srgbClr val="000000"/>
                          </a:solidFill>
                          <a:effectLst/>
                          <a:latin typeface="Calibri" panose="020F0502020204030204" pitchFamily="34" charset="0"/>
                        </a:rPr>
                        <a:t>Both</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US" sz="1600" b="0" i="0" u="none" strike="noStrike" dirty="0">
                          <a:solidFill>
                            <a:srgbClr val="000000"/>
                          </a:solidFill>
                          <a:effectLst/>
                          <a:latin typeface="Calibri" panose="020F0502020204030204" pitchFamily="34" charset="0"/>
                        </a:rPr>
                        <a:t>Low. </a:t>
                      </a:r>
                      <a:r>
                        <a:rPr lang="en-US" sz="1600" b="0" i="0" u="none" strike="noStrike" dirty="0" smtClean="0">
                          <a:solidFill>
                            <a:srgbClr val="000000"/>
                          </a:solidFill>
                          <a:effectLst/>
                          <a:latin typeface="Calibri" panose="020F0502020204030204" pitchFamily="34" charset="0"/>
                        </a:rPr>
                        <a:t>Free </a:t>
                      </a:r>
                      <a:r>
                        <a:rPr lang="en-US" sz="1600" b="0" i="0" u="none" strike="noStrike" dirty="0">
                          <a:solidFill>
                            <a:srgbClr val="000000"/>
                          </a:solidFill>
                          <a:effectLst/>
                          <a:latin typeface="Calibri" panose="020F0502020204030204" pitchFamily="34" charset="0"/>
                        </a:rPr>
                        <a:t>in</a:t>
                      </a:r>
                      <a:r>
                        <a:rPr lang="en-US" sz="1600" b="0" i="0" u="none" strike="noStrike" baseline="0" dirty="0">
                          <a:solidFill>
                            <a:srgbClr val="000000"/>
                          </a:solidFill>
                          <a:effectLst/>
                          <a:latin typeface="Calibri" panose="020F0502020204030204" pitchFamily="34" charset="0"/>
                        </a:rPr>
                        <a:t> some contexts.</a:t>
                      </a:r>
                      <a:endParaRPr lang="en-US" sz="1600" b="0" i="0" u="none" strike="noStrike" dirty="0">
                        <a:solidFill>
                          <a:srgbClr val="000000"/>
                        </a:solidFill>
                        <a:effectLst/>
                        <a:latin typeface="Calibri" panose="020F0502020204030204" pitchFamily="34" charset="0"/>
                      </a:endParaRP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IN" sz="1600" b="0" i="0" u="none" strike="noStrike">
                          <a:solidFill>
                            <a:srgbClr val="000000"/>
                          </a:solidFill>
                          <a:effectLst/>
                          <a:latin typeface="Calibri" panose="020F0502020204030204" pitchFamily="34" charset="0"/>
                        </a:rPr>
                        <a:t>Short</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US" sz="1600" b="0" i="0" u="none" strike="noStrike">
                          <a:solidFill>
                            <a:srgbClr val="000000"/>
                          </a:solidFill>
                          <a:effectLst/>
                          <a:latin typeface="Calibri" panose="020F0502020204030204" pitchFamily="34" charset="0"/>
                        </a:rPr>
                        <a:t>Get a bird's eye view  or a ballpark estimate. Good to start with.</a:t>
                      </a:r>
                    </a:p>
                  </a:txBody>
                  <a:tcPr marL="6306" marR="6306" marT="6306" marB="0" anchor="ctr">
                    <a:lnL w="6350" cap="flat" cmpd="sng" algn="ctr">
                      <a:solidFill>
                        <a:srgbClr val="000000"/>
                      </a:solidFill>
                      <a:prstDash val="dash"/>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extLst>
                  <a:ext uri="{0D108BD9-81ED-4DB2-BD59-A6C34878D82A}">
                    <a16:rowId xmlns:a16="http://schemas.microsoft.com/office/drawing/2014/main" val="10001"/>
                  </a:ext>
                </a:extLst>
              </a:tr>
              <a:tr h="915508">
                <a:tc rowSpan="5">
                  <a:txBody>
                    <a:bodyPr/>
                    <a:lstStyle/>
                    <a:p>
                      <a:pPr algn="ctr" fontAlgn="ctr"/>
                      <a:r>
                        <a:rPr lang="en-IN" sz="1600" b="1" i="0" u="none" strike="noStrike" dirty="0">
                          <a:solidFill>
                            <a:srgbClr val="000000"/>
                          </a:solidFill>
                          <a:effectLst/>
                          <a:latin typeface="Calibri" panose="020F0502020204030204" pitchFamily="34" charset="0"/>
                        </a:rPr>
                        <a:t>Primary</a:t>
                      </a:r>
                    </a:p>
                  </a:txBody>
                  <a:tcPr marL="6306" marR="6306" marT="6306" marB="0" anchor="ctr">
                    <a:lnL w="25400" cap="flat" cmpd="dbl"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25400" cap="flat" cmpd="dbl" algn="ctr">
                      <a:solidFill>
                        <a:srgbClr val="000000"/>
                      </a:solidFill>
                      <a:prstDash val="dash"/>
                      <a:round/>
                      <a:headEnd type="none" w="med" len="med"/>
                      <a:tailEnd type="none" w="med" len="med"/>
                    </a:lnB>
                    <a:solidFill>
                      <a:srgbClr val="B4C6E7"/>
                    </a:solidFill>
                  </a:tcPr>
                </a:tc>
                <a:tc>
                  <a:txBody>
                    <a:bodyPr/>
                    <a:lstStyle/>
                    <a:p>
                      <a:pPr algn="l" fontAlgn="ctr"/>
                      <a:r>
                        <a:rPr lang="en-IN" sz="1600" b="0" i="0" u="none" strike="noStrike" dirty="0">
                          <a:solidFill>
                            <a:srgbClr val="000000"/>
                          </a:solidFill>
                          <a:effectLst/>
                          <a:latin typeface="Calibri" panose="020F0502020204030204" pitchFamily="34" charset="0"/>
                        </a:rPr>
                        <a:t>Survey</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IN" sz="1600" b="0" i="0" u="none" strike="noStrike">
                          <a:solidFill>
                            <a:srgbClr val="000000"/>
                          </a:solidFill>
                          <a:effectLst/>
                          <a:latin typeface="Calibri" panose="020F0502020204030204" pitchFamily="34" charset="0"/>
                        </a:rPr>
                        <a:t>Qunatitative</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US" sz="1600" b="0" i="0" u="none" strike="noStrike" dirty="0">
                          <a:solidFill>
                            <a:srgbClr val="000000"/>
                          </a:solidFill>
                          <a:effectLst/>
                          <a:latin typeface="Calibri" panose="020F0502020204030204" pitchFamily="34" charset="0"/>
                        </a:rPr>
                        <a:t>Usually costly. Cost elements: Participants incentive, survey design, survey administration</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IN" sz="1600" b="0" i="0" u="none" strike="noStrike" dirty="0">
                          <a:solidFill>
                            <a:srgbClr val="000000"/>
                          </a:solidFill>
                          <a:effectLst/>
                          <a:latin typeface="Calibri" panose="020F0502020204030204" pitchFamily="34" charset="0"/>
                        </a:rPr>
                        <a:t>Medium</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US" sz="1600" b="0" i="0" u="none" strike="noStrike" dirty="0">
                          <a:solidFill>
                            <a:srgbClr val="000000"/>
                          </a:solidFill>
                          <a:effectLst/>
                          <a:latin typeface="Calibri" panose="020F0502020204030204" pitchFamily="34" charset="0"/>
                        </a:rPr>
                        <a:t>Gain insight on specific parameters. Get reliable information.</a:t>
                      </a:r>
                    </a:p>
                  </a:txBody>
                  <a:tcPr marL="6306" marR="6306" marT="6306" marB="0" anchor="ctr">
                    <a:lnL w="6350" cap="flat" cmpd="sng" algn="ctr">
                      <a:solidFill>
                        <a:srgbClr val="000000"/>
                      </a:solidFill>
                      <a:prstDash val="dash"/>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extLst>
                  <a:ext uri="{0D108BD9-81ED-4DB2-BD59-A6C34878D82A}">
                    <a16:rowId xmlns:a16="http://schemas.microsoft.com/office/drawing/2014/main" val="10002"/>
                  </a:ext>
                </a:extLst>
              </a:tr>
              <a:tr h="731520">
                <a:tc vMerge="1">
                  <a:txBody>
                    <a:bodyPr/>
                    <a:lstStyle/>
                    <a:p>
                      <a:endParaRPr lang="en-IN"/>
                    </a:p>
                  </a:txBody>
                  <a:tcPr/>
                </a:tc>
                <a:tc>
                  <a:txBody>
                    <a:bodyPr/>
                    <a:lstStyle/>
                    <a:p>
                      <a:pPr algn="l" fontAlgn="ctr"/>
                      <a:r>
                        <a:rPr lang="en-IN" sz="1600" b="0" i="0" u="none" strike="noStrike" dirty="0">
                          <a:solidFill>
                            <a:srgbClr val="000000"/>
                          </a:solidFill>
                          <a:effectLst/>
                          <a:latin typeface="Calibri" panose="020F0502020204030204" pitchFamily="34" charset="0"/>
                        </a:rPr>
                        <a:t>Focus groups</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IN" sz="1600" b="0" i="0" u="none" strike="noStrike" dirty="0">
                          <a:solidFill>
                            <a:srgbClr val="000000"/>
                          </a:solidFill>
                          <a:effectLst/>
                          <a:latin typeface="Calibri" panose="020F0502020204030204" pitchFamily="34" charset="0"/>
                        </a:rPr>
                        <a:t>Qualitative</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US" sz="1600" b="0" i="0" u="none" strike="noStrike" dirty="0">
                          <a:solidFill>
                            <a:srgbClr val="000000"/>
                          </a:solidFill>
                          <a:effectLst/>
                          <a:latin typeface="Calibri" panose="020F0502020204030204" pitchFamily="34" charset="0"/>
                        </a:rPr>
                        <a:t>Medium. Cost elements: Group moderation and participant incentives.</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IN" sz="1600" b="0" i="0" u="none" strike="noStrike" dirty="0">
                          <a:solidFill>
                            <a:srgbClr val="000000"/>
                          </a:solidFill>
                          <a:effectLst/>
                          <a:latin typeface="Calibri" panose="020F0502020204030204" pitchFamily="34" charset="0"/>
                        </a:rPr>
                        <a:t>Medium</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US" sz="1600" b="0" i="0" u="none" strike="noStrike" dirty="0">
                          <a:solidFill>
                            <a:srgbClr val="000000"/>
                          </a:solidFill>
                          <a:effectLst/>
                          <a:latin typeface="Calibri" panose="020F0502020204030204" pitchFamily="34" charset="0"/>
                        </a:rPr>
                        <a:t>Slightly deeper probing than exploratory.</a:t>
                      </a:r>
                    </a:p>
                  </a:txBody>
                  <a:tcPr marL="6306" marR="6306" marT="6306" marB="0" anchor="ctr">
                    <a:lnL w="6350" cap="flat" cmpd="sng" algn="ctr">
                      <a:solidFill>
                        <a:srgbClr val="000000"/>
                      </a:solidFill>
                      <a:prstDash val="dash"/>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extLst>
                  <a:ext uri="{0D108BD9-81ED-4DB2-BD59-A6C34878D82A}">
                    <a16:rowId xmlns:a16="http://schemas.microsoft.com/office/drawing/2014/main" val="10003"/>
                  </a:ext>
                </a:extLst>
              </a:tr>
              <a:tr h="649455">
                <a:tc vMerge="1">
                  <a:txBody>
                    <a:bodyPr/>
                    <a:lstStyle/>
                    <a:p>
                      <a:endParaRPr lang="en-IN"/>
                    </a:p>
                  </a:txBody>
                  <a:tcPr/>
                </a:tc>
                <a:tc>
                  <a:txBody>
                    <a:bodyPr/>
                    <a:lstStyle/>
                    <a:p>
                      <a:pPr algn="l" fontAlgn="ctr"/>
                      <a:r>
                        <a:rPr lang="en-IN" sz="1600" b="0" i="0" u="none" strike="noStrike" dirty="0">
                          <a:solidFill>
                            <a:srgbClr val="000000"/>
                          </a:solidFill>
                          <a:effectLst/>
                          <a:latin typeface="Calibri" panose="020F0502020204030204" pitchFamily="34" charset="0"/>
                        </a:rPr>
                        <a:t>Interviews</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IN" sz="1600" b="0" i="0" u="none" strike="noStrike" dirty="0">
                          <a:solidFill>
                            <a:srgbClr val="000000"/>
                          </a:solidFill>
                          <a:effectLst/>
                          <a:latin typeface="Calibri" panose="020F0502020204030204" pitchFamily="34" charset="0"/>
                        </a:rPr>
                        <a:t>Qualitative</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US" sz="1600" b="0" i="0" u="none" strike="noStrike">
                          <a:solidFill>
                            <a:srgbClr val="000000"/>
                          </a:solidFill>
                          <a:effectLst/>
                          <a:latin typeface="Calibri" panose="020F0502020204030204" pitchFamily="34" charset="0"/>
                        </a:rPr>
                        <a:t>Medium. Depends on the sample size.</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IN" sz="1600" b="0" i="0" u="none" strike="noStrike" dirty="0">
                          <a:solidFill>
                            <a:srgbClr val="000000"/>
                          </a:solidFill>
                          <a:effectLst/>
                          <a:latin typeface="Calibri" panose="020F0502020204030204" pitchFamily="34" charset="0"/>
                        </a:rPr>
                        <a:t>Short-Medium</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US" sz="1600" b="0" i="0" u="none" strike="noStrike" dirty="0">
                          <a:solidFill>
                            <a:srgbClr val="000000"/>
                          </a:solidFill>
                          <a:effectLst/>
                          <a:latin typeface="Calibri" panose="020F0502020204030204" pitchFamily="34" charset="0"/>
                        </a:rPr>
                        <a:t>Deeper than exploratory. Gain insight on specifics.</a:t>
                      </a:r>
                    </a:p>
                  </a:txBody>
                  <a:tcPr marL="6306" marR="6306" marT="6306" marB="0" anchor="ctr">
                    <a:lnL w="6350" cap="flat" cmpd="sng" algn="ctr">
                      <a:solidFill>
                        <a:srgbClr val="000000"/>
                      </a:solidFill>
                      <a:prstDash val="dash"/>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extLst>
                  <a:ext uri="{0D108BD9-81ED-4DB2-BD59-A6C34878D82A}">
                    <a16:rowId xmlns:a16="http://schemas.microsoft.com/office/drawing/2014/main" val="10004"/>
                  </a:ext>
                </a:extLst>
              </a:tr>
              <a:tr h="667281">
                <a:tc vMerge="1">
                  <a:txBody>
                    <a:bodyPr/>
                    <a:lstStyle/>
                    <a:p>
                      <a:endParaRPr lang="en-IN"/>
                    </a:p>
                  </a:txBody>
                  <a:tcPr/>
                </a:tc>
                <a:tc>
                  <a:txBody>
                    <a:bodyPr/>
                    <a:lstStyle/>
                    <a:p>
                      <a:pPr algn="l" fontAlgn="ctr"/>
                      <a:r>
                        <a:rPr lang="en-IN" sz="1600" b="0" i="0" u="none" strike="noStrike" dirty="0">
                          <a:solidFill>
                            <a:srgbClr val="000000"/>
                          </a:solidFill>
                          <a:effectLst/>
                          <a:latin typeface="Calibri" panose="020F0502020204030204" pitchFamily="34" charset="0"/>
                        </a:rPr>
                        <a:t>Experiments &amp; Field trial</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IN" sz="1600" b="0" i="0" u="none" strike="noStrike">
                          <a:solidFill>
                            <a:srgbClr val="000000"/>
                          </a:solidFill>
                          <a:effectLst/>
                          <a:latin typeface="Calibri" panose="020F0502020204030204" pitchFamily="34" charset="0"/>
                        </a:rPr>
                        <a:t>Qunatitative</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IN" sz="1600" b="0" i="0" u="none" strike="noStrike">
                          <a:solidFill>
                            <a:srgbClr val="000000"/>
                          </a:solidFill>
                          <a:effectLst/>
                          <a:latin typeface="Calibri" panose="020F0502020204030204" pitchFamily="34" charset="0"/>
                        </a:rPr>
                        <a:t>Most expensive</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IN" sz="1600" b="0" i="0" u="none" strike="noStrike">
                          <a:solidFill>
                            <a:srgbClr val="000000"/>
                          </a:solidFill>
                          <a:effectLst/>
                          <a:latin typeface="Calibri" panose="020F0502020204030204" pitchFamily="34" charset="0"/>
                        </a:rPr>
                        <a:t>Usually long</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US" sz="1600" b="0" i="0" u="none" strike="noStrike" dirty="0">
                          <a:solidFill>
                            <a:srgbClr val="000000"/>
                          </a:solidFill>
                          <a:effectLst/>
                          <a:latin typeface="Calibri" panose="020F0502020204030204" pitchFamily="34" charset="0"/>
                        </a:rPr>
                        <a:t>Used for testing hypothesis. Reliable inference.</a:t>
                      </a:r>
                    </a:p>
                  </a:txBody>
                  <a:tcPr marL="6306" marR="6306" marT="6306" marB="0" anchor="ctr">
                    <a:lnL w="6350" cap="flat" cmpd="sng" algn="ctr">
                      <a:solidFill>
                        <a:srgbClr val="000000"/>
                      </a:solidFill>
                      <a:prstDash val="dash"/>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extLst>
                  <a:ext uri="{0D108BD9-81ED-4DB2-BD59-A6C34878D82A}">
                    <a16:rowId xmlns:a16="http://schemas.microsoft.com/office/drawing/2014/main" val="10005"/>
                  </a:ext>
                </a:extLst>
              </a:tr>
              <a:tr h="685800">
                <a:tc vMerge="1">
                  <a:txBody>
                    <a:bodyPr/>
                    <a:lstStyle/>
                    <a:p>
                      <a:endParaRPr lang="en-IN"/>
                    </a:p>
                  </a:txBody>
                  <a:tcPr/>
                </a:tc>
                <a:tc>
                  <a:txBody>
                    <a:bodyPr/>
                    <a:lstStyle/>
                    <a:p>
                      <a:pPr algn="l" fontAlgn="ctr"/>
                      <a:r>
                        <a:rPr lang="en-IN" sz="1600" b="0" i="0" u="none" strike="noStrike" dirty="0">
                          <a:solidFill>
                            <a:srgbClr val="000000"/>
                          </a:solidFill>
                          <a:effectLst/>
                          <a:latin typeface="Calibri" panose="020F0502020204030204" pitchFamily="34" charset="0"/>
                        </a:rPr>
                        <a:t>Observation</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ctr"/>
                      <a:r>
                        <a:rPr lang="en-IN" sz="1600" b="0" i="0" u="none" strike="noStrike">
                          <a:solidFill>
                            <a:srgbClr val="000000"/>
                          </a:solidFill>
                          <a:effectLst/>
                          <a:latin typeface="Calibri" panose="020F0502020204030204" pitchFamily="34" charset="0"/>
                        </a:rPr>
                        <a:t>Qualitative</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ctr"/>
                      <a:r>
                        <a:rPr lang="en-US" sz="1600" b="0" i="0" u="none" strike="noStrike">
                          <a:solidFill>
                            <a:srgbClr val="000000"/>
                          </a:solidFill>
                          <a:effectLst/>
                          <a:latin typeface="Calibri" panose="020F0502020204030204" pitchFamily="34" charset="0"/>
                        </a:rPr>
                        <a:t>Medium. Depends on complexity of the problem.</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ctr"/>
                      <a:r>
                        <a:rPr lang="en-IN" sz="1600" b="0" i="0" u="none" strike="noStrike">
                          <a:solidFill>
                            <a:srgbClr val="000000"/>
                          </a:solidFill>
                          <a:effectLst/>
                          <a:latin typeface="Calibri" panose="020F0502020204030204" pitchFamily="34" charset="0"/>
                        </a:rPr>
                        <a:t>Medium</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ctr"/>
                      <a:r>
                        <a:rPr lang="en-US" sz="1600" b="0" i="0" u="none" strike="noStrike" dirty="0">
                          <a:solidFill>
                            <a:srgbClr val="000000"/>
                          </a:solidFill>
                          <a:effectLst/>
                          <a:latin typeface="Calibri" panose="020F0502020204030204" pitchFamily="34" charset="0"/>
                        </a:rPr>
                        <a:t>Gain knowledge about actual behavior free of bias of respondents </a:t>
                      </a:r>
                    </a:p>
                  </a:txBody>
                  <a:tcPr marL="6306" marR="6306" marT="6306" marB="0" anchor="ctr">
                    <a:lnL w="6350" cap="flat" cmpd="sng" algn="ctr">
                      <a:solidFill>
                        <a:srgbClr val="000000"/>
                      </a:solidFill>
                      <a:prstDash val="dash"/>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0006"/>
                  </a:ext>
                </a:extLst>
              </a:tr>
            </a:tbl>
          </a:graphicData>
        </a:graphic>
      </p:graphicFrame>
      <p:sp>
        <p:nvSpPr>
          <p:cNvPr id="7" name="Rounded Rectangle 6"/>
          <p:cNvSpPr/>
          <p:nvPr/>
        </p:nvSpPr>
        <p:spPr bwMode="auto">
          <a:xfrm>
            <a:off x="329184" y="1886407"/>
            <a:ext cx="10305288" cy="3739896"/>
          </a:xfrm>
          <a:prstGeom prst="roundRect">
            <a:avLst>
              <a:gd name="adj" fmla="val 4749"/>
            </a:avLst>
          </a:prstGeom>
          <a:solidFill>
            <a:srgbClr val="FFFFFF">
              <a:alpha val="73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Tree>
    <p:extLst>
      <p:ext uri="{BB962C8B-B14F-4D97-AF65-F5344CB8AC3E}">
        <p14:creationId xmlns:p14="http://schemas.microsoft.com/office/powerpoint/2010/main" val="1260125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7"/>
                                        </p:tgtEl>
                                      </p:cBhvr>
                                    </p:animEffect>
                                    <p:anim calcmode="lin" valueType="num">
                                      <p:cBhvr>
                                        <p:cTn id="14" dur="1000"/>
                                        <p:tgtEl>
                                          <p:spTgt spid="7"/>
                                        </p:tgtEl>
                                        <p:attrNameLst>
                                          <p:attrName>ppt_x</p:attrName>
                                        </p:attrNameLst>
                                      </p:cBhvr>
                                      <p:tavLst>
                                        <p:tav tm="0">
                                          <p:val>
                                            <p:strVal val="ppt_x"/>
                                          </p:val>
                                        </p:tav>
                                        <p:tav tm="100000">
                                          <p:val>
                                            <p:strVal val="ppt_x"/>
                                          </p:val>
                                        </p:tav>
                                      </p:tavLst>
                                    </p:anim>
                                    <p:anim calcmode="lin" valueType="num">
                                      <p:cBhvr>
                                        <p:cTn id="15" dur="1000"/>
                                        <p:tgtEl>
                                          <p:spTgt spid="7"/>
                                        </p:tgtEl>
                                        <p:attrNameLst>
                                          <p:attrName>ppt_y</p:attrName>
                                        </p:attrNameLst>
                                      </p:cBhvr>
                                      <p:tavLst>
                                        <p:tav tm="0">
                                          <p:val>
                                            <p:strVal val="ppt_y"/>
                                          </p:val>
                                        </p:tav>
                                        <p:tav tm="100000">
                                          <p:val>
                                            <p:strVal val="ppt_y+.1"/>
                                          </p:val>
                                        </p:tav>
                                      </p:tavLst>
                                    </p:anim>
                                    <p:set>
                                      <p:cBhvr>
                                        <p:cTn id="16"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329184" y="566928"/>
          <a:ext cx="10131552" cy="4881166"/>
        </p:xfrm>
        <a:graphic>
          <a:graphicData uri="http://schemas.openxmlformats.org/drawingml/2006/table">
            <a:tbl>
              <a:tblPr/>
              <a:tblGrid>
                <a:gridCol w="778084">
                  <a:extLst>
                    <a:ext uri="{9D8B030D-6E8A-4147-A177-3AD203B41FA5}">
                      <a16:colId xmlns:a16="http://schemas.microsoft.com/office/drawing/2014/main" val="20000"/>
                    </a:ext>
                  </a:extLst>
                </a:gridCol>
                <a:gridCol w="1142156">
                  <a:extLst>
                    <a:ext uri="{9D8B030D-6E8A-4147-A177-3AD203B41FA5}">
                      <a16:colId xmlns:a16="http://schemas.microsoft.com/office/drawing/2014/main" val="20001"/>
                    </a:ext>
                  </a:extLst>
                </a:gridCol>
                <a:gridCol w="1545336">
                  <a:extLst>
                    <a:ext uri="{9D8B030D-6E8A-4147-A177-3AD203B41FA5}">
                      <a16:colId xmlns:a16="http://schemas.microsoft.com/office/drawing/2014/main" val="20002"/>
                    </a:ext>
                  </a:extLst>
                </a:gridCol>
                <a:gridCol w="2596896">
                  <a:extLst>
                    <a:ext uri="{9D8B030D-6E8A-4147-A177-3AD203B41FA5}">
                      <a16:colId xmlns:a16="http://schemas.microsoft.com/office/drawing/2014/main" val="20003"/>
                    </a:ext>
                  </a:extLst>
                </a:gridCol>
                <a:gridCol w="969264">
                  <a:extLst>
                    <a:ext uri="{9D8B030D-6E8A-4147-A177-3AD203B41FA5}">
                      <a16:colId xmlns:a16="http://schemas.microsoft.com/office/drawing/2014/main" val="20004"/>
                    </a:ext>
                  </a:extLst>
                </a:gridCol>
                <a:gridCol w="3099816">
                  <a:extLst>
                    <a:ext uri="{9D8B030D-6E8A-4147-A177-3AD203B41FA5}">
                      <a16:colId xmlns:a16="http://schemas.microsoft.com/office/drawing/2014/main" val="20005"/>
                    </a:ext>
                  </a:extLst>
                </a:gridCol>
              </a:tblGrid>
              <a:tr h="671604">
                <a:tc gridSpan="2">
                  <a:txBody>
                    <a:bodyPr/>
                    <a:lstStyle/>
                    <a:p>
                      <a:pPr algn="ctr" fontAlgn="ctr"/>
                      <a:r>
                        <a:rPr lang="en-IN" sz="1800" b="1" i="0" u="none" strike="noStrike" dirty="0">
                          <a:solidFill>
                            <a:srgbClr val="FFFFFF"/>
                          </a:solidFill>
                          <a:effectLst/>
                          <a:latin typeface="Calibri" panose="020F0502020204030204" pitchFamily="34" charset="0"/>
                        </a:rPr>
                        <a:t>Methods</a:t>
                      </a:r>
                    </a:p>
                  </a:txBody>
                  <a:tcPr marL="6306" marR="6306" marT="6306" marB="0" anchor="ctr">
                    <a:lnL w="25400" cap="flat" cmpd="dbl"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ash"/>
                      <a:round/>
                      <a:headEnd type="none" w="med" len="med"/>
                      <a:tailEnd type="none" w="med" len="med"/>
                    </a:lnB>
                    <a:solidFill>
                      <a:srgbClr val="002060"/>
                    </a:solidFill>
                  </a:tcPr>
                </a:tc>
                <a:tc hMerge="1">
                  <a:txBody>
                    <a:bodyPr/>
                    <a:lstStyle/>
                    <a:p>
                      <a:endParaRPr lang="en-IN"/>
                    </a:p>
                  </a:txBody>
                  <a:tcPr/>
                </a:tc>
                <a:tc>
                  <a:txBody>
                    <a:bodyPr/>
                    <a:lstStyle/>
                    <a:p>
                      <a:pPr algn="l" fontAlgn="ctr"/>
                      <a:r>
                        <a:rPr lang="en-IN" sz="1800" b="1" i="0" u="none" strike="noStrike" dirty="0">
                          <a:solidFill>
                            <a:srgbClr val="FFFFFF"/>
                          </a:solidFill>
                          <a:effectLst/>
                          <a:latin typeface="Calibri" panose="020F0502020204030204" pitchFamily="34" charset="0"/>
                        </a:rPr>
                        <a:t>Qualitative or Quantitative</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ash"/>
                      <a:round/>
                      <a:headEnd type="none" w="med" len="med"/>
                      <a:tailEnd type="none" w="med" len="med"/>
                    </a:lnB>
                    <a:solidFill>
                      <a:srgbClr val="002060"/>
                    </a:solidFill>
                  </a:tcPr>
                </a:tc>
                <a:tc>
                  <a:txBody>
                    <a:bodyPr/>
                    <a:lstStyle/>
                    <a:p>
                      <a:pPr algn="ctr" fontAlgn="ctr"/>
                      <a:r>
                        <a:rPr lang="en-IN" sz="1800" b="1" i="0" u="none" strike="noStrike" dirty="0">
                          <a:solidFill>
                            <a:srgbClr val="FFFFFF"/>
                          </a:solidFill>
                          <a:effectLst/>
                          <a:latin typeface="Calibri" panose="020F0502020204030204" pitchFamily="34" charset="0"/>
                        </a:rPr>
                        <a:t>Cost</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ash"/>
                      <a:round/>
                      <a:headEnd type="none" w="med" len="med"/>
                      <a:tailEnd type="none" w="med" len="med"/>
                    </a:lnB>
                    <a:solidFill>
                      <a:srgbClr val="002060"/>
                    </a:solidFill>
                  </a:tcPr>
                </a:tc>
                <a:tc>
                  <a:txBody>
                    <a:bodyPr/>
                    <a:lstStyle/>
                    <a:p>
                      <a:pPr algn="ctr" fontAlgn="ctr"/>
                      <a:r>
                        <a:rPr lang="en-IN" sz="1800" b="1" i="0" u="none" strike="noStrike" dirty="0">
                          <a:solidFill>
                            <a:srgbClr val="FFFFFF"/>
                          </a:solidFill>
                          <a:effectLst/>
                          <a:latin typeface="Calibri" panose="020F0502020204030204" pitchFamily="34" charset="0"/>
                        </a:rPr>
                        <a:t>Time</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ash"/>
                      <a:round/>
                      <a:headEnd type="none" w="med" len="med"/>
                      <a:tailEnd type="none" w="med" len="med"/>
                    </a:lnB>
                    <a:solidFill>
                      <a:srgbClr val="002060"/>
                    </a:solidFill>
                  </a:tcPr>
                </a:tc>
                <a:tc>
                  <a:txBody>
                    <a:bodyPr/>
                    <a:lstStyle/>
                    <a:p>
                      <a:pPr algn="l" fontAlgn="ctr"/>
                      <a:r>
                        <a:rPr lang="en-IN" sz="1800" b="1" i="0" u="none" strike="noStrike" dirty="0">
                          <a:solidFill>
                            <a:srgbClr val="FFFFFF"/>
                          </a:solidFill>
                          <a:effectLst/>
                          <a:latin typeface="Calibri" panose="020F0502020204030204" pitchFamily="34" charset="0"/>
                        </a:rPr>
                        <a:t>Suggestions</a:t>
                      </a:r>
                    </a:p>
                  </a:txBody>
                  <a:tcPr marL="6306" marR="6306" marT="6306" marB="0" anchor="ctr">
                    <a:lnL w="6350" cap="flat" cmpd="sng" algn="ctr">
                      <a:solidFill>
                        <a:srgbClr val="000000"/>
                      </a:solidFill>
                      <a:prstDash val="dash"/>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ash"/>
                      <a:round/>
                      <a:headEnd type="none" w="med" len="med"/>
                      <a:tailEnd type="none" w="med" len="med"/>
                    </a:lnB>
                    <a:solidFill>
                      <a:srgbClr val="002060"/>
                    </a:solidFill>
                  </a:tcPr>
                </a:tc>
                <a:extLst>
                  <a:ext uri="{0D108BD9-81ED-4DB2-BD59-A6C34878D82A}">
                    <a16:rowId xmlns:a16="http://schemas.microsoft.com/office/drawing/2014/main" val="10000"/>
                  </a:ext>
                </a:extLst>
              </a:tr>
              <a:tr h="553692">
                <a:tc gridSpan="2">
                  <a:txBody>
                    <a:bodyPr/>
                    <a:lstStyle/>
                    <a:p>
                      <a:pPr algn="ctr" fontAlgn="ctr"/>
                      <a:r>
                        <a:rPr lang="en-IN" sz="1600" b="1" i="0" u="none" strike="noStrike" dirty="0">
                          <a:solidFill>
                            <a:srgbClr val="000000"/>
                          </a:solidFill>
                          <a:effectLst/>
                          <a:latin typeface="Calibri" panose="020F0502020204030204" pitchFamily="34" charset="0"/>
                        </a:rPr>
                        <a:t>Secondary</a:t>
                      </a:r>
                    </a:p>
                  </a:txBody>
                  <a:tcPr marL="6306" marR="6306" marT="6306" marB="0" anchor="ctr">
                    <a:lnL w="25400" cap="flat" cmpd="dbl"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B4C6E7"/>
                    </a:solidFill>
                  </a:tcPr>
                </a:tc>
                <a:tc hMerge="1">
                  <a:txBody>
                    <a:bodyPr/>
                    <a:lstStyle/>
                    <a:p>
                      <a:endParaRPr lang="en-IN"/>
                    </a:p>
                  </a:txBody>
                  <a:tcPr/>
                </a:tc>
                <a:tc>
                  <a:txBody>
                    <a:bodyPr/>
                    <a:lstStyle/>
                    <a:p>
                      <a:pPr algn="l" fontAlgn="ctr"/>
                      <a:r>
                        <a:rPr lang="en-IN" sz="1600" b="0" i="0" u="none" strike="noStrike" dirty="0">
                          <a:solidFill>
                            <a:srgbClr val="000000"/>
                          </a:solidFill>
                          <a:effectLst/>
                          <a:latin typeface="Calibri" panose="020F0502020204030204" pitchFamily="34" charset="0"/>
                        </a:rPr>
                        <a:t>Both</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US" sz="1600" b="0" i="0" u="none" strike="noStrike" dirty="0">
                          <a:solidFill>
                            <a:srgbClr val="000000"/>
                          </a:solidFill>
                          <a:effectLst/>
                          <a:latin typeface="Calibri" panose="020F0502020204030204" pitchFamily="34" charset="0"/>
                        </a:rPr>
                        <a:t>Low. </a:t>
                      </a:r>
                      <a:r>
                        <a:rPr lang="en-US" sz="1600" b="0" i="0" u="none" strike="noStrike" dirty="0" smtClean="0">
                          <a:solidFill>
                            <a:srgbClr val="000000"/>
                          </a:solidFill>
                          <a:effectLst/>
                          <a:latin typeface="Calibri" panose="020F0502020204030204" pitchFamily="34" charset="0"/>
                        </a:rPr>
                        <a:t>Free </a:t>
                      </a:r>
                      <a:r>
                        <a:rPr lang="en-US" sz="1600" b="0" i="0" u="none" strike="noStrike" dirty="0">
                          <a:solidFill>
                            <a:srgbClr val="000000"/>
                          </a:solidFill>
                          <a:effectLst/>
                          <a:latin typeface="Calibri" panose="020F0502020204030204" pitchFamily="34" charset="0"/>
                        </a:rPr>
                        <a:t>in</a:t>
                      </a:r>
                      <a:r>
                        <a:rPr lang="en-US" sz="1600" b="0" i="0" u="none" strike="noStrike" baseline="0" dirty="0">
                          <a:solidFill>
                            <a:srgbClr val="000000"/>
                          </a:solidFill>
                          <a:effectLst/>
                          <a:latin typeface="Calibri" panose="020F0502020204030204" pitchFamily="34" charset="0"/>
                        </a:rPr>
                        <a:t> some contexts.</a:t>
                      </a:r>
                      <a:endParaRPr lang="en-US" sz="1600" b="0" i="0" u="none" strike="noStrike" dirty="0">
                        <a:solidFill>
                          <a:srgbClr val="000000"/>
                        </a:solidFill>
                        <a:effectLst/>
                        <a:latin typeface="Calibri" panose="020F0502020204030204" pitchFamily="34" charset="0"/>
                      </a:endParaRP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IN" sz="1600" b="0" i="0" u="none" strike="noStrike">
                          <a:solidFill>
                            <a:srgbClr val="000000"/>
                          </a:solidFill>
                          <a:effectLst/>
                          <a:latin typeface="Calibri" panose="020F0502020204030204" pitchFamily="34" charset="0"/>
                        </a:rPr>
                        <a:t>Short</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US" sz="1600" b="0" i="0" u="none" strike="noStrike">
                          <a:solidFill>
                            <a:srgbClr val="000000"/>
                          </a:solidFill>
                          <a:effectLst/>
                          <a:latin typeface="Calibri" panose="020F0502020204030204" pitchFamily="34" charset="0"/>
                        </a:rPr>
                        <a:t>Get a bird's eye view  or a ballpark estimate. Good to start with.</a:t>
                      </a:r>
                    </a:p>
                  </a:txBody>
                  <a:tcPr marL="6306" marR="6306" marT="6306" marB="0" anchor="ctr">
                    <a:lnL w="6350" cap="flat" cmpd="sng" algn="ctr">
                      <a:solidFill>
                        <a:srgbClr val="000000"/>
                      </a:solidFill>
                      <a:prstDash val="dash"/>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extLst>
                  <a:ext uri="{0D108BD9-81ED-4DB2-BD59-A6C34878D82A}">
                    <a16:rowId xmlns:a16="http://schemas.microsoft.com/office/drawing/2014/main" val="10001"/>
                  </a:ext>
                </a:extLst>
              </a:tr>
              <a:tr h="915508">
                <a:tc rowSpan="5">
                  <a:txBody>
                    <a:bodyPr/>
                    <a:lstStyle/>
                    <a:p>
                      <a:pPr algn="ctr" fontAlgn="ctr"/>
                      <a:r>
                        <a:rPr lang="en-IN" sz="1600" b="1" i="0" u="none" strike="noStrike" dirty="0">
                          <a:solidFill>
                            <a:srgbClr val="000000"/>
                          </a:solidFill>
                          <a:effectLst/>
                          <a:latin typeface="Calibri" panose="020F0502020204030204" pitchFamily="34" charset="0"/>
                        </a:rPr>
                        <a:t>Primary</a:t>
                      </a:r>
                    </a:p>
                  </a:txBody>
                  <a:tcPr marL="6306" marR="6306" marT="6306" marB="0" anchor="ctr">
                    <a:lnL w="25400" cap="flat" cmpd="dbl"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25400" cap="flat" cmpd="dbl" algn="ctr">
                      <a:solidFill>
                        <a:srgbClr val="000000"/>
                      </a:solidFill>
                      <a:prstDash val="dash"/>
                      <a:round/>
                      <a:headEnd type="none" w="med" len="med"/>
                      <a:tailEnd type="none" w="med" len="med"/>
                    </a:lnB>
                    <a:solidFill>
                      <a:srgbClr val="B4C6E7"/>
                    </a:solidFill>
                  </a:tcPr>
                </a:tc>
                <a:tc>
                  <a:txBody>
                    <a:bodyPr/>
                    <a:lstStyle/>
                    <a:p>
                      <a:pPr algn="l" fontAlgn="ctr"/>
                      <a:r>
                        <a:rPr lang="en-IN" sz="1600" b="0" i="0" u="none" strike="noStrike" dirty="0">
                          <a:solidFill>
                            <a:srgbClr val="000000"/>
                          </a:solidFill>
                          <a:effectLst/>
                          <a:latin typeface="Calibri" panose="020F0502020204030204" pitchFamily="34" charset="0"/>
                        </a:rPr>
                        <a:t>Survey</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IN" sz="1600" b="0" i="0" u="none" strike="noStrike">
                          <a:solidFill>
                            <a:srgbClr val="000000"/>
                          </a:solidFill>
                          <a:effectLst/>
                          <a:latin typeface="Calibri" panose="020F0502020204030204" pitchFamily="34" charset="0"/>
                        </a:rPr>
                        <a:t>Qunatitative</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US" sz="1600" b="0" i="0" u="none" strike="noStrike" dirty="0">
                          <a:solidFill>
                            <a:srgbClr val="000000"/>
                          </a:solidFill>
                          <a:effectLst/>
                          <a:latin typeface="Calibri" panose="020F0502020204030204" pitchFamily="34" charset="0"/>
                        </a:rPr>
                        <a:t>Usually costly. Cost elements: Participants incentive, survey design, survey administration</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IN" sz="1600" b="0" i="0" u="none" strike="noStrike" dirty="0">
                          <a:solidFill>
                            <a:srgbClr val="000000"/>
                          </a:solidFill>
                          <a:effectLst/>
                          <a:latin typeface="Calibri" panose="020F0502020204030204" pitchFamily="34" charset="0"/>
                        </a:rPr>
                        <a:t>Medium</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US" sz="1600" b="0" i="0" u="none" strike="noStrike" dirty="0">
                          <a:solidFill>
                            <a:srgbClr val="000000"/>
                          </a:solidFill>
                          <a:effectLst/>
                          <a:latin typeface="Calibri" panose="020F0502020204030204" pitchFamily="34" charset="0"/>
                        </a:rPr>
                        <a:t>Gain insight on specific parameters. Get reliable information.</a:t>
                      </a:r>
                    </a:p>
                  </a:txBody>
                  <a:tcPr marL="6306" marR="6306" marT="6306" marB="0" anchor="ctr">
                    <a:lnL w="6350" cap="flat" cmpd="sng" algn="ctr">
                      <a:solidFill>
                        <a:srgbClr val="000000"/>
                      </a:solidFill>
                      <a:prstDash val="dash"/>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extLst>
                  <a:ext uri="{0D108BD9-81ED-4DB2-BD59-A6C34878D82A}">
                    <a16:rowId xmlns:a16="http://schemas.microsoft.com/office/drawing/2014/main" val="10002"/>
                  </a:ext>
                </a:extLst>
              </a:tr>
              <a:tr h="731520">
                <a:tc vMerge="1">
                  <a:txBody>
                    <a:bodyPr/>
                    <a:lstStyle/>
                    <a:p>
                      <a:endParaRPr lang="en-IN"/>
                    </a:p>
                  </a:txBody>
                  <a:tcPr/>
                </a:tc>
                <a:tc>
                  <a:txBody>
                    <a:bodyPr/>
                    <a:lstStyle/>
                    <a:p>
                      <a:pPr algn="l" fontAlgn="ctr"/>
                      <a:r>
                        <a:rPr lang="en-IN" sz="1600" b="0" i="0" u="none" strike="noStrike" dirty="0">
                          <a:solidFill>
                            <a:srgbClr val="000000"/>
                          </a:solidFill>
                          <a:effectLst/>
                          <a:latin typeface="Calibri" panose="020F0502020204030204" pitchFamily="34" charset="0"/>
                        </a:rPr>
                        <a:t>Focus groups</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IN" sz="1600" b="0" i="0" u="none" strike="noStrike" dirty="0">
                          <a:solidFill>
                            <a:srgbClr val="000000"/>
                          </a:solidFill>
                          <a:effectLst/>
                          <a:latin typeface="Calibri" panose="020F0502020204030204" pitchFamily="34" charset="0"/>
                        </a:rPr>
                        <a:t>Qualitative</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US" sz="1600" b="0" i="0" u="none" strike="noStrike" dirty="0">
                          <a:solidFill>
                            <a:srgbClr val="000000"/>
                          </a:solidFill>
                          <a:effectLst/>
                          <a:latin typeface="Calibri" panose="020F0502020204030204" pitchFamily="34" charset="0"/>
                        </a:rPr>
                        <a:t>Medium. Cost elements: Group moderation and participant incentives.</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IN" sz="1600" b="0" i="0" u="none" strike="noStrike" dirty="0">
                          <a:solidFill>
                            <a:srgbClr val="000000"/>
                          </a:solidFill>
                          <a:effectLst/>
                          <a:latin typeface="Calibri" panose="020F0502020204030204" pitchFamily="34" charset="0"/>
                        </a:rPr>
                        <a:t>Medium</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US" sz="1600" b="0" i="0" u="none" strike="noStrike" dirty="0">
                          <a:solidFill>
                            <a:srgbClr val="000000"/>
                          </a:solidFill>
                          <a:effectLst/>
                          <a:latin typeface="Calibri" panose="020F0502020204030204" pitchFamily="34" charset="0"/>
                        </a:rPr>
                        <a:t>Slightly deeper probing than exploratory.</a:t>
                      </a:r>
                    </a:p>
                  </a:txBody>
                  <a:tcPr marL="6306" marR="6306" marT="6306" marB="0" anchor="ctr">
                    <a:lnL w="6350" cap="flat" cmpd="sng" algn="ctr">
                      <a:solidFill>
                        <a:srgbClr val="000000"/>
                      </a:solidFill>
                      <a:prstDash val="dash"/>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extLst>
                  <a:ext uri="{0D108BD9-81ED-4DB2-BD59-A6C34878D82A}">
                    <a16:rowId xmlns:a16="http://schemas.microsoft.com/office/drawing/2014/main" val="10003"/>
                  </a:ext>
                </a:extLst>
              </a:tr>
              <a:tr h="649455">
                <a:tc vMerge="1">
                  <a:txBody>
                    <a:bodyPr/>
                    <a:lstStyle/>
                    <a:p>
                      <a:endParaRPr lang="en-IN"/>
                    </a:p>
                  </a:txBody>
                  <a:tcPr/>
                </a:tc>
                <a:tc>
                  <a:txBody>
                    <a:bodyPr/>
                    <a:lstStyle/>
                    <a:p>
                      <a:pPr algn="l" fontAlgn="ctr"/>
                      <a:r>
                        <a:rPr lang="en-IN" sz="1600" b="0" i="0" u="none" strike="noStrike" dirty="0">
                          <a:solidFill>
                            <a:srgbClr val="000000"/>
                          </a:solidFill>
                          <a:effectLst/>
                          <a:latin typeface="Calibri" panose="020F0502020204030204" pitchFamily="34" charset="0"/>
                        </a:rPr>
                        <a:t>Interviews</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IN" sz="1600" b="0" i="0" u="none" strike="noStrike" dirty="0">
                          <a:solidFill>
                            <a:srgbClr val="000000"/>
                          </a:solidFill>
                          <a:effectLst/>
                          <a:latin typeface="Calibri" panose="020F0502020204030204" pitchFamily="34" charset="0"/>
                        </a:rPr>
                        <a:t>Qualitative</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US" sz="1600" b="0" i="0" u="none" strike="noStrike">
                          <a:solidFill>
                            <a:srgbClr val="000000"/>
                          </a:solidFill>
                          <a:effectLst/>
                          <a:latin typeface="Calibri" panose="020F0502020204030204" pitchFamily="34" charset="0"/>
                        </a:rPr>
                        <a:t>Medium. Depends on the sample size.</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IN" sz="1600" b="0" i="0" u="none" strike="noStrike" dirty="0">
                          <a:solidFill>
                            <a:srgbClr val="000000"/>
                          </a:solidFill>
                          <a:effectLst/>
                          <a:latin typeface="Calibri" panose="020F0502020204030204" pitchFamily="34" charset="0"/>
                        </a:rPr>
                        <a:t>Short-Medium</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US" sz="1600" b="0" i="0" u="none" strike="noStrike" dirty="0">
                          <a:solidFill>
                            <a:srgbClr val="000000"/>
                          </a:solidFill>
                          <a:effectLst/>
                          <a:latin typeface="Calibri" panose="020F0502020204030204" pitchFamily="34" charset="0"/>
                        </a:rPr>
                        <a:t>Deeper than exploratory. Gain insight on specifics.</a:t>
                      </a:r>
                    </a:p>
                  </a:txBody>
                  <a:tcPr marL="6306" marR="6306" marT="6306" marB="0" anchor="ctr">
                    <a:lnL w="6350" cap="flat" cmpd="sng" algn="ctr">
                      <a:solidFill>
                        <a:srgbClr val="000000"/>
                      </a:solidFill>
                      <a:prstDash val="dash"/>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extLst>
                  <a:ext uri="{0D108BD9-81ED-4DB2-BD59-A6C34878D82A}">
                    <a16:rowId xmlns:a16="http://schemas.microsoft.com/office/drawing/2014/main" val="10004"/>
                  </a:ext>
                </a:extLst>
              </a:tr>
              <a:tr h="667281">
                <a:tc vMerge="1">
                  <a:txBody>
                    <a:bodyPr/>
                    <a:lstStyle/>
                    <a:p>
                      <a:endParaRPr lang="en-IN"/>
                    </a:p>
                  </a:txBody>
                  <a:tcPr/>
                </a:tc>
                <a:tc>
                  <a:txBody>
                    <a:bodyPr/>
                    <a:lstStyle/>
                    <a:p>
                      <a:pPr algn="l" fontAlgn="ctr"/>
                      <a:r>
                        <a:rPr lang="en-IN" sz="1600" b="0" i="0" u="none" strike="noStrike" dirty="0">
                          <a:solidFill>
                            <a:srgbClr val="000000"/>
                          </a:solidFill>
                          <a:effectLst/>
                          <a:latin typeface="Calibri" panose="020F0502020204030204" pitchFamily="34" charset="0"/>
                        </a:rPr>
                        <a:t>Experiments &amp; Field trial</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IN" sz="1600" b="0" i="0" u="none" strike="noStrike">
                          <a:solidFill>
                            <a:srgbClr val="000000"/>
                          </a:solidFill>
                          <a:effectLst/>
                          <a:latin typeface="Calibri" panose="020F0502020204030204" pitchFamily="34" charset="0"/>
                        </a:rPr>
                        <a:t>Qunatitative</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IN" sz="1600" b="0" i="0" u="none" strike="noStrike">
                          <a:solidFill>
                            <a:srgbClr val="000000"/>
                          </a:solidFill>
                          <a:effectLst/>
                          <a:latin typeface="Calibri" panose="020F0502020204030204" pitchFamily="34" charset="0"/>
                        </a:rPr>
                        <a:t>Most expensive</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IN" sz="1600" b="0" i="0" u="none" strike="noStrike">
                          <a:solidFill>
                            <a:srgbClr val="000000"/>
                          </a:solidFill>
                          <a:effectLst/>
                          <a:latin typeface="Calibri" panose="020F0502020204030204" pitchFamily="34" charset="0"/>
                        </a:rPr>
                        <a:t>Usually long</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tc>
                  <a:txBody>
                    <a:bodyPr/>
                    <a:lstStyle/>
                    <a:p>
                      <a:pPr algn="l" fontAlgn="ctr"/>
                      <a:r>
                        <a:rPr lang="en-US" sz="1600" b="0" i="0" u="none" strike="noStrike" dirty="0">
                          <a:solidFill>
                            <a:srgbClr val="000000"/>
                          </a:solidFill>
                          <a:effectLst/>
                          <a:latin typeface="Calibri" panose="020F0502020204030204" pitchFamily="34" charset="0"/>
                        </a:rPr>
                        <a:t>Used for testing hypothesis. Reliable inference.</a:t>
                      </a:r>
                    </a:p>
                  </a:txBody>
                  <a:tcPr marL="6306" marR="6306" marT="6306" marB="0" anchor="ctr">
                    <a:lnL w="6350" cap="flat" cmpd="sng" algn="ctr">
                      <a:solidFill>
                        <a:srgbClr val="000000"/>
                      </a:solidFill>
                      <a:prstDash val="dash"/>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000000"/>
                      </a:solidFill>
                      <a:prstDash val="dash"/>
                      <a:round/>
                      <a:headEnd type="none" w="med" len="med"/>
                      <a:tailEnd type="none" w="med" len="med"/>
                    </a:lnB>
                    <a:solidFill>
                      <a:srgbClr val="DDEBF7"/>
                    </a:solidFill>
                  </a:tcPr>
                </a:tc>
                <a:extLst>
                  <a:ext uri="{0D108BD9-81ED-4DB2-BD59-A6C34878D82A}">
                    <a16:rowId xmlns:a16="http://schemas.microsoft.com/office/drawing/2014/main" val="10005"/>
                  </a:ext>
                </a:extLst>
              </a:tr>
              <a:tr h="685800">
                <a:tc vMerge="1">
                  <a:txBody>
                    <a:bodyPr/>
                    <a:lstStyle/>
                    <a:p>
                      <a:endParaRPr lang="en-IN"/>
                    </a:p>
                  </a:txBody>
                  <a:tcPr/>
                </a:tc>
                <a:tc>
                  <a:txBody>
                    <a:bodyPr/>
                    <a:lstStyle/>
                    <a:p>
                      <a:pPr algn="l" fontAlgn="ctr"/>
                      <a:r>
                        <a:rPr lang="en-IN" sz="1600" b="0" i="0" u="none" strike="noStrike" dirty="0">
                          <a:solidFill>
                            <a:srgbClr val="000000"/>
                          </a:solidFill>
                          <a:effectLst/>
                          <a:latin typeface="Calibri" panose="020F0502020204030204" pitchFamily="34" charset="0"/>
                        </a:rPr>
                        <a:t>Observation</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ctr"/>
                      <a:r>
                        <a:rPr lang="en-IN" sz="1600" b="0" i="0" u="none" strike="noStrike">
                          <a:solidFill>
                            <a:srgbClr val="000000"/>
                          </a:solidFill>
                          <a:effectLst/>
                          <a:latin typeface="Calibri" panose="020F0502020204030204" pitchFamily="34" charset="0"/>
                        </a:rPr>
                        <a:t>Qualitative</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ctr"/>
                      <a:r>
                        <a:rPr lang="en-US" sz="1600" b="0" i="0" u="none" strike="noStrike">
                          <a:solidFill>
                            <a:srgbClr val="000000"/>
                          </a:solidFill>
                          <a:effectLst/>
                          <a:latin typeface="Calibri" panose="020F0502020204030204" pitchFamily="34" charset="0"/>
                        </a:rPr>
                        <a:t>Medium. Depends on complexity of the problem.</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ctr"/>
                      <a:r>
                        <a:rPr lang="en-IN" sz="1600" b="0" i="0" u="none" strike="noStrike">
                          <a:solidFill>
                            <a:srgbClr val="000000"/>
                          </a:solidFill>
                          <a:effectLst/>
                          <a:latin typeface="Calibri" panose="020F0502020204030204" pitchFamily="34" charset="0"/>
                        </a:rPr>
                        <a:t>Medium</a:t>
                      </a:r>
                    </a:p>
                  </a:txBody>
                  <a:tcPr marL="6306" marR="6306" marT="6306"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tc>
                  <a:txBody>
                    <a:bodyPr/>
                    <a:lstStyle/>
                    <a:p>
                      <a:pPr algn="l" fontAlgn="ctr"/>
                      <a:r>
                        <a:rPr lang="en-US" sz="1600" b="0" i="0" u="none" strike="noStrike" dirty="0">
                          <a:solidFill>
                            <a:srgbClr val="000000"/>
                          </a:solidFill>
                          <a:effectLst/>
                          <a:latin typeface="Calibri" panose="020F0502020204030204" pitchFamily="34" charset="0"/>
                        </a:rPr>
                        <a:t>Gain knowledge about actual behavior free of bias of respondents </a:t>
                      </a:r>
                    </a:p>
                  </a:txBody>
                  <a:tcPr marL="6306" marR="6306" marT="6306" marB="0" anchor="ctr">
                    <a:lnL w="6350" cap="flat" cmpd="sng" algn="ctr">
                      <a:solidFill>
                        <a:srgbClr val="000000"/>
                      </a:solidFill>
                      <a:prstDash val="dash"/>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dash"/>
                      <a:round/>
                      <a:headEnd type="none" w="med" len="med"/>
                      <a:tailEnd type="none" w="med" len="med"/>
                    </a:lnT>
                    <a:lnB w="25400" cap="flat" cmpd="dbl"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010934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11"/>
          <p:cNvSpPr>
            <a:spLocks noGrp="1" noChangeArrowheads="1"/>
          </p:cNvSpPr>
          <p:nvPr>
            <p:ph type="title"/>
          </p:nvPr>
        </p:nvSpPr>
        <p:spPr>
          <a:xfrm>
            <a:off x="374904" y="259947"/>
            <a:ext cx="11109960" cy="1143000"/>
          </a:xfrm>
          <a:noFill/>
          <a:ln>
            <a:noFill/>
          </a:ln>
        </p:spPr>
        <p:txBody>
          <a:bodyPr spcFirstLastPara="1" wrap="square" lIns="91425" tIns="45700" rIns="91425" bIns="45700" anchor="ctr" anchorCtr="0">
            <a:noAutofit/>
          </a:bodyPr>
          <a:lstStyle/>
          <a:p>
            <a:r>
              <a:rPr lang="en-GB" altLang="en-US" sz="3200" b="1" dirty="0">
                <a:solidFill>
                  <a:schemeClr val="accent5">
                    <a:lumMod val="75000"/>
                  </a:schemeClr>
                </a:solidFill>
              </a:rPr>
              <a:t>Market Research: By Methodology</a:t>
            </a:r>
          </a:p>
        </p:txBody>
      </p:sp>
      <p:grpSp>
        <p:nvGrpSpPr>
          <p:cNvPr id="4" name="Group 3"/>
          <p:cNvGrpSpPr/>
          <p:nvPr/>
        </p:nvGrpSpPr>
        <p:grpSpPr>
          <a:xfrm>
            <a:off x="1162594" y="1196753"/>
            <a:ext cx="9039497" cy="4385935"/>
            <a:chOff x="539552" y="1099124"/>
            <a:chExt cx="7331723" cy="4385935"/>
          </a:xfrm>
        </p:grpSpPr>
        <p:graphicFrame>
          <p:nvGraphicFramePr>
            <p:cNvPr id="2" name="Diagram 1"/>
            <p:cNvGraphicFramePr/>
            <p:nvPr/>
          </p:nvGraphicFramePr>
          <p:xfrm>
            <a:off x="539552" y="1099124"/>
            <a:ext cx="7331723" cy="4385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734273" y="1595623"/>
              <a:ext cx="1783307" cy="923330"/>
            </a:xfrm>
            <a:prstGeom prst="rect">
              <a:avLst/>
            </a:prstGeom>
            <a:noFill/>
          </p:spPr>
          <p:txBody>
            <a:bodyPr wrap="square" rtlCol="0">
              <a:spAutoFit/>
            </a:bodyPr>
            <a:lstStyle/>
            <a:p>
              <a:r>
                <a:rPr lang="en-GB" altLang="en-US" b="1" dirty="0">
                  <a:latin typeface="Arial" pitchFamily="34" charset="0"/>
                </a:rPr>
                <a:t>By Source of Data or information</a:t>
              </a:r>
            </a:p>
            <a:p>
              <a:endParaRPr lang="en-US" dirty="0"/>
            </a:p>
          </p:txBody>
        </p:sp>
        <p:sp>
          <p:nvSpPr>
            <p:cNvPr id="17" name="TextBox 16"/>
            <p:cNvSpPr txBox="1"/>
            <p:nvPr/>
          </p:nvSpPr>
          <p:spPr>
            <a:xfrm>
              <a:off x="3147056" y="1734122"/>
              <a:ext cx="1781995" cy="1061829"/>
            </a:xfrm>
            <a:prstGeom prst="rect">
              <a:avLst/>
            </a:prstGeom>
            <a:noFill/>
          </p:spPr>
          <p:txBody>
            <a:bodyPr wrap="square" rtlCol="0">
              <a:spAutoFit/>
            </a:bodyPr>
            <a:lstStyle/>
            <a:p>
              <a:pPr>
                <a:spcBef>
                  <a:spcPct val="50000"/>
                </a:spcBef>
              </a:pPr>
              <a:r>
                <a:rPr lang="en-GB" altLang="en-US" b="1" dirty="0">
                  <a:latin typeface="Arial" pitchFamily="34" charset="0"/>
                </a:rPr>
                <a:t>By </a:t>
              </a:r>
              <a:r>
                <a:rPr lang="en-GB" altLang="en-US" b="1" dirty="0" smtClean="0">
                  <a:latin typeface="Arial" pitchFamily="34" charset="0"/>
                </a:rPr>
                <a:t>Methodology</a:t>
              </a:r>
            </a:p>
            <a:p>
              <a:pPr>
                <a:spcBef>
                  <a:spcPct val="50000"/>
                </a:spcBef>
              </a:pPr>
              <a:r>
                <a:rPr lang="en-GB" altLang="en-US" b="1" dirty="0" smtClean="0">
                  <a:latin typeface="Arial" pitchFamily="34" charset="0"/>
                </a:rPr>
                <a:t>By data-type</a:t>
              </a:r>
              <a:endParaRPr lang="en-GB" altLang="en-US" b="1" dirty="0">
                <a:latin typeface="Arial" pitchFamily="34" charset="0"/>
              </a:endParaRPr>
            </a:p>
            <a:p>
              <a:endParaRPr lang="en-US" dirty="0"/>
            </a:p>
          </p:txBody>
        </p:sp>
        <p:sp>
          <p:nvSpPr>
            <p:cNvPr id="18" name="TextBox 17"/>
            <p:cNvSpPr txBox="1"/>
            <p:nvPr/>
          </p:nvSpPr>
          <p:spPr>
            <a:xfrm>
              <a:off x="5663707" y="1595623"/>
              <a:ext cx="2152605" cy="646331"/>
            </a:xfrm>
            <a:prstGeom prst="rect">
              <a:avLst/>
            </a:prstGeom>
            <a:noFill/>
          </p:spPr>
          <p:txBody>
            <a:bodyPr wrap="square" rtlCol="0">
              <a:spAutoFit/>
            </a:bodyPr>
            <a:lstStyle/>
            <a:p>
              <a:pPr>
                <a:spcBef>
                  <a:spcPct val="50000"/>
                </a:spcBef>
              </a:pPr>
              <a:r>
                <a:rPr lang="en-GB" altLang="en-US" b="1" dirty="0">
                  <a:latin typeface="Arial" pitchFamily="34" charset="0"/>
                </a:rPr>
                <a:t>By Objectives</a:t>
              </a:r>
            </a:p>
            <a:p>
              <a:endParaRPr lang="en-US" dirty="0"/>
            </a:p>
          </p:txBody>
        </p:sp>
      </p:grpSp>
      <p:sp>
        <p:nvSpPr>
          <p:cNvPr id="8" name="Rounded Rectangle 7"/>
          <p:cNvSpPr/>
          <p:nvPr/>
        </p:nvSpPr>
        <p:spPr bwMode="auto">
          <a:xfrm>
            <a:off x="1162594" y="1196753"/>
            <a:ext cx="2760182" cy="4762357"/>
          </a:xfrm>
          <a:prstGeom prst="roundRect">
            <a:avLst>
              <a:gd name="adj" fmla="val 4749"/>
            </a:avLst>
          </a:prstGeom>
          <a:solidFill>
            <a:srgbClr val="FFFFFF">
              <a:alpha val="73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9" name="Rounded Rectangle 8"/>
          <p:cNvSpPr/>
          <p:nvPr/>
        </p:nvSpPr>
        <p:spPr bwMode="auto">
          <a:xfrm>
            <a:off x="6903719" y="1111639"/>
            <a:ext cx="3298371" cy="4762357"/>
          </a:xfrm>
          <a:prstGeom prst="roundRect">
            <a:avLst>
              <a:gd name="adj" fmla="val 4749"/>
            </a:avLst>
          </a:prstGeom>
          <a:solidFill>
            <a:srgbClr val="FFFFFF">
              <a:alpha val="73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Tree>
    <p:extLst>
      <p:ext uri="{BB962C8B-B14F-4D97-AF65-F5344CB8AC3E}">
        <p14:creationId xmlns:p14="http://schemas.microsoft.com/office/powerpoint/2010/main" val="759044835"/>
      </p:ext>
    </p:extLst>
  </p:cSld>
  <p:clrMapOvr>
    <a:masterClrMapping/>
  </p:clrMapOvr>
  <p:transition>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body" idx="1"/>
          </p:nvPr>
        </p:nvSpPr>
        <p:spPr>
          <a:noFill/>
        </p:spPr>
        <p:txBody>
          <a:bodyPr/>
          <a:lstStyle/>
          <a:p>
            <a:pPr marL="342900" indent="-342900">
              <a:buNone/>
            </a:pPr>
            <a:r>
              <a:rPr lang="en-GB" altLang="en-US" sz="3200" b="1" dirty="0">
                <a:solidFill>
                  <a:schemeClr val="accent5">
                    <a:lumMod val="50000"/>
                  </a:schemeClr>
                </a:solidFill>
              </a:rPr>
              <a:t>“It is a capital mistake to theorise before one has data”</a:t>
            </a:r>
          </a:p>
          <a:p>
            <a:pPr marL="342900" indent="-342900"/>
            <a:endParaRPr lang="en-GB" altLang="en-US" sz="3200" b="1" dirty="0">
              <a:solidFill>
                <a:schemeClr val="accent5">
                  <a:lumMod val="50000"/>
                </a:schemeClr>
              </a:solidFill>
            </a:endParaRPr>
          </a:p>
          <a:p>
            <a:pPr marL="342900" indent="-342900">
              <a:buNone/>
            </a:pPr>
            <a:r>
              <a:rPr lang="en-GB" altLang="en-US" b="1" dirty="0">
                <a:solidFill>
                  <a:schemeClr val="accent5">
                    <a:lumMod val="50000"/>
                  </a:schemeClr>
                </a:solidFill>
              </a:rPr>
              <a:t>			Sir Arthur (Ignatius) Conan Doyle </a:t>
            </a:r>
          </a:p>
          <a:p>
            <a:pPr marL="342900" indent="-342900" algn="ctr">
              <a:buNone/>
            </a:pPr>
            <a:r>
              <a:rPr lang="en-GB" altLang="en-US" sz="1400" b="1" dirty="0">
                <a:solidFill>
                  <a:schemeClr val="accent5">
                    <a:lumMod val="50000"/>
                  </a:schemeClr>
                </a:solidFill>
              </a:rPr>
              <a:t>(</a:t>
            </a:r>
            <a:r>
              <a:rPr lang="en-US" sz="1400" b="1" dirty="0">
                <a:solidFill>
                  <a:schemeClr val="accent5">
                    <a:lumMod val="50000"/>
                  </a:schemeClr>
                </a:solidFill>
              </a:rPr>
              <a:t>22 May 1859 – 7 July 1930)</a:t>
            </a:r>
            <a:endParaRPr lang="en-GB" altLang="en-US" sz="1400" b="1" dirty="0">
              <a:solidFill>
                <a:schemeClr val="accent5">
                  <a:lumMod val="50000"/>
                </a:schemeClr>
              </a:solidFill>
            </a:endParaRPr>
          </a:p>
          <a:p>
            <a:pPr marL="342900" indent="-342900" algn="ctr">
              <a:buNone/>
            </a:pPr>
            <a:r>
              <a:rPr lang="en-GB" altLang="en-US" sz="1800" b="1" i="1" dirty="0">
                <a:solidFill>
                  <a:schemeClr val="accent5">
                    <a:lumMod val="50000"/>
                  </a:schemeClr>
                </a:solidFill>
              </a:rPr>
              <a:t>The author of  detective stories (crime fiction) Sherlock Holmes</a:t>
            </a:r>
          </a:p>
        </p:txBody>
      </p:sp>
    </p:spTree>
    <p:extLst>
      <p:ext uri="{BB962C8B-B14F-4D97-AF65-F5344CB8AC3E}">
        <p14:creationId xmlns:p14="http://schemas.microsoft.com/office/powerpoint/2010/main" val="13583073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Qualitative Versus Quantitative</a:t>
            </a:r>
            <a:endParaRPr lang="en-US" sz="3200" b="1" dirty="0">
              <a:solidFill>
                <a:schemeClr val="accent5">
                  <a:lumMod val="75000"/>
                </a:schemeClr>
              </a:solidFill>
            </a:endParaRPr>
          </a:p>
        </p:txBody>
      </p:sp>
      <p:sp>
        <p:nvSpPr>
          <p:cNvPr id="3" name="Content Placeholder 2"/>
          <p:cNvSpPr>
            <a:spLocks noGrp="1"/>
          </p:cNvSpPr>
          <p:nvPr>
            <p:ph idx="1"/>
          </p:nvPr>
        </p:nvSpPr>
        <p:spPr>
          <a:xfrm>
            <a:off x="292609" y="1471232"/>
            <a:ext cx="9820656" cy="4405312"/>
          </a:xfrm>
        </p:spPr>
        <p:txBody>
          <a:bodyPr>
            <a:normAutofit/>
          </a:bodyPr>
          <a:lstStyle/>
          <a:p>
            <a:r>
              <a:rPr lang="en-IN" b="1" dirty="0"/>
              <a:t>Qualitative research is </a:t>
            </a:r>
            <a:r>
              <a:rPr lang="en-IN" b="1" dirty="0">
                <a:solidFill>
                  <a:srgbClr val="0070C0"/>
                </a:solidFill>
              </a:rPr>
              <a:t>exploratory in nature. </a:t>
            </a:r>
            <a:r>
              <a:rPr lang="en-IN" b="1" dirty="0"/>
              <a:t>Usually gathers data using focus groups, triads, dyads, in-depth interviews, uninterrupted observation, bulletin boards, and ethnographic participation or observations. Less objective.</a:t>
            </a:r>
          </a:p>
          <a:p>
            <a:endParaRPr lang="en-IN" b="1" dirty="0"/>
          </a:p>
          <a:p>
            <a:r>
              <a:rPr lang="en-IN" b="1" dirty="0"/>
              <a:t>Quantitative research looks to </a:t>
            </a:r>
            <a:r>
              <a:rPr lang="en-IN" b="1" dirty="0">
                <a:solidFill>
                  <a:srgbClr val="0070C0"/>
                </a:solidFill>
              </a:rPr>
              <a:t>quantify a problem</a:t>
            </a:r>
            <a:r>
              <a:rPr lang="en-IN" b="1" dirty="0"/>
              <a:t>, involves collection of data through surveys in different modalities (online, phone, paper), points of purchase (purchase transactions), and click-streams.</a:t>
            </a:r>
            <a:br>
              <a:rPr lang="en-IN" b="1" dirty="0"/>
            </a:br>
            <a:r>
              <a:rPr lang="en-IN" b="1" dirty="0"/>
              <a:t>More objective.</a:t>
            </a:r>
            <a:endParaRPr lang="en-US" b="1" dirty="0"/>
          </a:p>
        </p:txBody>
      </p:sp>
      <p:pic>
        <p:nvPicPr>
          <p:cNvPr id="4098" name="Picture 2" descr="Brown Quote Board on Tab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68446" y="112398"/>
            <a:ext cx="1549522" cy="232071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102" name="Picture 6" descr="Two Women Smiling to Each Oth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3941" y="2620566"/>
            <a:ext cx="1849859" cy="116305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7591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4"/>
          <p:cNvSpPr>
            <a:spLocks noGrp="1" noChangeArrowheads="1"/>
          </p:cNvSpPr>
          <p:nvPr>
            <p:ph type="title"/>
          </p:nvPr>
        </p:nvSpPr>
        <p:spPr>
          <a:xfrm>
            <a:off x="1441045" y="155275"/>
            <a:ext cx="9143999" cy="534363"/>
          </a:xfrm>
          <a:noFill/>
          <a:ln>
            <a:noFill/>
          </a:ln>
        </p:spPr>
        <p:txBody>
          <a:bodyPr spcFirstLastPara="1" wrap="square" lIns="91425" tIns="45700" rIns="91425" bIns="45700" anchor="ctr" anchorCtr="0">
            <a:noAutofit/>
          </a:bodyPr>
          <a:lstStyle/>
          <a:p>
            <a:r>
              <a:rPr lang="en-GB" altLang="en-US" sz="2800" b="1" dirty="0">
                <a:solidFill>
                  <a:schemeClr val="accent5">
                    <a:lumMod val="75000"/>
                  </a:schemeClr>
                </a:solidFill>
              </a:rPr>
              <a:t>Types of Market Research: By Methodology </a:t>
            </a:r>
          </a:p>
        </p:txBody>
      </p:sp>
      <p:graphicFrame>
        <p:nvGraphicFramePr>
          <p:cNvPr id="12" name="Table 11"/>
          <p:cNvGraphicFramePr>
            <a:graphicFrameLocks noGrp="1"/>
          </p:cNvGraphicFramePr>
          <p:nvPr>
            <p:extLst>
              <p:ext uri="{D42A27DB-BD31-4B8C-83A1-F6EECF244321}">
                <p14:modId xmlns:p14="http://schemas.microsoft.com/office/powerpoint/2010/main" val="1185517116"/>
              </p:ext>
            </p:extLst>
          </p:nvPr>
        </p:nvGraphicFramePr>
        <p:xfrm>
          <a:off x="1089335" y="689638"/>
          <a:ext cx="9014713" cy="5547360"/>
        </p:xfrm>
        <a:graphic>
          <a:graphicData uri="http://schemas.openxmlformats.org/drawingml/2006/table">
            <a:tbl>
              <a:tblPr firstRow="1" bandRow="1">
                <a:tableStyleId>{5C22544A-7EE6-4342-B048-85BDC9FD1C3A}</a:tableStyleId>
              </a:tblPr>
              <a:tblGrid>
                <a:gridCol w="4446577">
                  <a:extLst>
                    <a:ext uri="{9D8B030D-6E8A-4147-A177-3AD203B41FA5}">
                      <a16:colId xmlns:a16="http://schemas.microsoft.com/office/drawing/2014/main" val="3556568612"/>
                    </a:ext>
                  </a:extLst>
                </a:gridCol>
                <a:gridCol w="2181888">
                  <a:extLst>
                    <a:ext uri="{9D8B030D-6E8A-4147-A177-3AD203B41FA5}">
                      <a16:colId xmlns:a16="http://schemas.microsoft.com/office/drawing/2014/main" val="1213682184"/>
                    </a:ext>
                  </a:extLst>
                </a:gridCol>
                <a:gridCol w="2386248">
                  <a:extLst>
                    <a:ext uri="{9D8B030D-6E8A-4147-A177-3AD203B41FA5}">
                      <a16:colId xmlns:a16="http://schemas.microsoft.com/office/drawing/2014/main" val="1540256264"/>
                    </a:ext>
                  </a:extLst>
                </a:gridCol>
              </a:tblGrid>
              <a:tr h="424141">
                <a:tc>
                  <a:txBody>
                    <a:bodyPr/>
                    <a:lstStyle/>
                    <a:p>
                      <a:endParaRPr lang="en-US" sz="2200" b="1" dirty="0"/>
                    </a:p>
                  </a:txBody>
                  <a:tcPr/>
                </a:tc>
                <a:tc>
                  <a:txBody>
                    <a:bodyPr/>
                    <a:lstStyle/>
                    <a:p>
                      <a:r>
                        <a:rPr lang="en-GB" altLang="en-US" sz="2200" b="1" dirty="0">
                          <a:latin typeface="Arial" pitchFamily="34" charset="0"/>
                        </a:rPr>
                        <a:t>Qualitative</a:t>
                      </a:r>
                      <a:endParaRPr lang="en-US" sz="2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2200" b="1" dirty="0">
                          <a:latin typeface="Arial" pitchFamily="34" charset="0"/>
                        </a:rPr>
                        <a:t>Quantitative</a:t>
                      </a:r>
                    </a:p>
                  </a:txBody>
                  <a:tcPr/>
                </a:tc>
                <a:extLst>
                  <a:ext uri="{0D108BD9-81ED-4DB2-BD59-A6C34878D82A}">
                    <a16:rowId xmlns:a16="http://schemas.microsoft.com/office/drawing/2014/main" val="3471856603"/>
                  </a:ext>
                </a:extLst>
              </a:tr>
              <a:tr h="424141">
                <a:tc>
                  <a:txBody>
                    <a:bodyPr/>
                    <a:lstStyle/>
                    <a:p>
                      <a:r>
                        <a:rPr lang="en-GB" altLang="en-US" sz="2200" b="1" dirty="0">
                          <a:latin typeface="Arial" pitchFamily="34" charset="0"/>
                        </a:rPr>
                        <a:t>Type of Question</a:t>
                      </a:r>
                      <a:endParaRPr lang="en-US" sz="22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2200" b="1" dirty="0">
                          <a:latin typeface="Arial" pitchFamily="34" charset="0"/>
                        </a:rPr>
                        <a:t>Probing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2200" b="1" dirty="0">
                          <a:latin typeface="Arial" pitchFamily="34" charset="0"/>
                        </a:rPr>
                        <a:t>Simple</a:t>
                      </a:r>
                    </a:p>
                  </a:txBody>
                  <a:tcPr/>
                </a:tc>
                <a:extLst>
                  <a:ext uri="{0D108BD9-81ED-4DB2-BD59-A6C34878D82A}">
                    <a16:rowId xmlns:a16="http://schemas.microsoft.com/office/drawing/2014/main" val="1096877986"/>
                  </a:ext>
                </a:extLst>
              </a:tr>
              <a:tr h="424141">
                <a:tc>
                  <a:txBody>
                    <a:bodyPr/>
                    <a:lstStyle/>
                    <a:p>
                      <a:r>
                        <a:rPr lang="en-GB" altLang="en-US" sz="2200" b="1" dirty="0">
                          <a:latin typeface="Arial" pitchFamily="34" charset="0"/>
                        </a:rPr>
                        <a:t>Sample Size</a:t>
                      </a:r>
                      <a:endParaRPr lang="en-US" sz="2200" b="1" dirty="0"/>
                    </a:p>
                  </a:txBody>
                  <a:tcPr>
                    <a:solidFill>
                      <a:srgbClr val="A5B8FD"/>
                    </a:solidFill>
                  </a:tcPr>
                </a:tc>
                <a:tc>
                  <a:txBody>
                    <a:bodyPr/>
                    <a:lstStyle/>
                    <a:p>
                      <a:r>
                        <a:rPr lang="en-IN" sz="2200" b="1" dirty="0"/>
                        <a:t>Small</a:t>
                      </a:r>
                      <a:endParaRPr lang="en-US" sz="2200" b="1" dirty="0"/>
                    </a:p>
                  </a:txBody>
                  <a:tcPr>
                    <a:solidFill>
                      <a:srgbClr val="A5B8F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2200" b="1" dirty="0">
                          <a:latin typeface="Arial" pitchFamily="34" charset="0"/>
                        </a:rPr>
                        <a:t>Large</a:t>
                      </a:r>
                    </a:p>
                  </a:txBody>
                  <a:tcPr>
                    <a:solidFill>
                      <a:srgbClr val="A5B8FD"/>
                    </a:solidFill>
                  </a:tcPr>
                </a:tc>
                <a:extLst>
                  <a:ext uri="{0D108BD9-81ED-4DB2-BD59-A6C34878D82A}">
                    <a16:rowId xmlns:a16="http://schemas.microsoft.com/office/drawing/2014/main" val="3848748004"/>
                  </a:ext>
                </a:extLst>
              </a:tr>
              <a:tr h="424141">
                <a:tc>
                  <a:txBody>
                    <a:bodyPr/>
                    <a:lstStyle/>
                    <a:p>
                      <a:r>
                        <a:rPr lang="en-GB" altLang="en-US" sz="2200" b="1" dirty="0">
                          <a:latin typeface="Arial" pitchFamily="34" charset="0"/>
                        </a:rPr>
                        <a:t>Information per respondent</a:t>
                      </a:r>
                      <a:endParaRPr lang="en-US" sz="2200" b="1" dirty="0"/>
                    </a:p>
                  </a:txBody>
                  <a:tcPr/>
                </a:tc>
                <a:tc>
                  <a:txBody>
                    <a:bodyPr/>
                    <a:lstStyle/>
                    <a:p>
                      <a:r>
                        <a:rPr lang="en-IN" sz="2200" b="1" dirty="0"/>
                        <a:t>High</a:t>
                      </a:r>
                      <a:endParaRPr lang="en-US" sz="2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2200" b="1" dirty="0">
                          <a:latin typeface="Arial" pitchFamily="34" charset="0"/>
                        </a:rPr>
                        <a:t>Low(</a:t>
                      </a:r>
                      <a:r>
                        <a:rPr lang="en-GB" altLang="en-US" sz="2200" b="1" dirty="0" err="1">
                          <a:latin typeface="Arial" pitchFamily="34" charset="0"/>
                        </a:rPr>
                        <a:t>ish</a:t>
                      </a:r>
                      <a:r>
                        <a:rPr lang="en-GB" altLang="en-US" sz="2200" b="1" dirty="0">
                          <a:latin typeface="Arial" pitchFamily="34" charset="0"/>
                        </a:rPr>
                        <a:t>)</a:t>
                      </a:r>
                    </a:p>
                  </a:txBody>
                  <a:tcPr/>
                </a:tc>
                <a:extLst>
                  <a:ext uri="{0D108BD9-81ED-4DB2-BD59-A6C34878D82A}">
                    <a16:rowId xmlns:a16="http://schemas.microsoft.com/office/drawing/2014/main" val="843410220"/>
                  </a:ext>
                </a:extLst>
              </a:tr>
              <a:tr h="424141">
                <a:tc>
                  <a:txBody>
                    <a:bodyPr/>
                    <a:lstStyle/>
                    <a:p>
                      <a:r>
                        <a:rPr lang="en-GB" altLang="en-US" sz="2200" b="1" dirty="0">
                          <a:latin typeface="Arial" pitchFamily="34" charset="0"/>
                        </a:rPr>
                        <a:t>Questioner’s skill</a:t>
                      </a:r>
                      <a:endParaRPr lang="en-US" sz="2200" b="1" dirty="0"/>
                    </a:p>
                  </a:txBody>
                  <a:tcPr>
                    <a:solidFill>
                      <a:srgbClr val="A5B8FD"/>
                    </a:solidFill>
                  </a:tcPr>
                </a:tc>
                <a:tc>
                  <a:txBody>
                    <a:bodyPr/>
                    <a:lstStyle/>
                    <a:p>
                      <a:r>
                        <a:rPr lang="en-IN" sz="2200" b="1" dirty="0"/>
                        <a:t>High</a:t>
                      </a:r>
                      <a:endParaRPr lang="en-US" sz="2200" b="1" dirty="0"/>
                    </a:p>
                  </a:txBody>
                  <a:tcPr>
                    <a:solidFill>
                      <a:srgbClr val="A5B8FD"/>
                    </a:solidFill>
                  </a:tcPr>
                </a:tc>
                <a:tc>
                  <a:txBody>
                    <a:bodyPr/>
                    <a:lstStyle/>
                    <a:p>
                      <a:r>
                        <a:rPr lang="en-IN" sz="2200" b="1" dirty="0"/>
                        <a:t>Low(</a:t>
                      </a:r>
                      <a:r>
                        <a:rPr lang="en-IN" sz="2200" b="1" dirty="0" err="1"/>
                        <a:t>ish</a:t>
                      </a:r>
                      <a:r>
                        <a:rPr lang="en-IN" sz="2200" b="1" dirty="0"/>
                        <a:t>)</a:t>
                      </a:r>
                      <a:endParaRPr lang="en-US" sz="2200" b="1" dirty="0"/>
                    </a:p>
                  </a:txBody>
                  <a:tcPr>
                    <a:solidFill>
                      <a:srgbClr val="A5B8FD"/>
                    </a:solidFill>
                  </a:tcPr>
                </a:tc>
                <a:extLst>
                  <a:ext uri="{0D108BD9-81ED-4DB2-BD59-A6C34878D82A}">
                    <a16:rowId xmlns:a16="http://schemas.microsoft.com/office/drawing/2014/main" val="3182163408"/>
                  </a:ext>
                </a:extLst>
              </a:tr>
              <a:tr h="424141">
                <a:tc>
                  <a:txBody>
                    <a:bodyPr/>
                    <a:lstStyle/>
                    <a:p>
                      <a:r>
                        <a:rPr lang="en-GB" altLang="en-US" sz="2200" b="1" dirty="0">
                          <a:latin typeface="Arial" pitchFamily="34" charset="0"/>
                        </a:rPr>
                        <a:t>Analyst’s skill</a:t>
                      </a:r>
                      <a:endParaRPr lang="en-US" sz="2200" b="1" dirty="0"/>
                    </a:p>
                  </a:txBody>
                  <a:tcPr/>
                </a:tc>
                <a:tc>
                  <a:txBody>
                    <a:bodyPr/>
                    <a:lstStyle/>
                    <a:p>
                      <a:r>
                        <a:rPr lang="en-IN" sz="2200" b="1" dirty="0"/>
                        <a:t>High</a:t>
                      </a:r>
                      <a:endParaRPr lang="en-US" sz="2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2200" b="1" dirty="0">
                          <a:latin typeface="Arial" pitchFamily="34" charset="0"/>
                        </a:rPr>
                        <a:t>High</a:t>
                      </a:r>
                    </a:p>
                  </a:txBody>
                  <a:tcPr/>
                </a:tc>
                <a:extLst>
                  <a:ext uri="{0D108BD9-81ED-4DB2-BD59-A6C34878D82A}">
                    <a16:rowId xmlns:a16="http://schemas.microsoft.com/office/drawing/2014/main" val="93514157"/>
                  </a:ext>
                </a:extLst>
              </a:tr>
              <a:tr h="4241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2200" b="1" kern="1200" dirty="0">
                          <a:solidFill>
                            <a:schemeClr val="dk1"/>
                          </a:solidFill>
                          <a:latin typeface="Arial" pitchFamily="34" charset="0"/>
                          <a:ea typeface="+mn-ea"/>
                          <a:cs typeface="+mn-cs"/>
                        </a:rPr>
                        <a:t>Type of analysis</a:t>
                      </a:r>
                      <a:endParaRPr lang="en-US" sz="2200" b="1" kern="1200" dirty="0">
                        <a:solidFill>
                          <a:schemeClr val="dk1"/>
                        </a:solidFill>
                        <a:latin typeface="Arial" pitchFamily="34" charset="0"/>
                        <a:ea typeface="+mn-ea"/>
                        <a:cs typeface="+mn-cs"/>
                      </a:endParaRPr>
                    </a:p>
                  </a:txBody>
                  <a:tcPr>
                    <a:solidFill>
                      <a:srgbClr val="A5B8F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200" b="1" kern="1200" dirty="0">
                          <a:solidFill>
                            <a:schemeClr val="accent5">
                              <a:lumMod val="50000"/>
                            </a:schemeClr>
                          </a:solidFill>
                          <a:latin typeface="Arial" pitchFamily="34" charset="0"/>
                          <a:ea typeface="+mn-ea"/>
                          <a:cs typeface="+mn-cs"/>
                        </a:rPr>
                        <a:t>Subjective</a:t>
                      </a:r>
                      <a:endParaRPr lang="en-US" sz="2200" b="1" kern="1200" dirty="0">
                        <a:solidFill>
                          <a:schemeClr val="accent5">
                            <a:lumMod val="50000"/>
                          </a:schemeClr>
                        </a:solidFill>
                        <a:latin typeface="Arial" pitchFamily="34" charset="0"/>
                        <a:ea typeface="+mn-ea"/>
                        <a:cs typeface="+mn-cs"/>
                      </a:endParaRPr>
                    </a:p>
                  </a:txBody>
                  <a:tcPr>
                    <a:solidFill>
                      <a:srgbClr val="A5B8F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2200" b="1" dirty="0">
                          <a:solidFill>
                            <a:schemeClr val="accent5">
                              <a:lumMod val="50000"/>
                            </a:schemeClr>
                          </a:solidFill>
                          <a:latin typeface="Arial" pitchFamily="34" charset="0"/>
                        </a:rPr>
                        <a:t>Objective</a:t>
                      </a:r>
                    </a:p>
                  </a:txBody>
                  <a:tcPr>
                    <a:solidFill>
                      <a:srgbClr val="A5B8FD"/>
                    </a:solidFill>
                  </a:tcPr>
                </a:tc>
                <a:extLst>
                  <a:ext uri="{0D108BD9-81ED-4DB2-BD59-A6C34878D82A}">
                    <a16:rowId xmlns:a16="http://schemas.microsoft.com/office/drawing/2014/main" val="499189378"/>
                  </a:ext>
                </a:extLst>
              </a:tr>
              <a:tr h="424141">
                <a:tc>
                  <a:txBody>
                    <a:bodyPr/>
                    <a:lstStyle/>
                    <a:p>
                      <a:endParaRPr lang="en-US" sz="2200" b="1" dirty="0"/>
                    </a:p>
                  </a:txBody>
                  <a:tcPr/>
                </a:tc>
                <a:tc>
                  <a:txBody>
                    <a:bodyPr/>
                    <a:lstStyle/>
                    <a:p>
                      <a:r>
                        <a:rPr lang="en-IN" sz="2200" b="1" dirty="0"/>
                        <a:t>Interpretive</a:t>
                      </a:r>
                      <a:endParaRPr lang="en-US" sz="2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2200" b="1" kern="1200" dirty="0">
                          <a:solidFill>
                            <a:schemeClr val="dk1"/>
                          </a:solidFill>
                          <a:latin typeface="Arial" pitchFamily="34" charset="0"/>
                          <a:ea typeface="+mn-ea"/>
                          <a:cs typeface="+mn-cs"/>
                        </a:rPr>
                        <a:t>Statistical</a:t>
                      </a:r>
                    </a:p>
                  </a:txBody>
                  <a:tcPr/>
                </a:tc>
                <a:extLst>
                  <a:ext uri="{0D108BD9-81ED-4DB2-BD59-A6C34878D82A}">
                    <a16:rowId xmlns:a16="http://schemas.microsoft.com/office/drawing/2014/main" val="596033072"/>
                  </a:ext>
                </a:extLst>
              </a:tr>
              <a:tr h="424141">
                <a:tc>
                  <a:txBody>
                    <a:bodyPr/>
                    <a:lstStyle/>
                    <a:p>
                      <a:r>
                        <a:rPr lang="en-GB" altLang="en-US" sz="2200" b="1" dirty="0">
                          <a:latin typeface="Arial" pitchFamily="34" charset="0"/>
                        </a:rPr>
                        <a:t>Ability to replicate</a:t>
                      </a:r>
                      <a:endParaRPr lang="en-US" sz="2200" b="1" dirty="0"/>
                    </a:p>
                  </a:txBody>
                  <a:tcPr>
                    <a:solidFill>
                      <a:srgbClr val="A5B8FD"/>
                    </a:solidFill>
                  </a:tcPr>
                </a:tc>
                <a:tc>
                  <a:txBody>
                    <a:bodyPr/>
                    <a:lstStyle/>
                    <a:p>
                      <a:r>
                        <a:rPr lang="en-IN" sz="2200" b="1" dirty="0"/>
                        <a:t>Low</a:t>
                      </a:r>
                      <a:endParaRPr lang="en-US" sz="2200" b="1" dirty="0"/>
                    </a:p>
                  </a:txBody>
                  <a:tcPr>
                    <a:solidFill>
                      <a:srgbClr val="A5B8FD"/>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2200" b="1" dirty="0">
                          <a:latin typeface="Arial" pitchFamily="34" charset="0"/>
                        </a:rPr>
                        <a:t>High</a:t>
                      </a:r>
                    </a:p>
                  </a:txBody>
                  <a:tcPr>
                    <a:solidFill>
                      <a:srgbClr val="A5B8FD"/>
                    </a:solidFill>
                  </a:tcPr>
                </a:tc>
                <a:extLst>
                  <a:ext uri="{0D108BD9-81ED-4DB2-BD59-A6C34878D82A}">
                    <a16:rowId xmlns:a16="http://schemas.microsoft.com/office/drawing/2014/main" val="3061992961"/>
                  </a:ext>
                </a:extLst>
              </a:tr>
              <a:tr h="424141">
                <a:tc>
                  <a:txBody>
                    <a:bodyPr/>
                    <a:lstStyle/>
                    <a:p>
                      <a:r>
                        <a:rPr lang="en-GB" altLang="en-US" sz="2200" b="1" dirty="0">
                          <a:latin typeface="Arial" pitchFamily="34" charset="0"/>
                        </a:rPr>
                        <a:t>Areas probed</a:t>
                      </a:r>
                      <a:endParaRPr lang="en-US" sz="2200" b="1" dirty="0"/>
                    </a:p>
                  </a:txBody>
                  <a:tcPr/>
                </a:tc>
                <a:tc>
                  <a:txBody>
                    <a:bodyPr/>
                    <a:lstStyle/>
                    <a:p>
                      <a:r>
                        <a:rPr lang="en-IN" sz="2200" b="1" dirty="0"/>
                        <a:t>Attitudes</a:t>
                      </a:r>
                      <a:endParaRPr lang="en-US" sz="2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2200" b="1" dirty="0">
                          <a:latin typeface="Arial" pitchFamily="34" charset="0"/>
                        </a:rPr>
                        <a:t>Choices</a:t>
                      </a:r>
                    </a:p>
                  </a:txBody>
                  <a:tcPr/>
                </a:tc>
                <a:extLst>
                  <a:ext uri="{0D108BD9-81ED-4DB2-BD59-A6C34878D82A}">
                    <a16:rowId xmlns:a16="http://schemas.microsoft.com/office/drawing/2014/main" val="803829938"/>
                  </a:ext>
                </a:extLst>
              </a:tr>
              <a:tr h="424141">
                <a:tc>
                  <a:txBody>
                    <a:bodyPr/>
                    <a:lstStyle/>
                    <a:p>
                      <a:endParaRPr lang="en-US" sz="2200" b="1" dirty="0"/>
                    </a:p>
                  </a:txBody>
                  <a:tcPr>
                    <a:solidFill>
                      <a:srgbClr val="A5B8FD"/>
                    </a:solidFill>
                  </a:tcPr>
                </a:tc>
                <a:tc>
                  <a:txBody>
                    <a:bodyPr/>
                    <a:lstStyle/>
                    <a:p>
                      <a:r>
                        <a:rPr lang="en-IN" sz="2200" b="1" dirty="0"/>
                        <a:t>Feelings</a:t>
                      </a:r>
                      <a:endParaRPr lang="en-US" sz="2200" b="1" dirty="0"/>
                    </a:p>
                  </a:txBody>
                  <a:tcPr>
                    <a:solidFill>
                      <a:srgbClr val="A5B8FD"/>
                    </a:solidFill>
                  </a:tcPr>
                </a:tc>
                <a:tc>
                  <a:txBody>
                    <a:bodyPr/>
                    <a:lstStyle/>
                    <a:p>
                      <a:pPr marL="0" marR="0" lvl="4" indent="0" algn="l" defTabSz="914400" rtl="0" eaLnBrk="1" fontAlgn="auto" latinLnBrk="0" hangingPunct="1">
                        <a:lnSpc>
                          <a:spcPct val="100000"/>
                        </a:lnSpc>
                        <a:spcBef>
                          <a:spcPts val="0"/>
                        </a:spcBef>
                        <a:spcAft>
                          <a:spcPts val="0"/>
                        </a:spcAft>
                        <a:buClrTx/>
                        <a:buSzTx/>
                        <a:buFontTx/>
                        <a:buNone/>
                        <a:tabLst/>
                        <a:defRPr/>
                      </a:pPr>
                      <a:r>
                        <a:rPr lang="en-GB" altLang="en-US" sz="2200" b="1" dirty="0">
                          <a:latin typeface="Arial" pitchFamily="34" charset="0"/>
                        </a:rPr>
                        <a:t>Frequency</a:t>
                      </a:r>
                    </a:p>
                  </a:txBody>
                  <a:tcPr>
                    <a:solidFill>
                      <a:srgbClr val="A5B8FD"/>
                    </a:solidFill>
                  </a:tcPr>
                </a:tc>
                <a:extLst>
                  <a:ext uri="{0D108BD9-81ED-4DB2-BD59-A6C34878D82A}">
                    <a16:rowId xmlns:a16="http://schemas.microsoft.com/office/drawing/2014/main" val="367646307"/>
                  </a:ext>
                </a:extLst>
              </a:tr>
              <a:tr h="424141">
                <a:tc>
                  <a:txBody>
                    <a:bodyPr/>
                    <a:lstStyle/>
                    <a:p>
                      <a:endParaRPr lang="en-US" sz="2200" b="1" dirty="0"/>
                    </a:p>
                  </a:txBody>
                  <a:tcPr/>
                </a:tc>
                <a:tc>
                  <a:txBody>
                    <a:bodyPr/>
                    <a:lstStyle/>
                    <a:p>
                      <a:r>
                        <a:rPr lang="en-IN" sz="2200" b="1" dirty="0"/>
                        <a:t>Motivations</a:t>
                      </a:r>
                      <a:endParaRPr lang="en-US" sz="2200" b="1" dirty="0"/>
                    </a:p>
                  </a:txBody>
                  <a:tcPr/>
                </a:tc>
                <a:tc>
                  <a:txBody>
                    <a:bodyPr/>
                    <a:lstStyle/>
                    <a:p>
                      <a:r>
                        <a:rPr lang="en-GB" altLang="en-US" sz="2200" b="1" dirty="0">
                          <a:latin typeface="Arial" pitchFamily="34" charset="0"/>
                        </a:rPr>
                        <a:t>Demographic</a:t>
                      </a:r>
                      <a:endParaRPr lang="en-US" sz="2200" b="1" dirty="0"/>
                    </a:p>
                  </a:txBody>
                  <a:tcPr/>
                </a:tc>
                <a:extLst>
                  <a:ext uri="{0D108BD9-81ED-4DB2-BD59-A6C34878D82A}">
                    <a16:rowId xmlns:a16="http://schemas.microsoft.com/office/drawing/2014/main" val="1386556802"/>
                  </a:ext>
                </a:extLst>
              </a:tr>
              <a:tr h="424141">
                <a:tc gridSpan="3">
                  <a:txBody>
                    <a:bodyPr/>
                    <a:lstStyle/>
                    <a:p>
                      <a:endParaRPr lang="en-US" sz="2200" b="1" dirty="0"/>
                    </a:p>
                  </a:txBody>
                  <a:tcPr/>
                </a:tc>
                <a:tc hMerge="1">
                  <a:txBody>
                    <a:bodyPr/>
                    <a:lstStyle/>
                    <a:p>
                      <a:endParaRPr lang="en-US" b="1" dirty="0"/>
                    </a:p>
                  </a:txBody>
                  <a:tcPr/>
                </a:tc>
                <a:tc hMerge="1">
                  <a:txBody>
                    <a:bodyPr/>
                    <a:lstStyle/>
                    <a:p>
                      <a:endParaRPr lang="en-US" dirty="0"/>
                    </a:p>
                  </a:txBody>
                  <a:tcPr/>
                </a:tc>
                <a:extLst>
                  <a:ext uri="{0D108BD9-81ED-4DB2-BD59-A6C34878D82A}">
                    <a16:rowId xmlns:a16="http://schemas.microsoft.com/office/drawing/2014/main" val="2982426550"/>
                  </a:ext>
                </a:extLst>
              </a:tr>
            </a:tbl>
          </a:graphicData>
        </a:graphic>
      </p:graphicFrame>
      <p:sp>
        <p:nvSpPr>
          <p:cNvPr id="2" name="Left Brace 1"/>
          <p:cNvSpPr/>
          <p:nvPr/>
        </p:nvSpPr>
        <p:spPr>
          <a:xfrm>
            <a:off x="4924264" y="4575362"/>
            <a:ext cx="548640" cy="1267097"/>
          </a:xfrm>
          <a:prstGeom prst="leftBrace">
            <a:avLst>
              <a:gd name="adj1" fmla="val 15880"/>
              <a:gd name="adj2" fmla="val 45833"/>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p:cNvSpPr/>
          <p:nvPr/>
        </p:nvSpPr>
        <p:spPr>
          <a:xfrm>
            <a:off x="4943549" y="3308773"/>
            <a:ext cx="548640" cy="872051"/>
          </a:xfrm>
          <a:prstGeom prst="leftBrace">
            <a:avLst>
              <a:gd name="adj1" fmla="val 15880"/>
              <a:gd name="adj2" fmla="val 45833"/>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Connector 5"/>
          <p:cNvCxnSpPr/>
          <p:nvPr/>
        </p:nvCxnSpPr>
        <p:spPr>
          <a:xfrm>
            <a:off x="228600" y="419100"/>
            <a:ext cx="10963275" cy="5943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V="1">
            <a:off x="371475" y="828675"/>
            <a:ext cx="11308669" cy="5361374"/>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83597420"/>
      </p:ext>
    </p:extLst>
  </p:cSld>
  <p:clrMapOvr>
    <a:masterClrMapping/>
  </p:clrMapOvr>
  <p:transition>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61544" y="385538"/>
            <a:ext cx="11963400" cy="747307"/>
          </a:xfrm>
          <a:noFill/>
          <a:ln>
            <a:noFill/>
          </a:ln>
        </p:spPr>
        <p:txBody>
          <a:bodyPr spcFirstLastPara="1" wrap="square" lIns="91425" tIns="45700" rIns="91425" bIns="45700" anchor="ctr" anchorCtr="0">
            <a:noAutofit/>
          </a:bodyPr>
          <a:lstStyle/>
          <a:p>
            <a:r>
              <a:rPr lang="en-GB" altLang="en-US" sz="3200" b="1" dirty="0">
                <a:solidFill>
                  <a:schemeClr val="accent5">
                    <a:lumMod val="75000"/>
                  </a:schemeClr>
                </a:solidFill>
              </a:rPr>
              <a:t>Benefits of Qualitative Market Research over Quantitative</a:t>
            </a:r>
          </a:p>
        </p:txBody>
      </p:sp>
      <p:sp>
        <p:nvSpPr>
          <p:cNvPr id="20483" name="Rectangle 3"/>
          <p:cNvSpPr>
            <a:spLocks noChangeArrowheads="1"/>
          </p:cNvSpPr>
          <p:nvPr/>
        </p:nvSpPr>
        <p:spPr bwMode="auto">
          <a:xfrm>
            <a:off x="3282696" y="1212748"/>
            <a:ext cx="4824199"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GB" altLang="en-US" b="1" dirty="0">
                <a:latin typeface="Arial" pitchFamily="34" charset="0"/>
              </a:rPr>
              <a:t>	Comment/Example</a:t>
            </a:r>
          </a:p>
        </p:txBody>
      </p:sp>
      <p:sp>
        <p:nvSpPr>
          <p:cNvPr id="20484" name="Rectangle 4"/>
          <p:cNvSpPr>
            <a:spLocks noChangeArrowheads="1"/>
          </p:cNvSpPr>
          <p:nvPr/>
        </p:nvSpPr>
        <p:spPr bwMode="auto">
          <a:xfrm>
            <a:off x="1067028" y="1743741"/>
            <a:ext cx="3362325" cy="8284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GB" altLang="en-US" b="1" dirty="0">
                <a:latin typeface="Arial" pitchFamily="34" charset="0"/>
              </a:rPr>
              <a:t>Cheaper compared to quantitative</a:t>
            </a:r>
          </a:p>
        </p:txBody>
      </p:sp>
      <p:sp>
        <p:nvSpPr>
          <p:cNvPr id="20485" name="Rectangle 5"/>
          <p:cNvSpPr>
            <a:spLocks noChangeArrowheads="1"/>
          </p:cNvSpPr>
          <p:nvPr/>
        </p:nvSpPr>
        <p:spPr bwMode="auto">
          <a:xfrm>
            <a:off x="1067027" y="2822604"/>
            <a:ext cx="3362325" cy="119776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GB" altLang="en-US" b="1" dirty="0">
                <a:latin typeface="Arial" pitchFamily="34" charset="0"/>
              </a:rPr>
              <a:t>Probes in-depth motivations and feelings</a:t>
            </a:r>
          </a:p>
        </p:txBody>
      </p:sp>
      <p:sp>
        <p:nvSpPr>
          <p:cNvPr id="20486" name="Rectangle 6"/>
          <p:cNvSpPr>
            <a:spLocks noChangeArrowheads="1"/>
          </p:cNvSpPr>
          <p:nvPr/>
        </p:nvSpPr>
        <p:spPr bwMode="auto">
          <a:xfrm>
            <a:off x="1067028" y="4270800"/>
            <a:ext cx="3362325" cy="119776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GB" altLang="en-US" b="1" dirty="0">
                <a:latin typeface="Arial" pitchFamily="34" charset="0"/>
              </a:rPr>
              <a:t>Often useful precursor to quantitative research</a:t>
            </a:r>
          </a:p>
        </p:txBody>
      </p:sp>
      <p:sp>
        <p:nvSpPr>
          <p:cNvPr id="20487" name="Rectangle 7"/>
          <p:cNvSpPr>
            <a:spLocks noChangeArrowheads="1"/>
          </p:cNvSpPr>
          <p:nvPr/>
        </p:nvSpPr>
        <p:spPr bwMode="auto">
          <a:xfrm>
            <a:off x="4769249" y="1742469"/>
            <a:ext cx="5784897" cy="459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GB" altLang="en-US" b="1" dirty="0">
                <a:latin typeface="Arial" pitchFamily="34" charset="0"/>
              </a:rPr>
              <a:t>Smaller sample size</a:t>
            </a:r>
          </a:p>
        </p:txBody>
      </p:sp>
      <p:sp>
        <p:nvSpPr>
          <p:cNvPr id="20488" name="Rectangle 8"/>
          <p:cNvSpPr>
            <a:spLocks noChangeArrowheads="1"/>
          </p:cNvSpPr>
          <p:nvPr/>
        </p:nvSpPr>
        <p:spPr bwMode="auto">
          <a:xfrm>
            <a:off x="4769249" y="2287774"/>
            <a:ext cx="5784897" cy="193642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GB" altLang="en-US" b="1" dirty="0">
                <a:latin typeface="Arial" pitchFamily="34" charset="0"/>
              </a:rPr>
              <a:t>Allows managers to observe (through one way mirror) ‘real’ consumer reaction to the stimulation - e.g. comments and associations regarding a new product fresh from the lab</a:t>
            </a:r>
          </a:p>
        </p:txBody>
      </p:sp>
      <p:sp>
        <p:nvSpPr>
          <p:cNvPr id="20489" name="Rectangle 9"/>
          <p:cNvSpPr>
            <a:spLocks noChangeArrowheads="1"/>
          </p:cNvSpPr>
          <p:nvPr/>
        </p:nvSpPr>
        <p:spPr bwMode="auto">
          <a:xfrm>
            <a:off x="4769249" y="4270800"/>
            <a:ext cx="5784897" cy="119776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GB" altLang="en-US" b="1" dirty="0">
                <a:latin typeface="Arial" pitchFamily="34" charset="0"/>
              </a:rPr>
              <a:t>Gives a low cost and timely sense of which issues to probe in quantitative research</a:t>
            </a:r>
          </a:p>
        </p:txBody>
      </p:sp>
      <p:sp>
        <p:nvSpPr>
          <p:cNvPr id="20490" name="Line 10"/>
          <p:cNvSpPr>
            <a:spLocks noChangeShapeType="1"/>
          </p:cNvSpPr>
          <p:nvPr/>
        </p:nvSpPr>
        <p:spPr bwMode="auto">
          <a:xfrm>
            <a:off x="1159877" y="1602498"/>
            <a:ext cx="8305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TextBox 1"/>
          <p:cNvSpPr txBox="1"/>
          <p:nvPr/>
        </p:nvSpPr>
        <p:spPr>
          <a:xfrm>
            <a:off x="1159877" y="1142968"/>
            <a:ext cx="2774289" cy="461665"/>
          </a:xfrm>
          <a:prstGeom prst="rect">
            <a:avLst/>
          </a:prstGeom>
          <a:noFill/>
        </p:spPr>
        <p:txBody>
          <a:bodyPr wrap="square" rtlCol="0">
            <a:spAutoFit/>
          </a:bodyPr>
          <a:lstStyle/>
          <a:p>
            <a:r>
              <a:rPr lang="en-US" sz="2400" b="1" dirty="0"/>
              <a:t>Qualitative</a:t>
            </a:r>
            <a:endParaRPr lang="en-IN" sz="2400" b="1" dirty="0"/>
          </a:p>
        </p:txBody>
      </p:sp>
    </p:spTree>
    <p:extLst>
      <p:ext uri="{BB962C8B-B14F-4D97-AF65-F5344CB8AC3E}">
        <p14:creationId xmlns:p14="http://schemas.microsoft.com/office/powerpoint/2010/main" val="3664255766"/>
      </p:ext>
    </p:extLst>
  </p:cSld>
  <p:clrMapOvr>
    <a:masterClrMapping/>
  </p:clrMapOvr>
  <p:transition>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11"/>
          <p:cNvSpPr>
            <a:spLocks noGrp="1" noChangeArrowheads="1"/>
          </p:cNvSpPr>
          <p:nvPr>
            <p:ph type="title"/>
          </p:nvPr>
        </p:nvSpPr>
        <p:spPr>
          <a:xfrm>
            <a:off x="1051560" y="259947"/>
            <a:ext cx="9537192" cy="1143000"/>
          </a:xfrm>
          <a:noFill/>
          <a:ln>
            <a:noFill/>
          </a:ln>
        </p:spPr>
        <p:txBody>
          <a:bodyPr spcFirstLastPara="1" wrap="square" lIns="91425" tIns="45700" rIns="91425" bIns="45700" anchor="ctr" anchorCtr="0">
            <a:noAutofit/>
          </a:bodyPr>
          <a:lstStyle/>
          <a:p>
            <a:r>
              <a:rPr lang="en-GB" altLang="en-US" sz="3200" b="1" dirty="0">
                <a:solidFill>
                  <a:schemeClr val="accent5">
                    <a:lumMod val="75000"/>
                  </a:schemeClr>
                </a:solidFill>
              </a:rPr>
              <a:t>Market Research by Objectives</a:t>
            </a:r>
          </a:p>
        </p:txBody>
      </p:sp>
      <p:grpSp>
        <p:nvGrpSpPr>
          <p:cNvPr id="4" name="Group 3"/>
          <p:cNvGrpSpPr/>
          <p:nvPr/>
        </p:nvGrpSpPr>
        <p:grpSpPr>
          <a:xfrm>
            <a:off x="1162594" y="1196753"/>
            <a:ext cx="9039497" cy="4385935"/>
            <a:chOff x="539552" y="1099124"/>
            <a:chExt cx="7331723" cy="4385935"/>
          </a:xfrm>
        </p:grpSpPr>
        <p:graphicFrame>
          <p:nvGraphicFramePr>
            <p:cNvPr id="2" name="Diagram 1"/>
            <p:cNvGraphicFramePr/>
            <p:nvPr/>
          </p:nvGraphicFramePr>
          <p:xfrm>
            <a:off x="539552" y="1099124"/>
            <a:ext cx="7331723" cy="4385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734273" y="1595623"/>
              <a:ext cx="1783307" cy="923330"/>
            </a:xfrm>
            <a:prstGeom prst="rect">
              <a:avLst/>
            </a:prstGeom>
            <a:noFill/>
          </p:spPr>
          <p:txBody>
            <a:bodyPr wrap="square" rtlCol="0">
              <a:spAutoFit/>
            </a:bodyPr>
            <a:lstStyle/>
            <a:p>
              <a:r>
                <a:rPr lang="en-GB" altLang="en-US" b="1" dirty="0">
                  <a:latin typeface="Arial" pitchFamily="34" charset="0"/>
                </a:rPr>
                <a:t>By Source of Data or information</a:t>
              </a:r>
            </a:p>
            <a:p>
              <a:endParaRPr lang="en-US" dirty="0"/>
            </a:p>
          </p:txBody>
        </p:sp>
        <p:sp>
          <p:nvSpPr>
            <p:cNvPr id="17" name="TextBox 16"/>
            <p:cNvSpPr txBox="1"/>
            <p:nvPr/>
          </p:nvSpPr>
          <p:spPr>
            <a:xfrm>
              <a:off x="3077714" y="1734122"/>
              <a:ext cx="2116712" cy="646331"/>
            </a:xfrm>
            <a:prstGeom prst="rect">
              <a:avLst/>
            </a:prstGeom>
            <a:noFill/>
          </p:spPr>
          <p:txBody>
            <a:bodyPr wrap="square" rtlCol="0">
              <a:spAutoFit/>
            </a:bodyPr>
            <a:lstStyle/>
            <a:p>
              <a:pPr>
                <a:spcBef>
                  <a:spcPct val="50000"/>
                </a:spcBef>
              </a:pPr>
              <a:r>
                <a:rPr lang="en-GB" altLang="en-US" b="1" dirty="0">
                  <a:latin typeface="Arial" pitchFamily="34" charset="0"/>
                </a:rPr>
                <a:t>By Methodology</a:t>
              </a:r>
            </a:p>
            <a:p>
              <a:endParaRPr lang="en-US" dirty="0"/>
            </a:p>
          </p:txBody>
        </p:sp>
        <p:sp>
          <p:nvSpPr>
            <p:cNvPr id="18" name="TextBox 17"/>
            <p:cNvSpPr txBox="1"/>
            <p:nvPr/>
          </p:nvSpPr>
          <p:spPr>
            <a:xfrm>
              <a:off x="5663707" y="1595623"/>
              <a:ext cx="2152605" cy="646331"/>
            </a:xfrm>
            <a:prstGeom prst="rect">
              <a:avLst/>
            </a:prstGeom>
            <a:noFill/>
          </p:spPr>
          <p:txBody>
            <a:bodyPr wrap="square" rtlCol="0">
              <a:spAutoFit/>
            </a:bodyPr>
            <a:lstStyle/>
            <a:p>
              <a:pPr>
                <a:spcBef>
                  <a:spcPct val="50000"/>
                </a:spcBef>
              </a:pPr>
              <a:r>
                <a:rPr lang="en-GB" altLang="en-US" b="1" dirty="0">
                  <a:latin typeface="Arial" pitchFamily="34" charset="0"/>
                </a:rPr>
                <a:t>By Objectives</a:t>
              </a:r>
            </a:p>
            <a:p>
              <a:endParaRPr lang="en-US" dirty="0"/>
            </a:p>
          </p:txBody>
        </p:sp>
      </p:grpSp>
      <p:sp>
        <p:nvSpPr>
          <p:cNvPr id="8" name="Rounded Rectangle 7"/>
          <p:cNvSpPr/>
          <p:nvPr/>
        </p:nvSpPr>
        <p:spPr bwMode="auto">
          <a:xfrm>
            <a:off x="1162594" y="1196753"/>
            <a:ext cx="5667974" cy="4762357"/>
          </a:xfrm>
          <a:prstGeom prst="roundRect">
            <a:avLst>
              <a:gd name="adj" fmla="val 4749"/>
            </a:avLst>
          </a:prstGeom>
          <a:solidFill>
            <a:srgbClr val="FFFFFF">
              <a:alpha val="41961"/>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Tree>
    <p:extLst>
      <p:ext uri="{BB962C8B-B14F-4D97-AF65-F5344CB8AC3E}">
        <p14:creationId xmlns:p14="http://schemas.microsoft.com/office/powerpoint/2010/main" val="3473517442"/>
      </p:ext>
    </p:extLst>
  </p:cSld>
  <p:clrMapOvr>
    <a:masterClrMapping/>
  </p:clrMapOvr>
  <p:transition>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99872" y="552029"/>
            <a:ext cx="10515600" cy="1325563"/>
          </a:xfrm>
          <a:noFill/>
          <a:ln>
            <a:noFill/>
          </a:ln>
        </p:spPr>
        <p:txBody>
          <a:bodyPr spcFirstLastPara="1" wrap="square" lIns="91425" tIns="45700" rIns="91425" bIns="45700" anchor="ctr" anchorCtr="0">
            <a:noAutofit/>
          </a:bodyPr>
          <a:lstStyle/>
          <a:p>
            <a:r>
              <a:rPr lang="en-GB" altLang="en-US" sz="3200" b="1" dirty="0">
                <a:solidFill>
                  <a:schemeClr val="accent5">
                    <a:lumMod val="75000"/>
                  </a:schemeClr>
                </a:solidFill>
              </a:rPr>
              <a:t>Market Research: By Objective</a:t>
            </a:r>
          </a:p>
        </p:txBody>
      </p:sp>
      <p:sp>
        <p:nvSpPr>
          <p:cNvPr id="22531" name="Rectangle 3"/>
          <p:cNvSpPr>
            <a:spLocks noChangeArrowheads="1"/>
          </p:cNvSpPr>
          <p:nvPr/>
        </p:nvSpPr>
        <p:spPr bwMode="auto">
          <a:xfrm>
            <a:off x="379738" y="1877592"/>
            <a:ext cx="11089450" cy="1197764"/>
          </a:xfrm>
          <a:prstGeom prst="rect">
            <a:avLst/>
          </a:prstGeom>
          <a:solidFill>
            <a:srgbClr val="B6DAF8"/>
          </a:solidFill>
          <a:ln>
            <a:noFill/>
          </a:ln>
          <a:effectLst>
            <a:outerShdw blurRad="107950" dist="12700" dir="5400000" algn="ctr">
              <a:srgbClr val="000000"/>
            </a:outerShdw>
          </a:effectLst>
          <a:scene3d>
            <a:camera prst="obliqueTopRight"/>
            <a:lightRig rig="soft" dir="t">
              <a:rot lat="0" lon="0" rev="0"/>
            </a:lightRig>
          </a:scene3d>
          <a:sp3d contourW="44450" prstMaterial="matte">
            <a:bevelT w="63500" h="63500" prst="artDeco"/>
            <a:contourClr>
              <a:srgbClr val="FFFFFF"/>
            </a:contourClr>
          </a:sp3d>
        </p:spPr>
        <p:style>
          <a:lnRef idx="1">
            <a:schemeClr val="accent1"/>
          </a:lnRef>
          <a:fillRef idx="2">
            <a:schemeClr val="accent1"/>
          </a:fillRef>
          <a:effectRef idx="1">
            <a:schemeClr val="accent1"/>
          </a:effectRef>
          <a:fontRef idx="minor">
            <a:schemeClr val="dk1"/>
          </a:fontRef>
        </p:style>
        <p:txBody>
          <a:bodyPr wrap="square"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buSzPct val="100000"/>
              <a:buFontTx/>
              <a:buChar char="•"/>
            </a:pPr>
            <a:r>
              <a:rPr lang="en-GB" altLang="en-US" b="1" dirty="0">
                <a:latin typeface="Arial" pitchFamily="34" charset="0"/>
              </a:rPr>
              <a:t> Exploratory	</a:t>
            </a:r>
            <a:r>
              <a:rPr lang="en-GB" altLang="en-US" b="1" dirty="0" smtClean="0">
                <a:latin typeface="Arial" pitchFamily="34" charset="0"/>
              </a:rPr>
              <a:t>Preliminary </a:t>
            </a:r>
            <a:r>
              <a:rPr lang="en-GB" altLang="en-US" b="1" dirty="0">
                <a:latin typeface="Arial" pitchFamily="34" charset="0"/>
              </a:rPr>
              <a:t>data needed to develop an idea 				</a:t>
            </a:r>
            <a:r>
              <a:rPr lang="en-GB" altLang="en-US" b="1" dirty="0" smtClean="0">
                <a:latin typeface="Arial" pitchFamily="34" charset="0"/>
              </a:rPr>
              <a:t>          further</a:t>
            </a:r>
            <a:r>
              <a:rPr lang="en-GB" altLang="en-US" b="1" dirty="0">
                <a:latin typeface="Arial" pitchFamily="34" charset="0"/>
              </a:rPr>
              <a:t>. e.g. outline concepts, gather insights, 			</a:t>
            </a:r>
            <a:r>
              <a:rPr lang="en-GB" altLang="en-US" b="1" dirty="0" smtClean="0">
                <a:latin typeface="Arial" pitchFamily="34" charset="0"/>
              </a:rPr>
              <a:t>          formulate </a:t>
            </a:r>
            <a:r>
              <a:rPr lang="en-GB" altLang="en-US" b="1" dirty="0">
                <a:latin typeface="Arial" pitchFamily="34" charset="0"/>
              </a:rPr>
              <a:t>hypotheses.</a:t>
            </a:r>
          </a:p>
        </p:txBody>
      </p:sp>
      <p:sp>
        <p:nvSpPr>
          <p:cNvPr id="22532" name="Rectangle 4"/>
          <p:cNvSpPr>
            <a:spLocks noChangeArrowheads="1"/>
          </p:cNvSpPr>
          <p:nvPr/>
        </p:nvSpPr>
        <p:spPr bwMode="auto">
          <a:xfrm>
            <a:off x="379738" y="3020592"/>
            <a:ext cx="11089450" cy="1197764"/>
          </a:xfrm>
          <a:prstGeom prst="rect">
            <a:avLst/>
          </a:prstGeom>
          <a:solidFill>
            <a:srgbClr val="B6DAF8"/>
          </a:solidFill>
          <a:ln>
            <a:noFill/>
          </a:ln>
          <a:effectLst>
            <a:outerShdw blurRad="107950" dist="12700" dir="5400000" algn="ctr">
              <a:srgbClr val="000000"/>
            </a:outerShdw>
          </a:effectLst>
          <a:scene3d>
            <a:camera prst="obliqueTopRight"/>
            <a:lightRig rig="soft" dir="t">
              <a:rot lat="0" lon="0" rev="0"/>
            </a:lightRig>
          </a:scene3d>
          <a:sp3d contourW="44450" prstMaterial="matte">
            <a:bevelT w="63500" h="63500" prst="artDeco"/>
            <a:contourClr>
              <a:srgbClr val="FFFFFF"/>
            </a:contourClr>
          </a:sp3d>
        </p:spPr>
        <p:style>
          <a:lnRef idx="1">
            <a:schemeClr val="accent2"/>
          </a:lnRef>
          <a:fillRef idx="2">
            <a:schemeClr val="accent2"/>
          </a:fillRef>
          <a:effectRef idx="1">
            <a:schemeClr val="accent2"/>
          </a:effectRef>
          <a:fontRef idx="minor">
            <a:schemeClr val="dk1"/>
          </a:fontRef>
        </p:style>
        <p:txBody>
          <a:bodyPr wrap="square"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buSzPct val="100000"/>
              <a:buFontTx/>
              <a:buChar char="•"/>
            </a:pPr>
            <a:r>
              <a:rPr lang="en-GB" altLang="en-US" b="1" dirty="0">
                <a:latin typeface="Arial" pitchFamily="34" charset="0"/>
              </a:rPr>
              <a:t> Descriptive	</a:t>
            </a:r>
            <a:r>
              <a:rPr lang="en-GB" altLang="en-US" b="1" dirty="0" smtClean="0">
                <a:latin typeface="Arial" pitchFamily="34" charset="0"/>
              </a:rPr>
              <a:t>Describe </a:t>
            </a:r>
            <a:r>
              <a:rPr lang="en-GB" altLang="en-US" b="1" dirty="0">
                <a:latin typeface="Arial" pitchFamily="34" charset="0"/>
              </a:rPr>
              <a:t>an element of an idea precisely. e.g.     			</a:t>
            </a:r>
            <a:r>
              <a:rPr lang="en-GB" altLang="en-US" b="1" dirty="0" smtClean="0">
                <a:latin typeface="Arial" pitchFamily="34" charset="0"/>
              </a:rPr>
              <a:t>           who </a:t>
            </a:r>
            <a:r>
              <a:rPr lang="en-GB" altLang="en-US" b="1" dirty="0">
                <a:latin typeface="Arial" pitchFamily="34" charset="0"/>
              </a:rPr>
              <a:t>is the target market, how large is it, how 				will it develop.</a:t>
            </a:r>
          </a:p>
        </p:txBody>
      </p:sp>
      <p:sp>
        <p:nvSpPr>
          <p:cNvPr id="22533" name="Rectangle 5"/>
          <p:cNvSpPr>
            <a:spLocks noChangeArrowheads="1"/>
          </p:cNvSpPr>
          <p:nvPr/>
        </p:nvSpPr>
        <p:spPr bwMode="auto">
          <a:xfrm>
            <a:off x="379738" y="4177413"/>
            <a:ext cx="11089450" cy="828432"/>
          </a:xfrm>
          <a:prstGeom prst="rect">
            <a:avLst/>
          </a:prstGeom>
          <a:solidFill>
            <a:srgbClr val="B6DAF8"/>
          </a:solidFill>
          <a:ln>
            <a:noFill/>
          </a:ln>
          <a:effectLst>
            <a:outerShdw blurRad="107950" dist="12700" dir="5400000" algn="ctr">
              <a:srgbClr val="000000"/>
            </a:outerShdw>
          </a:effectLst>
          <a:scene3d>
            <a:camera prst="obliqueTopRight"/>
            <a:lightRig rig="soft" dir="t">
              <a:rot lat="0" lon="0" rev="0"/>
            </a:lightRig>
          </a:scene3d>
          <a:sp3d contourW="44450" prstMaterial="matte">
            <a:bevelT w="63500" h="63500" prst="artDeco"/>
            <a:contourClr>
              <a:srgbClr val="FFFFFF"/>
            </a:contourClr>
          </a:sp3d>
        </p:spPr>
        <p:style>
          <a:lnRef idx="1">
            <a:schemeClr val="accent1"/>
          </a:lnRef>
          <a:fillRef idx="2">
            <a:schemeClr val="accent1"/>
          </a:fillRef>
          <a:effectRef idx="1">
            <a:schemeClr val="accent1"/>
          </a:effectRef>
          <a:fontRef idx="minor">
            <a:schemeClr val="dk1"/>
          </a:fontRef>
        </p:style>
        <p:txBody>
          <a:bodyPr wrap="square"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buSzPct val="100000"/>
              <a:buFontTx/>
              <a:buChar char="•"/>
            </a:pPr>
            <a:r>
              <a:rPr lang="en-GB" altLang="en-US" b="1" dirty="0">
                <a:latin typeface="Arial" pitchFamily="34" charset="0"/>
              </a:rPr>
              <a:t> Causal		Test a cause and effect relationship, e.g. price 			</a:t>
            </a:r>
            <a:r>
              <a:rPr lang="en-GB" altLang="en-US" b="1" dirty="0" smtClean="0">
                <a:latin typeface="Arial" pitchFamily="34" charset="0"/>
              </a:rPr>
              <a:t>          elasticity</a:t>
            </a:r>
            <a:r>
              <a:rPr lang="en-GB" altLang="en-US" b="1" dirty="0">
                <a:latin typeface="Arial" pitchFamily="34" charset="0"/>
              </a:rPr>
              <a:t>. Done through experiment.</a:t>
            </a:r>
          </a:p>
        </p:txBody>
      </p:sp>
    </p:spTree>
    <p:extLst>
      <p:ext uri="{BB962C8B-B14F-4D97-AF65-F5344CB8AC3E}">
        <p14:creationId xmlns:p14="http://schemas.microsoft.com/office/powerpoint/2010/main" val="919191742"/>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31"/>
                                        </p:tgtEl>
                                        <p:attrNameLst>
                                          <p:attrName>style.visibility</p:attrName>
                                        </p:attrNameLst>
                                      </p:cBhvr>
                                      <p:to>
                                        <p:strVal val="visible"/>
                                      </p:to>
                                    </p:set>
                                    <p:anim calcmode="lin" valueType="num">
                                      <p:cBhvr additive="base">
                                        <p:cTn id="7" dur="500" fill="hold"/>
                                        <p:tgtEl>
                                          <p:spTgt spid="22531"/>
                                        </p:tgtEl>
                                        <p:attrNameLst>
                                          <p:attrName>ppt_x</p:attrName>
                                        </p:attrNameLst>
                                      </p:cBhvr>
                                      <p:tavLst>
                                        <p:tav tm="0">
                                          <p:val>
                                            <p:strVal val="#ppt_x"/>
                                          </p:val>
                                        </p:tav>
                                        <p:tav tm="100000">
                                          <p:val>
                                            <p:strVal val="#ppt_x"/>
                                          </p:val>
                                        </p:tav>
                                      </p:tavLst>
                                    </p:anim>
                                    <p:anim calcmode="lin" valueType="num">
                                      <p:cBhvr additive="base">
                                        <p:cTn id="8" dur="500" fill="hold"/>
                                        <p:tgtEl>
                                          <p:spTgt spid="225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2532"/>
                                        </p:tgtEl>
                                        <p:attrNameLst>
                                          <p:attrName>style.visibility</p:attrName>
                                        </p:attrNameLst>
                                      </p:cBhvr>
                                      <p:to>
                                        <p:strVal val="visible"/>
                                      </p:to>
                                    </p:set>
                                    <p:animEffect transition="in" filter="fade">
                                      <p:cBhvr>
                                        <p:cTn id="13" dur="1000"/>
                                        <p:tgtEl>
                                          <p:spTgt spid="22532"/>
                                        </p:tgtEl>
                                      </p:cBhvr>
                                    </p:animEffect>
                                    <p:anim calcmode="lin" valueType="num">
                                      <p:cBhvr>
                                        <p:cTn id="14" dur="1000" fill="hold"/>
                                        <p:tgtEl>
                                          <p:spTgt spid="22532"/>
                                        </p:tgtEl>
                                        <p:attrNameLst>
                                          <p:attrName>ppt_x</p:attrName>
                                        </p:attrNameLst>
                                      </p:cBhvr>
                                      <p:tavLst>
                                        <p:tav tm="0">
                                          <p:val>
                                            <p:strVal val="#ppt_x"/>
                                          </p:val>
                                        </p:tav>
                                        <p:tav tm="100000">
                                          <p:val>
                                            <p:strVal val="#ppt_x"/>
                                          </p:val>
                                        </p:tav>
                                      </p:tavLst>
                                    </p:anim>
                                    <p:anim calcmode="lin" valueType="num">
                                      <p:cBhvr>
                                        <p:cTn id="15" dur="1000" fill="hold"/>
                                        <p:tgtEl>
                                          <p:spTgt spid="2253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2533"/>
                                        </p:tgtEl>
                                        <p:attrNameLst>
                                          <p:attrName>style.visibility</p:attrName>
                                        </p:attrNameLst>
                                      </p:cBhvr>
                                      <p:to>
                                        <p:strVal val="visible"/>
                                      </p:to>
                                    </p:set>
                                    <p:animEffect transition="in" filter="fade">
                                      <p:cBhvr>
                                        <p:cTn id="20" dur="1000"/>
                                        <p:tgtEl>
                                          <p:spTgt spid="22533"/>
                                        </p:tgtEl>
                                      </p:cBhvr>
                                    </p:animEffect>
                                    <p:anim calcmode="lin" valueType="num">
                                      <p:cBhvr>
                                        <p:cTn id="21" dur="1000" fill="hold"/>
                                        <p:tgtEl>
                                          <p:spTgt spid="22533"/>
                                        </p:tgtEl>
                                        <p:attrNameLst>
                                          <p:attrName>ppt_x</p:attrName>
                                        </p:attrNameLst>
                                      </p:cBhvr>
                                      <p:tavLst>
                                        <p:tav tm="0">
                                          <p:val>
                                            <p:strVal val="#ppt_x"/>
                                          </p:val>
                                        </p:tav>
                                        <p:tav tm="100000">
                                          <p:val>
                                            <p:strVal val="#ppt_x"/>
                                          </p:val>
                                        </p:tav>
                                      </p:tavLst>
                                    </p:anim>
                                    <p:anim calcmode="lin" valueType="num">
                                      <p:cBhvr>
                                        <p:cTn id="22" dur="1000" fill="hold"/>
                                        <p:tgtEl>
                                          <p:spTgt spid="225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animBg="1"/>
      <p:bldP spid="22532" grpId="0" animBg="1"/>
      <p:bldP spid="2253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Research Design : Exploratory</a:t>
            </a:r>
            <a:endParaRPr lang="en-US" sz="3200" b="1" dirty="0">
              <a:solidFill>
                <a:schemeClr val="accent5">
                  <a:lumMod val="75000"/>
                </a:schemeClr>
              </a:solidFill>
            </a:endParaRPr>
          </a:p>
        </p:txBody>
      </p:sp>
      <p:sp>
        <p:nvSpPr>
          <p:cNvPr id="3" name="Content Placeholder 2"/>
          <p:cNvSpPr>
            <a:spLocks noGrp="1"/>
          </p:cNvSpPr>
          <p:nvPr>
            <p:ph idx="1"/>
          </p:nvPr>
        </p:nvSpPr>
        <p:spPr>
          <a:xfrm>
            <a:off x="744582" y="1599381"/>
            <a:ext cx="10345784" cy="4351338"/>
          </a:xfrm>
        </p:spPr>
        <p:txBody>
          <a:bodyPr>
            <a:normAutofit/>
          </a:bodyPr>
          <a:lstStyle/>
          <a:p>
            <a:pPr lvl="0"/>
            <a:r>
              <a:rPr lang="en-IN" b="1" dirty="0"/>
              <a:t>Exploratory -  Exploratory research  is less structured, undertaken to gain background information on the general nature of the research problem. Example: Ray Kroc – McDonald.</a:t>
            </a:r>
          </a:p>
          <a:p>
            <a:pPr lvl="0"/>
            <a:r>
              <a:rPr lang="en-IN" b="1" dirty="0"/>
              <a:t>Clarify Problems and Hypotheses. </a:t>
            </a:r>
          </a:p>
          <a:p>
            <a:pPr lvl="0"/>
            <a:r>
              <a:rPr lang="en-IN" b="1" dirty="0"/>
              <a:t> Exploratory research allows the researcher to deﬁne the problem more precisely and to generate hypotheses for the upcoming study. </a:t>
            </a:r>
          </a:p>
          <a:p>
            <a:pPr lvl="0"/>
            <a:r>
              <a:rPr lang="en-IN" b="1" dirty="0"/>
              <a:t>Uses secondary data analysis, experience survey, case analysis. </a:t>
            </a:r>
          </a:p>
          <a:p>
            <a:endParaRPr lang="en-US" b="1" dirty="0"/>
          </a:p>
        </p:txBody>
      </p:sp>
    </p:spTree>
    <p:extLst>
      <p:ext uri="{BB962C8B-B14F-4D97-AF65-F5344CB8AC3E}">
        <p14:creationId xmlns:p14="http://schemas.microsoft.com/office/powerpoint/2010/main" val="44852526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5734"/>
          </a:xfrm>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Research Design : Exploratory</a:t>
            </a:r>
          </a:p>
        </p:txBody>
      </p:sp>
      <p:sp>
        <p:nvSpPr>
          <p:cNvPr id="3" name="Content Placeholder 2"/>
          <p:cNvSpPr>
            <a:spLocks noGrp="1"/>
          </p:cNvSpPr>
          <p:nvPr>
            <p:ph idx="1"/>
          </p:nvPr>
        </p:nvSpPr>
        <p:spPr>
          <a:xfrm>
            <a:off x="646961" y="1234361"/>
            <a:ext cx="9733540" cy="4114800"/>
          </a:xfrm>
        </p:spPr>
        <p:txBody>
          <a:bodyPr>
            <a:normAutofit lnSpcReduction="10000"/>
          </a:bodyPr>
          <a:lstStyle/>
          <a:p>
            <a:r>
              <a:rPr lang="en-US" b="1" dirty="0"/>
              <a:t>Exploratory research is </a:t>
            </a:r>
            <a:r>
              <a:rPr lang="en-US" b="1" dirty="0">
                <a:solidFill>
                  <a:srgbClr val="0070C0"/>
                </a:solidFill>
              </a:rPr>
              <a:t>unstructured  and informal</a:t>
            </a:r>
            <a:r>
              <a:rPr lang="en-US" b="1" dirty="0"/>
              <a:t>.</a:t>
            </a:r>
          </a:p>
          <a:p>
            <a:r>
              <a:rPr lang="en-US" b="1" dirty="0"/>
              <a:t>Usually no formal set of objectives, sample plan, or questionnaire are involved.</a:t>
            </a:r>
          </a:p>
          <a:p>
            <a:r>
              <a:rPr lang="en-US" b="1" dirty="0"/>
              <a:t>It is undertaken to gain background information about the general nature of the research problem. </a:t>
            </a:r>
          </a:p>
          <a:p>
            <a:r>
              <a:rPr lang="en-US" b="1" dirty="0"/>
              <a:t>No predetermined set of procedures and the nature of the research changes as the researcher gains information. </a:t>
            </a:r>
          </a:p>
          <a:p>
            <a:r>
              <a:rPr lang="en-US" b="1" dirty="0"/>
              <a:t>Flexible. Conducted at the idea stage.</a:t>
            </a:r>
          </a:p>
          <a:p>
            <a:r>
              <a:rPr lang="en-US" b="1" dirty="0"/>
              <a:t>Exploratory research is simple, quick and less costly.</a:t>
            </a:r>
            <a:endParaRPr lang="en-IN" b="1" dirty="0"/>
          </a:p>
        </p:txBody>
      </p:sp>
      <p:sp>
        <p:nvSpPr>
          <p:cNvPr id="4" name="Rectangle 3"/>
          <p:cNvSpPr/>
          <p:nvPr/>
        </p:nvSpPr>
        <p:spPr>
          <a:xfrm>
            <a:off x="1049657" y="5349161"/>
            <a:ext cx="9217024" cy="369332"/>
          </a:xfrm>
          <a:prstGeom prst="rect">
            <a:avLst/>
          </a:prstGeom>
          <a:ln>
            <a:solidFill>
              <a:schemeClr val="accent1">
                <a:lumMod val="75000"/>
              </a:schemeClr>
            </a:solidFill>
          </a:ln>
        </p:spPr>
        <p:txBody>
          <a:bodyPr wrap="square">
            <a:spAutoFit/>
          </a:bodyPr>
          <a:lstStyle/>
          <a:p>
            <a:r>
              <a:rPr lang="en-US" dirty="0"/>
              <a:t>Burns A. C. A. </a:t>
            </a:r>
            <a:r>
              <a:rPr lang="en-US" dirty="0" err="1"/>
              <a:t>Veeck</a:t>
            </a:r>
            <a:r>
              <a:rPr lang="en-US" dirty="0"/>
              <a:t> &amp; R. F. Bush (</a:t>
            </a:r>
            <a:r>
              <a:rPr lang="en-IN" dirty="0"/>
              <a:t>2017) Marketing Research, Pearson Education Limited </a:t>
            </a:r>
          </a:p>
        </p:txBody>
      </p:sp>
    </p:spTree>
    <p:extLst>
      <p:ext uri="{BB962C8B-B14F-4D97-AF65-F5344CB8AC3E}">
        <p14:creationId xmlns:p14="http://schemas.microsoft.com/office/powerpoint/2010/main" val="251482215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6"/>
            <a:ext cx="10905309" cy="836658"/>
          </a:xfrm>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Research Design : Descriptive</a:t>
            </a:r>
            <a:endParaRPr lang="en-US" sz="3200" b="1" dirty="0">
              <a:solidFill>
                <a:schemeClr val="accent5">
                  <a:lumMod val="75000"/>
                </a:schemeClr>
              </a:solidFill>
            </a:endParaRPr>
          </a:p>
        </p:txBody>
      </p:sp>
      <p:sp>
        <p:nvSpPr>
          <p:cNvPr id="3" name="Content Placeholder 2"/>
          <p:cNvSpPr>
            <a:spLocks noGrp="1"/>
          </p:cNvSpPr>
          <p:nvPr>
            <p:ph idx="1"/>
          </p:nvPr>
        </p:nvSpPr>
        <p:spPr>
          <a:xfrm>
            <a:off x="404948" y="1201784"/>
            <a:ext cx="10922726" cy="4624250"/>
          </a:xfrm>
        </p:spPr>
        <p:txBody>
          <a:bodyPr>
            <a:normAutofit/>
          </a:bodyPr>
          <a:lstStyle/>
          <a:p>
            <a:r>
              <a:rPr lang="en-IN" b="1" dirty="0">
                <a:solidFill>
                  <a:srgbClr val="0070C0"/>
                </a:solidFill>
              </a:rPr>
              <a:t>Descriptive research  </a:t>
            </a:r>
            <a:r>
              <a:rPr lang="en-IN" b="1" dirty="0"/>
              <a:t>is undertaken to describe answers to questions of who, what, where, when, and how. </a:t>
            </a:r>
          </a:p>
          <a:p>
            <a:r>
              <a:rPr lang="en-IN" b="1" dirty="0"/>
              <a:t>In order to know  who  our customers are,  what  brands they presently buy and in what quantities,  where  they buy that brands,  when  they shop, and  how  they found out about our products, we turn to descriptive research.</a:t>
            </a:r>
          </a:p>
          <a:p>
            <a:endParaRPr lang="en-US" b="1" dirty="0"/>
          </a:p>
        </p:txBody>
      </p:sp>
    </p:spTree>
    <p:extLst>
      <p:ext uri="{BB962C8B-B14F-4D97-AF65-F5344CB8AC3E}">
        <p14:creationId xmlns:p14="http://schemas.microsoft.com/office/powerpoint/2010/main" val="32268875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Descriptive Research</a:t>
            </a:r>
            <a:endParaRPr lang="en-IN" sz="3200" b="1" dirty="0">
              <a:solidFill>
                <a:schemeClr val="accent5">
                  <a:lumMod val="75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41005247"/>
              </p:ext>
            </p:extLst>
          </p:nvPr>
        </p:nvGraphicFramePr>
        <p:xfrm>
          <a:off x="-158496" y="1395857"/>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29524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Cross-Sectional</a:t>
            </a:r>
            <a:endParaRPr lang="en-IN" sz="3200" b="1" dirty="0">
              <a:solidFill>
                <a:schemeClr val="accent5">
                  <a:lumMod val="75000"/>
                </a:schemeClr>
              </a:solidFill>
            </a:endParaRPr>
          </a:p>
        </p:txBody>
      </p:sp>
      <p:sp>
        <p:nvSpPr>
          <p:cNvPr id="3" name="Content Placeholder 2"/>
          <p:cNvSpPr>
            <a:spLocks noGrp="1"/>
          </p:cNvSpPr>
          <p:nvPr>
            <p:ph idx="1"/>
          </p:nvPr>
        </p:nvSpPr>
        <p:spPr>
          <a:xfrm>
            <a:off x="338579" y="1399943"/>
            <a:ext cx="10216896" cy="4114800"/>
          </a:xfrm>
        </p:spPr>
        <p:txBody>
          <a:bodyPr>
            <a:normAutofit/>
          </a:bodyPr>
          <a:lstStyle/>
          <a:p>
            <a:r>
              <a:rPr lang="en-US" b="1" dirty="0"/>
              <a:t>Cross-sectional studies measure units from a sample of the population of interest at only one point in time.</a:t>
            </a:r>
          </a:p>
          <a:p>
            <a:r>
              <a:rPr lang="en-US" b="1" dirty="0"/>
              <a:t>Example: say a magazine surveys a sample of their subscribers</a:t>
            </a:r>
          </a:p>
          <a:p>
            <a:r>
              <a:rPr lang="en-US" b="1" dirty="0"/>
              <a:t>Questions such as their age, occupation, income, and educational level are asked. </a:t>
            </a:r>
          </a:p>
          <a:p>
            <a:r>
              <a:rPr lang="en-US" b="1" dirty="0"/>
              <a:t>These sample data, taken at one point in time, are used to describe readership of a magazine in terms of demographics.</a:t>
            </a:r>
          </a:p>
          <a:p>
            <a:r>
              <a:rPr lang="en-US" b="1" dirty="0"/>
              <a:t>Election surveys are cross-sectional studies.</a:t>
            </a:r>
            <a:endParaRPr lang="en-IN" b="1" dirty="0"/>
          </a:p>
        </p:txBody>
      </p:sp>
    </p:spTree>
    <p:extLst>
      <p:ext uri="{BB962C8B-B14F-4D97-AF65-F5344CB8AC3E}">
        <p14:creationId xmlns:p14="http://schemas.microsoft.com/office/powerpoint/2010/main" val="255800583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246817" y="468843"/>
            <a:ext cx="8568952"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rtlCol="0" anchor="ctr" anchorCtr="0" compatLnSpc="1">
            <a:prstTxWarp prst="textNoShape">
              <a:avLst/>
            </a:prstTxWarp>
            <a:normAutofit/>
          </a:bodyPr>
          <a:lstStyle/>
          <a:p>
            <a:r>
              <a:rPr lang="en-GB" altLang="en-US" sz="3200" b="1" dirty="0">
                <a:solidFill>
                  <a:schemeClr val="accent5">
                    <a:lumMod val="75000"/>
                  </a:schemeClr>
                </a:solidFill>
              </a:rPr>
              <a:t>Market(</a:t>
            </a:r>
            <a:r>
              <a:rPr lang="en-GB" altLang="en-US" sz="3200" b="1" dirty="0" err="1">
                <a:solidFill>
                  <a:schemeClr val="accent5">
                    <a:lumMod val="75000"/>
                  </a:schemeClr>
                </a:solidFill>
              </a:rPr>
              <a:t>ing</a:t>
            </a:r>
            <a:r>
              <a:rPr lang="en-GB" altLang="en-US" sz="3200" b="1" dirty="0">
                <a:solidFill>
                  <a:schemeClr val="accent5">
                    <a:lumMod val="75000"/>
                  </a:schemeClr>
                </a:solidFill>
              </a:rPr>
              <a:t>) Research: Definition.</a:t>
            </a:r>
            <a:br>
              <a:rPr lang="en-GB" altLang="en-US" sz="3200" b="1" dirty="0">
                <a:solidFill>
                  <a:schemeClr val="accent5">
                    <a:lumMod val="75000"/>
                  </a:schemeClr>
                </a:solidFill>
              </a:rPr>
            </a:br>
            <a:r>
              <a:rPr lang="en-GB" altLang="en-US" sz="2400" b="1" dirty="0">
                <a:solidFill>
                  <a:schemeClr val="accent5">
                    <a:lumMod val="50000"/>
                  </a:schemeClr>
                </a:solidFill>
              </a:rPr>
              <a:t>Is about gathering relevant information</a:t>
            </a:r>
          </a:p>
        </p:txBody>
      </p:sp>
      <p:sp>
        <p:nvSpPr>
          <p:cNvPr id="9219" name="Rectangle 3"/>
          <p:cNvSpPr>
            <a:spLocks noChangeArrowheads="1"/>
          </p:cNvSpPr>
          <p:nvPr/>
        </p:nvSpPr>
        <p:spPr bwMode="auto">
          <a:xfrm>
            <a:off x="1093397" y="1708596"/>
            <a:ext cx="8875793" cy="1567096"/>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just">
              <a:spcBef>
                <a:spcPct val="50000"/>
              </a:spcBef>
            </a:pPr>
            <a:r>
              <a:rPr lang="en-GB" altLang="en-US" b="1" dirty="0">
                <a:solidFill>
                  <a:schemeClr val="accent5">
                    <a:lumMod val="50000"/>
                  </a:schemeClr>
                </a:solidFill>
                <a:latin typeface="Arial" pitchFamily="34" charset="0"/>
              </a:rPr>
              <a:t>Marketing research is the systematic design of experiment, collection of data, their analysis and reporting the information relevant to a specific marketing situation facing the organisation and to help making decisions.</a:t>
            </a:r>
          </a:p>
        </p:txBody>
      </p:sp>
      <p:sp>
        <p:nvSpPr>
          <p:cNvPr id="4" name="Rectangle 3"/>
          <p:cNvSpPr>
            <a:spLocks noChangeArrowheads="1"/>
          </p:cNvSpPr>
          <p:nvPr/>
        </p:nvSpPr>
        <p:spPr bwMode="auto">
          <a:xfrm>
            <a:off x="1093396" y="3645024"/>
            <a:ext cx="8875794" cy="1936428"/>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lIns="90488" tIns="44450" rIns="90488" bIns="44450">
            <a:spAutoFit/>
          </a:bodyPr>
          <a:lstStyle/>
          <a:p>
            <a:pPr algn="just">
              <a:spcBef>
                <a:spcPct val="50000"/>
              </a:spcBef>
            </a:pPr>
            <a:r>
              <a:rPr lang="en-US" altLang="en-US" sz="2400" b="1" dirty="0">
                <a:solidFill>
                  <a:schemeClr val="tx1"/>
                </a:solidFill>
                <a:latin typeface="Arial" pitchFamily="34" charset="0"/>
              </a:rPr>
              <a:t>Market research provides data helping to identify market </a:t>
            </a:r>
            <a:r>
              <a:rPr lang="en-US" altLang="en-US" sz="2400" b="1" dirty="0">
                <a:solidFill>
                  <a:srgbClr val="0070C0"/>
                </a:solidFill>
                <a:latin typeface="Arial" pitchFamily="34" charset="0"/>
              </a:rPr>
              <a:t>pain</a:t>
            </a:r>
            <a:r>
              <a:rPr lang="en-US" altLang="en-US" sz="2400" b="1" dirty="0">
                <a:solidFill>
                  <a:schemeClr val="tx1"/>
                </a:solidFill>
                <a:latin typeface="Arial" pitchFamily="34" charset="0"/>
              </a:rPr>
              <a:t>, understand market structure, customer segment, target market, </a:t>
            </a:r>
            <a:r>
              <a:rPr lang="en-US" altLang="en-US" sz="2400" b="1" dirty="0" smtClean="0">
                <a:solidFill>
                  <a:schemeClr val="tx1"/>
                </a:solidFill>
                <a:latin typeface="Arial" pitchFamily="34" charset="0"/>
              </a:rPr>
              <a:t>competition, product </a:t>
            </a:r>
            <a:r>
              <a:rPr lang="en-US" altLang="en-US" sz="2400" b="1" dirty="0">
                <a:solidFill>
                  <a:schemeClr val="tx1"/>
                </a:solidFill>
                <a:latin typeface="Arial" pitchFamily="34" charset="0"/>
              </a:rPr>
              <a:t>positioning, design advertisement campaign to identify and reach your target market at a price customers are willing to pay.</a:t>
            </a:r>
          </a:p>
        </p:txBody>
      </p:sp>
    </p:spTree>
    <p:extLst>
      <p:ext uri="{BB962C8B-B14F-4D97-AF65-F5344CB8AC3E}">
        <p14:creationId xmlns:p14="http://schemas.microsoft.com/office/powerpoint/2010/main" val="339216401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219"/>
                                        </p:tgtEl>
                                        <p:attrNameLst>
                                          <p:attrName>style.visibility</p:attrName>
                                        </p:attrNameLst>
                                      </p:cBhvr>
                                      <p:to>
                                        <p:strVal val="visible"/>
                                      </p:to>
                                    </p:set>
                                    <p:animEffect transition="in" filter="fade">
                                      <p:cBhvr>
                                        <p:cTn id="13" dur="1000"/>
                                        <p:tgtEl>
                                          <p:spTgt spid="9219"/>
                                        </p:tgtEl>
                                      </p:cBhvr>
                                    </p:animEffect>
                                    <p:anim calcmode="lin" valueType="num">
                                      <p:cBhvr>
                                        <p:cTn id="14" dur="1000" fill="hold"/>
                                        <p:tgtEl>
                                          <p:spTgt spid="9219"/>
                                        </p:tgtEl>
                                        <p:attrNameLst>
                                          <p:attrName>ppt_x</p:attrName>
                                        </p:attrNameLst>
                                      </p:cBhvr>
                                      <p:tavLst>
                                        <p:tav tm="0">
                                          <p:val>
                                            <p:strVal val="#ppt_x"/>
                                          </p:val>
                                        </p:tav>
                                        <p:tav tm="100000">
                                          <p:val>
                                            <p:strVal val="#ppt_x"/>
                                          </p:val>
                                        </p:tav>
                                      </p:tavLst>
                                    </p:anim>
                                    <p:anim calcmode="lin" valueType="num">
                                      <p:cBhvr>
                                        <p:cTn id="15" dur="1000" fill="hold"/>
                                        <p:tgtEl>
                                          <p:spTgt spid="921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219"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583" y="174384"/>
            <a:ext cx="8282769" cy="878352"/>
          </a:xfrm>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Longitudinal Studies </a:t>
            </a:r>
          </a:p>
        </p:txBody>
      </p:sp>
      <p:sp>
        <p:nvSpPr>
          <p:cNvPr id="3" name="Content Placeholder 2"/>
          <p:cNvSpPr>
            <a:spLocks noGrp="1"/>
          </p:cNvSpPr>
          <p:nvPr>
            <p:ph idx="1"/>
          </p:nvPr>
        </p:nvSpPr>
        <p:spPr>
          <a:xfrm>
            <a:off x="530352" y="703325"/>
            <a:ext cx="10991088" cy="2952328"/>
          </a:xfrm>
        </p:spPr>
        <p:txBody>
          <a:bodyPr>
            <a:normAutofit/>
          </a:bodyPr>
          <a:lstStyle/>
          <a:p>
            <a:r>
              <a:rPr lang="en-US" b="1" dirty="0"/>
              <a:t>Longitudinal studies repeatedly measure the same sample units of a population over a period of time. </a:t>
            </a:r>
          </a:p>
          <a:p>
            <a:r>
              <a:rPr lang="en-US" b="1" dirty="0"/>
              <a:t>Data gathered from same sample units at different point in time is also referred to as Panel data. </a:t>
            </a:r>
          </a:p>
          <a:p>
            <a:r>
              <a:rPr lang="en-US" b="1" dirty="0"/>
              <a:t>Firms such as IRI and Nielsen have been maintaining panels consisting of hundreds of thousands of households for many years.</a:t>
            </a:r>
            <a:endParaRPr lang="en-IN" b="1" dirty="0"/>
          </a:p>
        </p:txBody>
      </p:sp>
      <p:graphicFrame>
        <p:nvGraphicFramePr>
          <p:cNvPr id="6" name="Object 5"/>
          <p:cNvGraphicFramePr>
            <a:graphicFrameLocks noChangeAspect="1"/>
          </p:cNvGraphicFramePr>
          <p:nvPr>
            <p:extLst>
              <p:ext uri="{D42A27DB-BD31-4B8C-83A1-F6EECF244321}">
                <p14:modId xmlns:p14="http://schemas.microsoft.com/office/powerpoint/2010/main" val="3908307640"/>
              </p:ext>
            </p:extLst>
          </p:nvPr>
        </p:nvGraphicFramePr>
        <p:xfrm>
          <a:off x="1987550" y="3656013"/>
          <a:ext cx="5578475" cy="2979737"/>
        </p:xfrm>
        <a:graphic>
          <a:graphicData uri="http://schemas.openxmlformats.org/presentationml/2006/ole">
            <mc:AlternateContent xmlns:mc="http://schemas.openxmlformats.org/markup-compatibility/2006">
              <mc:Choice xmlns:v="urn:schemas-microsoft-com:vml" Requires="v">
                <p:oleObj spid="_x0000_s1046" name="Worksheet" r:id="rId3" imgW="5577840" imgH="2979624" progId="Excel.Sheet.12">
                  <p:embed/>
                </p:oleObj>
              </mc:Choice>
              <mc:Fallback>
                <p:oleObj name="Worksheet" r:id="rId3" imgW="5577840" imgH="2979624" progId="Excel.Sheet.12">
                  <p:embed/>
                  <p:pic>
                    <p:nvPicPr>
                      <p:cNvPr id="6" name="Object 5"/>
                      <p:cNvPicPr/>
                      <p:nvPr/>
                    </p:nvPicPr>
                    <p:blipFill>
                      <a:blip r:embed="rId4"/>
                      <a:stretch>
                        <a:fillRect/>
                      </a:stretch>
                    </p:blipFill>
                    <p:spPr>
                      <a:xfrm>
                        <a:off x="1987550" y="3656013"/>
                        <a:ext cx="5578475" cy="2979737"/>
                      </a:xfrm>
                      <a:prstGeom prst="rect">
                        <a:avLst/>
                      </a:prstGeom>
                    </p:spPr>
                  </p:pic>
                </p:oleObj>
              </mc:Fallback>
            </mc:AlternateContent>
          </a:graphicData>
        </a:graphic>
      </p:graphicFrame>
      <p:sp>
        <p:nvSpPr>
          <p:cNvPr id="4" name="Up Arrow 3"/>
          <p:cNvSpPr/>
          <p:nvPr/>
        </p:nvSpPr>
        <p:spPr>
          <a:xfrm>
            <a:off x="7566716" y="4275337"/>
            <a:ext cx="1755648" cy="24688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Down Arrow 4"/>
          <p:cNvSpPr/>
          <p:nvPr/>
        </p:nvSpPr>
        <p:spPr>
          <a:xfrm>
            <a:off x="7662728" y="4972227"/>
            <a:ext cx="1563624" cy="2468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Down Arrow 6"/>
          <p:cNvSpPr/>
          <p:nvPr/>
        </p:nvSpPr>
        <p:spPr>
          <a:xfrm>
            <a:off x="7662728" y="5320671"/>
            <a:ext cx="1563624" cy="2468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Down Arrow 7"/>
          <p:cNvSpPr/>
          <p:nvPr/>
        </p:nvSpPr>
        <p:spPr>
          <a:xfrm>
            <a:off x="7662728" y="4623783"/>
            <a:ext cx="1563624" cy="2468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610701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Research Design : Causal/ Experimental Research</a:t>
            </a:r>
          </a:p>
        </p:txBody>
      </p:sp>
      <p:sp>
        <p:nvSpPr>
          <p:cNvPr id="3" name="Content Placeholder 2"/>
          <p:cNvSpPr>
            <a:spLocks noGrp="1"/>
          </p:cNvSpPr>
          <p:nvPr>
            <p:ph idx="1"/>
          </p:nvPr>
        </p:nvSpPr>
        <p:spPr>
          <a:xfrm>
            <a:off x="838200" y="1571369"/>
            <a:ext cx="10147663" cy="4351338"/>
          </a:xfrm>
        </p:spPr>
        <p:txBody>
          <a:bodyPr>
            <a:normAutofit/>
          </a:bodyPr>
          <a:lstStyle/>
          <a:p>
            <a:pPr marL="0" lvl="0" indent="0">
              <a:buNone/>
            </a:pPr>
            <a:r>
              <a:rPr lang="en-IN" b="1" dirty="0">
                <a:solidFill>
                  <a:srgbClr val="0070C0"/>
                </a:solidFill>
              </a:rPr>
              <a:t>Causal or Experimental</a:t>
            </a:r>
          </a:p>
          <a:p>
            <a:pPr lvl="0"/>
            <a:r>
              <a:rPr lang="en-IN" b="1" dirty="0"/>
              <a:t> Causal research  is used to measure cause-effect relationships, such as “if  x</a:t>
            </a:r>
            <a:r>
              <a:rPr lang="en-IN" b="1" baseline="-25000" dirty="0"/>
              <a:t>i</a:t>
            </a:r>
            <a:r>
              <a:rPr lang="en-IN" b="1" dirty="0"/>
              <a:t> increases, what happens to  y?” </a:t>
            </a:r>
          </a:p>
          <a:p>
            <a:pPr lvl="0"/>
            <a:r>
              <a:rPr lang="en-IN" b="1" dirty="0"/>
              <a:t>An  experimental design  is critical to understand the exact change in a dependent variable caused due to change in an independent</a:t>
            </a:r>
            <a:br>
              <a:rPr lang="en-IN" b="1" dirty="0"/>
            </a:br>
            <a:r>
              <a:rPr lang="en-IN" b="1" dirty="0"/>
              <a:t>variable.</a:t>
            </a:r>
          </a:p>
          <a:p>
            <a:r>
              <a:rPr lang="en-US" b="1" dirty="0"/>
              <a:t>Example: to know if higher expenses on advertising lead to rise in sales. Percentage reduction in price leads to what growth in </a:t>
            </a:r>
            <a:br>
              <a:rPr lang="en-US" b="1" dirty="0"/>
            </a:br>
            <a:r>
              <a:rPr lang="en-US" b="1" dirty="0"/>
              <a:t>sales or how sensitive is demand to price change?  </a:t>
            </a:r>
          </a:p>
          <a:p>
            <a:pPr lvl="0"/>
            <a:endParaRPr lang="en-US" b="1" dirty="0"/>
          </a:p>
          <a:p>
            <a:endParaRPr lang="en-IN" b="1" dirty="0"/>
          </a:p>
        </p:txBody>
      </p:sp>
    </p:spTree>
    <p:extLst>
      <p:ext uri="{BB962C8B-B14F-4D97-AF65-F5344CB8AC3E}">
        <p14:creationId xmlns:p14="http://schemas.microsoft.com/office/powerpoint/2010/main" val="17079910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10488" y="125984"/>
            <a:ext cx="7162800" cy="1143000"/>
          </a:xfrm>
          <a:noFill/>
          <a:ln>
            <a:noFill/>
          </a:ln>
        </p:spPr>
        <p:txBody>
          <a:bodyPr spcFirstLastPara="1" wrap="square" lIns="91425" tIns="45700" rIns="91425" bIns="45700" anchor="ctr" anchorCtr="0">
            <a:noAutofit/>
          </a:bodyPr>
          <a:lstStyle/>
          <a:p>
            <a:r>
              <a:rPr lang="en-GB" altLang="en-US" sz="3200" b="1" dirty="0">
                <a:solidFill>
                  <a:schemeClr val="accent5">
                    <a:lumMod val="75000"/>
                  </a:schemeClr>
                </a:solidFill>
              </a:rPr>
              <a:t>The Market Research Process in Brief</a:t>
            </a:r>
          </a:p>
        </p:txBody>
      </p:sp>
      <p:sp>
        <p:nvSpPr>
          <p:cNvPr id="23555" name="AutoShape 3"/>
          <p:cNvSpPr>
            <a:spLocks noChangeArrowheads="1"/>
          </p:cNvSpPr>
          <p:nvPr/>
        </p:nvSpPr>
        <p:spPr bwMode="auto">
          <a:xfrm>
            <a:off x="9166997" y="882581"/>
            <a:ext cx="2209419" cy="386403"/>
          </a:xfrm>
          <a:prstGeom prst="homePlate">
            <a:avLst>
              <a:gd name="adj" fmla="val 70957"/>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IN" altLang="en-US"/>
          </a:p>
        </p:txBody>
      </p:sp>
      <p:sp>
        <p:nvSpPr>
          <p:cNvPr id="23556" name="AutoShape 4"/>
          <p:cNvSpPr>
            <a:spLocks noChangeArrowheads="1"/>
          </p:cNvSpPr>
          <p:nvPr/>
        </p:nvSpPr>
        <p:spPr bwMode="auto">
          <a:xfrm>
            <a:off x="6879189" y="930465"/>
            <a:ext cx="2420443" cy="386403"/>
          </a:xfrm>
          <a:prstGeom prst="homePlate">
            <a:avLst>
              <a:gd name="adj" fmla="val 59076"/>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IN" altLang="en-US"/>
          </a:p>
        </p:txBody>
      </p:sp>
      <p:sp>
        <p:nvSpPr>
          <p:cNvPr id="23557" name="AutoShape 5"/>
          <p:cNvSpPr>
            <a:spLocks noChangeArrowheads="1"/>
          </p:cNvSpPr>
          <p:nvPr/>
        </p:nvSpPr>
        <p:spPr bwMode="auto">
          <a:xfrm>
            <a:off x="4623195" y="920750"/>
            <a:ext cx="2388629" cy="386403"/>
          </a:xfrm>
          <a:prstGeom prst="homePlate">
            <a:avLst>
              <a:gd name="adj" fmla="val 63036"/>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IN" altLang="en-US"/>
          </a:p>
        </p:txBody>
      </p:sp>
      <p:sp>
        <p:nvSpPr>
          <p:cNvPr id="23558" name="AutoShape 6"/>
          <p:cNvSpPr>
            <a:spLocks noChangeArrowheads="1"/>
          </p:cNvSpPr>
          <p:nvPr/>
        </p:nvSpPr>
        <p:spPr bwMode="auto">
          <a:xfrm>
            <a:off x="2436731" y="920750"/>
            <a:ext cx="2319099" cy="386403"/>
          </a:xfrm>
          <a:prstGeom prst="homePlate">
            <a:avLst>
              <a:gd name="adj" fmla="val 59076"/>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IN" altLang="en-US"/>
          </a:p>
        </p:txBody>
      </p:sp>
      <p:sp>
        <p:nvSpPr>
          <p:cNvPr id="23559" name="AutoShape 7"/>
          <p:cNvSpPr>
            <a:spLocks noChangeArrowheads="1"/>
          </p:cNvSpPr>
          <p:nvPr/>
        </p:nvSpPr>
        <p:spPr bwMode="auto">
          <a:xfrm>
            <a:off x="320885" y="901665"/>
            <a:ext cx="2248481" cy="386403"/>
          </a:xfrm>
          <a:prstGeom prst="homePlate">
            <a:avLst>
              <a:gd name="adj" fmla="val 55116"/>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2">
            <a:schemeClr val="accent1"/>
          </a:fillRef>
          <a:effectRef idx="1">
            <a:schemeClr val="accent1"/>
          </a:effectRef>
          <a:fontRef idx="minor">
            <a:schemeClr val="dk1"/>
          </a:fontRef>
        </p:style>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IN" altLang="en-US"/>
          </a:p>
        </p:txBody>
      </p:sp>
      <p:cxnSp>
        <p:nvCxnSpPr>
          <p:cNvPr id="4" name="Straight Connector 3"/>
          <p:cNvCxnSpPr/>
          <p:nvPr/>
        </p:nvCxnSpPr>
        <p:spPr bwMode="auto">
          <a:xfrm>
            <a:off x="1477475" y="2494707"/>
            <a:ext cx="7543800" cy="0"/>
          </a:xfrm>
          <a:prstGeom prst="line">
            <a:avLst/>
          </a:pr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3" name="Diagram 2"/>
          <p:cNvGraphicFramePr/>
          <p:nvPr/>
        </p:nvGraphicFramePr>
        <p:xfrm>
          <a:off x="461033" y="1307153"/>
          <a:ext cx="10543032" cy="47914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ounded Rectangle 4"/>
          <p:cNvSpPr/>
          <p:nvPr/>
        </p:nvSpPr>
        <p:spPr>
          <a:xfrm>
            <a:off x="6940297" y="2881111"/>
            <a:ext cx="1835702" cy="1420304"/>
          </a:xfrm>
          <a:prstGeom prst="roundRect">
            <a:avLst>
              <a:gd name="adj" fmla="val 9691"/>
            </a:avLst>
          </a:prstGeom>
          <a:solidFill>
            <a:srgbClr val="24457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50000"/>
              </a:spcBef>
            </a:pPr>
            <a:r>
              <a:rPr lang="en-GB" altLang="en-US" sz="1200" b="1" dirty="0">
                <a:solidFill>
                  <a:schemeClr val="bg1"/>
                </a:solidFill>
                <a:latin typeface="Arial" pitchFamily="34" charset="0"/>
              </a:rPr>
              <a:t>Statistical manipulation of the data collected (e.g. regression) or subjective analysis of focus groups</a:t>
            </a:r>
          </a:p>
        </p:txBody>
      </p:sp>
      <p:sp>
        <p:nvSpPr>
          <p:cNvPr id="33" name="Rounded Rectangle 32"/>
          <p:cNvSpPr/>
          <p:nvPr/>
        </p:nvSpPr>
        <p:spPr>
          <a:xfrm>
            <a:off x="6940297" y="4438487"/>
            <a:ext cx="1835701" cy="1564382"/>
          </a:xfrm>
          <a:prstGeom prst="roundRect">
            <a:avLst>
              <a:gd name="adj" fmla="val 9691"/>
            </a:avLst>
          </a:prstGeom>
          <a:solidFill>
            <a:srgbClr val="24457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50000"/>
              </a:spcBef>
            </a:pPr>
            <a:r>
              <a:rPr lang="en-GB" altLang="en-US" sz="1200" b="1" dirty="0">
                <a:solidFill>
                  <a:schemeClr val="bg1"/>
                </a:solidFill>
                <a:latin typeface="Arial" pitchFamily="34" charset="0"/>
              </a:rPr>
              <a:t>Significant difference in type of analysis according to whether market research is quantitative or qualitative</a:t>
            </a:r>
          </a:p>
        </p:txBody>
      </p:sp>
      <p:sp>
        <p:nvSpPr>
          <p:cNvPr id="34" name="Rounded Rectangle 33"/>
          <p:cNvSpPr/>
          <p:nvPr/>
        </p:nvSpPr>
        <p:spPr>
          <a:xfrm>
            <a:off x="9057264" y="2816352"/>
            <a:ext cx="1903186" cy="1407546"/>
          </a:xfrm>
          <a:prstGeom prst="roundRect">
            <a:avLst>
              <a:gd name="adj" fmla="val 9691"/>
            </a:avLst>
          </a:prstGeom>
          <a:solidFill>
            <a:srgbClr val="24457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50000"/>
              </a:spcBef>
            </a:pPr>
            <a:r>
              <a:rPr lang="en-GB" altLang="en-US" sz="1100" b="1" dirty="0">
                <a:solidFill>
                  <a:schemeClr val="bg1"/>
                </a:solidFill>
                <a:latin typeface="Arial" pitchFamily="34" charset="0"/>
              </a:rPr>
              <a:t>Overall conclusions to be presented rather than overwhelming statistical methodologies</a:t>
            </a:r>
          </a:p>
        </p:txBody>
      </p:sp>
      <p:sp>
        <p:nvSpPr>
          <p:cNvPr id="35" name="Rounded Rectangle 34"/>
          <p:cNvSpPr/>
          <p:nvPr/>
        </p:nvSpPr>
        <p:spPr>
          <a:xfrm>
            <a:off x="9057264" y="4367402"/>
            <a:ext cx="1921474" cy="1564382"/>
          </a:xfrm>
          <a:prstGeom prst="roundRect">
            <a:avLst>
              <a:gd name="adj" fmla="val 9691"/>
            </a:avLst>
          </a:prstGeom>
          <a:solidFill>
            <a:srgbClr val="24457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50000"/>
              </a:spcBef>
            </a:pPr>
            <a:r>
              <a:rPr lang="en-GB" altLang="en-US" sz="1100" b="1" dirty="0">
                <a:solidFill>
                  <a:schemeClr val="bg1"/>
                </a:solidFill>
                <a:latin typeface="Arial" pitchFamily="34" charset="0"/>
              </a:rPr>
              <a:t>Can take various forms:</a:t>
            </a:r>
          </a:p>
          <a:p>
            <a:pPr>
              <a:lnSpc>
                <a:spcPct val="75000"/>
              </a:lnSpc>
              <a:spcBef>
                <a:spcPct val="50000"/>
              </a:spcBef>
            </a:pPr>
            <a:r>
              <a:rPr lang="en-GB" altLang="en-US" sz="1100" b="1" dirty="0">
                <a:solidFill>
                  <a:schemeClr val="bg1"/>
                </a:solidFill>
                <a:latin typeface="Arial" pitchFamily="34" charset="0"/>
              </a:rPr>
              <a:t>- oral presentation</a:t>
            </a:r>
          </a:p>
          <a:p>
            <a:pPr>
              <a:lnSpc>
                <a:spcPct val="75000"/>
              </a:lnSpc>
              <a:spcBef>
                <a:spcPct val="50000"/>
              </a:spcBef>
            </a:pPr>
            <a:r>
              <a:rPr lang="en-GB" altLang="en-US" sz="1100" b="1" dirty="0">
                <a:solidFill>
                  <a:schemeClr val="bg1"/>
                </a:solidFill>
                <a:latin typeface="Arial" pitchFamily="34" charset="0"/>
              </a:rPr>
              <a:t>- written conclusions supported by analysis</a:t>
            </a:r>
          </a:p>
          <a:p>
            <a:pPr>
              <a:spcBef>
                <a:spcPct val="50000"/>
              </a:spcBef>
            </a:pPr>
            <a:r>
              <a:rPr lang="en-GB" altLang="en-US" sz="1100" b="1" dirty="0">
                <a:solidFill>
                  <a:schemeClr val="bg1"/>
                </a:solidFill>
                <a:latin typeface="Arial" pitchFamily="34" charset="0"/>
              </a:rPr>
              <a:t>- data tables</a:t>
            </a:r>
          </a:p>
          <a:p>
            <a:pPr algn="ctr"/>
            <a:endParaRPr lang="en-IN" sz="1100" dirty="0">
              <a:solidFill>
                <a:schemeClr val="bg1"/>
              </a:solidFill>
            </a:endParaRPr>
          </a:p>
        </p:txBody>
      </p:sp>
      <p:sp>
        <p:nvSpPr>
          <p:cNvPr id="6" name="TextBox 5"/>
          <p:cNvSpPr txBox="1"/>
          <p:nvPr/>
        </p:nvSpPr>
        <p:spPr>
          <a:xfrm>
            <a:off x="6940298" y="1575769"/>
            <a:ext cx="1889978" cy="1015663"/>
          </a:xfrm>
          <a:prstGeom prst="rect">
            <a:avLst/>
          </a:prstGeom>
          <a:noFill/>
        </p:spPr>
        <p:txBody>
          <a:bodyPr wrap="square" rtlCol="0">
            <a:spAutoFit/>
          </a:bodyPr>
          <a:lstStyle/>
          <a:p>
            <a:pPr algn="ctr"/>
            <a:r>
              <a:rPr lang="en-IN" sz="2000" b="1" dirty="0">
                <a:latin typeface="Arial" pitchFamily="34" charset="0"/>
              </a:rPr>
              <a:t>4. Analysing the information</a:t>
            </a:r>
          </a:p>
        </p:txBody>
      </p:sp>
      <p:sp>
        <p:nvSpPr>
          <p:cNvPr id="39" name="TextBox 38"/>
          <p:cNvSpPr txBox="1"/>
          <p:nvPr/>
        </p:nvSpPr>
        <p:spPr>
          <a:xfrm>
            <a:off x="8980036" y="1553695"/>
            <a:ext cx="1874268" cy="1015663"/>
          </a:xfrm>
          <a:prstGeom prst="rect">
            <a:avLst/>
          </a:prstGeom>
          <a:noFill/>
        </p:spPr>
        <p:txBody>
          <a:bodyPr wrap="square" rtlCol="0">
            <a:spAutoFit/>
          </a:bodyPr>
          <a:lstStyle/>
          <a:p>
            <a:pPr algn="ctr">
              <a:spcBef>
                <a:spcPct val="50000"/>
              </a:spcBef>
            </a:pPr>
            <a:r>
              <a:rPr lang="en-GB" altLang="en-US" sz="2000" b="1" dirty="0">
                <a:latin typeface="Arial" pitchFamily="34" charset="0"/>
              </a:rPr>
              <a:t>5. </a:t>
            </a:r>
            <a:r>
              <a:rPr lang="en-GB" altLang="en-US" sz="2000" b="1" dirty="0" smtClean="0">
                <a:latin typeface="Arial" pitchFamily="34" charset="0"/>
              </a:rPr>
              <a:t>Presenting/ applying </a:t>
            </a:r>
            <a:r>
              <a:rPr lang="en-GB" altLang="en-US" sz="2000" b="1" dirty="0">
                <a:latin typeface="Arial" pitchFamily="34" charset="0"/>
              </a:rPr>
              <a:t>the findings</a:t>
            </a:r>
          </a:p>
        </p:txBody>
      </p:sp>
      <p:sp>
        <p:nvSpPr>
          <p:cNvPr id="23565" name="Rectangle 13"/>
          <p:cNvSpPr>
            <a:spLocks noChangeArrowheads="1"/>
          </p:cNvSpPr>
          <p:nvPr/>
        </p:nvSpPr>
        <p:spPr bwMode="auto">
          <a:xfrm>
            <a:off x="75270" y="2573521"/>
            <a:ext cx="771525" cy="333375"/>
          </a:xfrm>
          <a:prstGeom prst="rect">
            <a:avLst/>
          </a:prstGeom>
          <a:ln/>
        </p:spPr>
        <p:style>
          <a:lnRef idx="2">
            <a:schemeClr val="dk1"/>
          </a:lnRef>
          <a:fillRef idx="1">
            <a:schemeClr val="lt1"/>
          </a:fillRef>
          <a:effectRef idx="0">
            <a:schemeClr val="dk1"/>
          </a:effectRef>
          <a:fontRef idx="minor">
            <a:schemeClr val="dk1"/>
          </a:fontRef>
        </p:style>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GB" altLang="en-US" sz="1600" b="1" dirty="0">
                <a:latin typeface="Arial" pitchFamily="34" charset="0"/>
              </a:rPr>
              <a:t>Steps</a:t>
            </a:r>
          </a:p>
        </p:txBody>
      </p:sp>
      <p:sp>
        <p:nvSpPr>
          <p:cNvPr id="23566" name="Rectangle 14"/>
          <p:cNvSpPr>
            <a:spLocks noChangeArrowheads="1"/>
          </p:cNvSpPr>
          <p:nvPr/>
        </p:nvSpPr>
        <p:spPr bwMode="auto">
          <a:xfrm>
            <a:off x="0" y="4252736"/>
            <a:ext cx="1381125" cy="333375"/>
          </a:xfrm>
          <a:prstGeom prst="rect">
            <a:avLst/>
          </a:prstGeom>
          <a:ln/>
        </p:spPr>
        <p:style>
          <a:lnRef idx="2">
            <a:schemeClr val="dk1"/>
          </a:lnRef>
          <a:fillRef idx="1">
            <a:schemeClr val="lt1"/>
          </a:fillRef>
          <a:effectRef idx="0">
            <a:schemeClr val="dk1"/>
          </a:effectRef>
          <a:fontRef idx="minor">
            <a:schemeClr val="dk1"/>
          </a:fontRef>
        </p:style>
        <p:txBody>
          <a:bodyPr lIns="90488" tIns="44450" rIns="90488" bIns="4445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GB" altLang="en-US" sz="1600" b="1" dirty="0">
                <a:latin typeface="Arial" pitchFamily="34" charset="0"/>
              </a:rPr>
              <a:t>Comments</a:t>
            </a:r>
          </a:p>
        </p:txBody>
      </p:sp>
    </p:spTree>
    <p:extLst>
      <p:ext uri="{BB962C8B-B14F-4D97-AF65-F5344CB8AC3E}">
        <p14:creationId xmlns:p14="http://schemas.microsoft.com/office/powerpoint/2010/main" val="1156498437"/>
      </p:ext>
    </p:extLst>
  </p:cSld>
  <p:clrMapOvr>
    <a:masterClrMapping/>
  </p:clrMapOvr>
  <p:transition>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433" y="529574"/>
            <a:ext cx="11777472" cy="1143000"/>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Comprehensive Step-by-Step Process of Marketing Research</a:t>
            </a:r>
            <a:endParaRPr lang="en-IN" sz="3200" b="1" dirty="0">
              <a:solidFill>
                <a:schemeClr val="accent5">
                  <a:lumMod val="75000"/>
                </a:schemeClr>
              </a:solidFill>
            </a:endParaRPr>
          </a:p>
        </p:txBody>
      </p:sp>
      <p:sp>
        <p:nvSpPr>
          <p:cNvPr id="3" name="Content Placeholder 2"/>
          <p:cNvSpPr>
            <a:spLocks noGrp="1"/>
          </p:cNvSpPr>
          <p:nvPr>
            <p:ph idx="1"/>
          </p:nvPr>
        </p:nvSpPr>
        <p:spPr>
          <a:xfrm>
            <a:off x="1005840" y="1672574"/>
            <a:ext cx="9400032" cy="4539952"/>
          </a:xfrm>
        </p:spPr>
        <p:txBody>
          <a:bodyPr>
            <a:noAutofit/>
          </a:bodyPr>
          <a:lstStyle/>
          <a:p>
            <a:pPr marL="342900" indent="-342900">
              <a:buFont typeface="+mj-lt"/>
              <a:buAutoNum type="arabicPeriod"/>
            </a:pPr>
            <a:r>
              <a:rPr lang="en-US" b="1" dirty="0"/>
              <a:t>Establish the need for marketing research. Is there real need for information to make decision(s)? </a:t>
            </a:r>
          </a:p>
          <a:p>
            <a:pPr marL="342900" indent="-342900">
              <a:buFont typeface="+mj-lt"/>
              <a:buAutoNum type="arabicPeriod"/>
            </a:pPr>
            <a:r>
              <a:rPr lang="en-US" b="1" dirty="0"/>
              <a:t>Review the environment and the context of the problem. Define the problem. Establish research objectives.</a:t>
            </a:r>
          </a:p>
          <a:p>
            <a:pPr marL="342900" indent="-342900">
              <a:buFont typeface="+mj-lt"/>
              <a:buAutoNum type="arabicPeriod"/>
            </a:pPr>
            <a:r>
              <a:rPr lang="en-US" b="1" dirty="0"/>
              <a:t>Determine research design. The research approach depending on the problem and objectives.</a:t>
            </a:r>
          </a:p>
          <a:p>
            <a:pPr marL="342900" indent="-342900" algn="just">
              <a:buFont typeface="+mj-lt"/>
              <a:buAutoNum type="arabicPeriod"/>
            </a:pPr>
            <a:r>
              <a:rPr lang="en-US" b="1" dirty="0"/>
              <a:t>Identify information types and sources. Primary and secondary.</a:t>
            </a:r>
          </a:p>
          <a:p>
            <a:pPr marL="342900" indent="-342900" algn="just">
              <a:buFont typeface="+mj-lt"/>
              <a:buAutoNum type="arabicPeriod"/>
            </a:pPr>
            <a:r>
              <a:rPr lang="en-IN" b="1" dirty="0"/>
              <a:t>Develop research plan.</a:t>
            </a:r>
          </a:p>
        </p:txBody>
      </p:sp>
    </p:spTree>
    <p:extLst>
      <p:ext uri="{BB962C8B-B14F-4D97-AF65-F5344CB8AC3E}">
        <p14:creationId xmlns:p14="http://schemas.microsoft.com/office/powerpoint/2010/main" val="23774015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Step-by-Step Process of Marketing Research</a:t>
            </a:r>
            <a:endParaRPr lang="en-IN" sz="3200" b="1" dirty="0">
              <a:solidFill>
                <a:schemeClr val="accent5">
                  <a:lumMod val="75000"/>
                </a:schemeClr>
              </a:solidFill>
            </a:endParaRPr>
          </a:p>
        </p:txBody>
      </p:sp>
      <p:sp>
        <p:nvSpPr>
          <p:cNvPr id="3" name="Content Placeholder 2"/>
          <p:cNvSpPr>
            <a:spLocks noGrp="1"/>
          </p:cNvSpPr>
          <p:nvPr>
            <p:ph idx="1"/>
          </p:nvPr>
        </p:nvSpPr>
        <p:spPr>
          <a:xfrm>
            <a:off x="1386840" y="1407614"/>
            <a:ext cx="8799576" cy="4351338"/>
          </a:xfrm>
        </p:spPr>
        <p:txBody>
          <a:bodyPr>
            <a:normAutofit lnSpcReduction="10000"/>
          </a:bodyPr>
          <a:lstStyle/>
          <a:p>
            <a:pPr marL="342900" indent="-342900" algn="just">
              <a:buFont typeface="+mj-lt"/>
              <a:buAutoNum type="arabicPeriod"/>
            </a:pPr>
            <a:endParaRPr lang="en-US" b="1" dirty="0">
              <a:solidFill>
                <a:srgbClr val="002060"/>
              </a:solidFill>
            </a:endParaRPr>
          </a:p>
          <a:p>
            <a:pPr marL="457200" indent="-457200">
              <a:buFont typeface="+mj-lt"/>
              <a:buAutoNum type="arabicPeriod" startAt="6"/>
            </a:pPr>
            <a:r>
              <a:rPr lang="en-US" b="1" dirty="0">
                <a:solidFill>
                  <a:srgbClr val="002060"/>
                </a:solidFill>
              </a:rPr>
              <a:t>Determine methods of accessing data.</a:t>
            </a:r>
          </a:p>
          <a:p>
            <a:pPr marL="342900" indent="-342900">
              <a:buFont typeface="+mj-lt"/>
              <a:buAutoNum type="arabicPeriod" startAt="6"/>
            </a:pPr>
            <a:r>
              <a:rPr lang="en-US" b="1" dirty="0">
                <a:solidFill>
                  <a:srgbClr val="002060"/>
                </a:solidFill>
              </a:rPr>
              <a:t> Design data collection forms.</a:t>
            </a:r>
          </a:p>
          <a:p>
            <a:pPr marL="342900" indent="-342900">
              <a:buFont typeface="+mj-lt"/>
              <a:buAutoNum type="arabicPeriod" startAt="6"/>
            </a:pPr>
            <a:r>
              <a:rPr lang="en-US" b="1" dirty="0">
                <a:solidFill>
                  <a:srgbClr val="002060"/>
                </a:solidFill>
              </a:rPr>
              <a:t> Determine the sample plan and size.</a:t>
            </a:r>
          </a:p>
          <a:p>
            <a:pPr marL="342900" indent="-342900">
              <a:buFont typeface="+mj-lt"/>
              <a:buAutoNum type="arabicPeriod" startAt="6"/>
            </a:pPr>
            <a:r>
              <a:rPr lang="en-US" b="1" dirty="0">
                <a:solidFill>
                  <a:srgbClr val="002060"/>
                </a:solidFill>
              </a:rPr>
              <a:t> Collect data.</a:t>
            </a:r>
          </a:p>
          <a:p>
            <a:pPr marL="342900" indent="-342900">
              <a:buFont typeface="+mj-lt"/>
              <a:buAutoNum type="arabicPeriod" startAt="6"/>
            </a:pPr>
            <a:r>
              <a:rPr lang="en-US" b="1" dirty="0">
                <a:solidFill>
                  <a:srgbClr val="002060"/>
                </a:solidFill>
              </a:rPr>
              <a:t> Analyze data.</a:t>
            </a:r>
          </a:p>
          <a:p>
            <a:pPr marL="342900" indent="-342900">
              <a:buFont typeface="+mj-lt"/>
              <a:buAutoNum type="arabicPeriod" startAt="6"/>
            </a:pPr>
            <a:r>
              <a:rPr lang="en-US" b="1" dirty="0">
                <a:solidFill>
                  <a:srgbClr val="002060"/>
                </a:solidFill>
              </a:rPr>
              <a:t> Prepare and present the final research report.</a:t>
            </a:r>
          </a:p>
          <a:p>
            <a:pPr marL="342900" indent="-342900">
              <a:buFont typeface="+mj-lt"/>
              <a:buAutoNum type="arabicPeriod" startAt="6"/>
            </a:pPr>
            <a:r>
              <a:rPr lang="en-US" b="1" dirty="0">
                <a:solidFill>
                  <a:srgbClr val="002060"/>
                </a:solidFill>
              </a:rPr>
              <a:t> Formulate strategy, implement, repeat the process from step 1 to 12.</a:t>
            </a:r>
            <a:endParaRPr lang="en-IN" b="1" dirty="0">
              <a:solidFill>
                <a:srgbClr val="002060"/>
              </a:solidFill>
            </a:endParaRPr>
          </a:p>
          <a:p>
            <a:endParaRPr lang="en-IN" b="1" dirty="0">
              <a:solidFill>
                <a:srgbClr val="002060"/>
              </a:solidFill>
            </a:endParaRPr>
          </a:p>
        </p:txBody>
      </p:sp>
    </p:spTree>
    <p:extLst>
      <p:ext uri="{BB962C8B-B14F-4D97-AF65-F5344CB8AC3E}">
        <p14:creationId xmlns:p14="http://schemas.microsoft.com/office/powerpoint/2010/main" val="27489066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5600" y="260648"/>
            <a:ext cx="9409888" cy="1143000"/>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Some marketing research firms</a:t>
            </a:r>
            <a:endParaRPr lang="en-IN" sz="3200" b="1" dirty="0">
              <a:solidFill>
                <a:schemeClr val="accent5">
                  <a:lumMod val="75000"/>
                </a:schemeClr>
              </a:solidFill>
            </a:endParaRPr>
          </a:p>
        </p:txBody>
      </p:sp>
      <p:graphicFrame>
        <p:nvGraphicFramePr>
          <p:cNvPr id="4" name="Content Placeholder 3"/>
          <p:cNvGraphicFramePr>
            <a:graphicFrameLocks noGrp="1"/>
          </p:cNvGraphicFramePr>
          <p:nvPr>
            <p:ph idx="1"/>
          </p:nvPr>
        </p:nvGraphicFramePr>
        <p:xfrm>
          <a:off x="1991544" y="1196340"/>
          <a:ext cx="7757864"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rot="16200000">
            <a:off x="-1484251" y="2373109"/>
            <a:ext cx="6220484" cy="954107"/>
          </a:xfrm>
          <a:prstGeom prst="rect">
            <a:avLst/>
          </a:prstGeom>
          <a:noFill/>
        </p:spPr>
        <p:txBody>
          <a:bodyPr wrap="square" rtlCol="0">
            <a:spAutoFit/>
          </a:bodyPr>
          <a:lstStyle/>
          <a:p>
            <a:r>
              <a:rPr lang="en-US" sz="2800" b="1" dirty="0">
                <a:latin typeface="Book Antiqua" panose="02040602050305030304" pitchFamily="18" charset="0"/>
              </a:rPr>
              <a:t>Not arranged in any order. </a:t>
            </a:r>
          </a:p>
          <a:p>
            <a:r>
              <a:rPr lang="en-US" sz="2800" b="1" dirty="0">
                <a:latin typeface="Book Antiqua" panose="02040602050305030304" pitchFamily="18" charset="0"/>
              </a:rPr>
              <a:t>There are many more such firms.</a:t>
            </a:r>
            <a:endParaRPr lang="en-IN" sz="2800" b="1" dirty="0">
              <a:latin typeface="Book Antiqua" panose="02040602050305030304" pitchFamily="18" charset="0"/>
            </a:endParaRPr>
          </a:p>
        </p:txBody>
      </p:sp>
      <p:sp>
        <p:nvSpPr>
          <p:cNvPr id="3" name="TextBox 2"/>
          <p:cNvSpPr txBox="1"/>
          <p:nvPr/>
        </p:nvSpPr>
        <p:spPr>
          <a:xfrm>
            <a:off x="5870476" y="5685129"/>
            <a:ext cx="2377440" cy="369332"/>
          </a:xfrm>
          <a:prstGeom prst="rect">
            <a:avLst/>
          </a:prstGeom>
          <a:noFill/>
        </p:spPr>
        <p:txBody>
          <a:bodyPr wrap="square" rtlCol="0">
            <a:spAutoFit/>
          </a:bodyPr>
          <a:lstStyle/>
          <a:p>
            <a:r>
              <a:rPr lang="en-IN" dirty="0" smtClean="0"/>
              <a:t>May ignore</a:t>
            </a:r>
            <a:endParaRPr lang="en-US" dirty="0"/>
          </a:p>
        </p:txBody>
      </p:sp>
      <p:cxnSp>
        <p:nvCxnSpPr>
          <p:cNvPr id="6" name="Straight Connector 5"/>
          <p:cNvCxnSpPr/>
          <p:nvPr/>
        </p:nvCxnSpPr>
        <p:spPr>
          <a:xfrm>
            <a:off x="228600" y="419100"/>
            <a:ext cx="10963275" cy="5943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V="1">
            <a:off x="371475" y="828675"/>
            <a:ext cx="11308669" cy="5361374"/>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05623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80498"/>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Know Your Consultant Before Engaging</a:t>
            </a:r>
            <a:endParaRPr lang="en-IN" sz="3200" b="1" dirty="0">
              <a:solidFill>
                <a:schemeClr val="accent5">
                  <a:lumMod val="75000"/>
                </a:schemeClr>
              </a:solidFill>
            </a:endParaRPr>
          </a:p>
        </p:txBody>
      </p:sp>
      <p:sp>
        <p:nvSpPr>
          <p:cNvPr id="3" name="Content Placeholder 2"/>
          <p:cNvSpPr>
            <a:spLocks noGrp="1"/>
          </p:cNvSpPr>
          <p:nvPr>
            <p:ph idx="1"/>
          </p:nvPr>
        </p:nvSpPr>
        <p:spPr>
          <a:xfrm>
            <a:off x="666205" y="1445623"/>
            <a:ext cx="9993085" cy="4114800"/>
          </a:xfrm>
        </p:spPr>
        <p:txBody>
          <a:bodyPr>
            <a:normAutofit/>
          </a:bodyPr>
          <a:lstStyle/>
          <a:p>
            <a:r>
              <a:rPr lang="en-US" b="1" dirty="0"/>
              <a:t>Make a thorough credibility check.</a:t>
            </a:r>
          </a:p>
          <a:p>
            <a:r>
              <a:rPr lang="en-US" b="1" dirty="0"/>
              <a:t>Did their findings have clear linkage to business objectives?</a:t>
            </a:r>
          </a:p>
          <a:p>
            <a:r>
              <a:rPr lang="en-US" b="1" dirty="0"/>
              <a:t>Marketing research is one part data and other part consulting: making actionable recommendations what strategic decisions the business should take is the consulting part. </a:t>
            </a:r>
          </a:p>
          <a:p>
            <a:r>
              <a:rPr lang="en-US" b="1" dirty="0"/>
              <a:t>Satisfaction with the consulting components of research is very low at just 49% (GRIT report 2018).</a:t>
            </a:r>
          </a:p>
          <a:p>
            <a:r>
              <a:rPr lang="en-US" b="1" dirty="0"/>
              <a:t>How rigorous is their process and analysis.</a:t>
            </a:r>
          </a:p>
        </p:txBody>
      </p:sp>
    </p:spTree>
    <p:extLst>
      <p:ext uri="{BB962C8B-B14F-4D97-AF65-F5344CB8AC3E}">
        <p14:creationId xmlns:p14="http://schemas.microsoft.com/office/powerpoint/2010/main" val="2362719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endParaRPr lang="en-IN" sz="3200" b="1">
              <a:solidFill>
                <a:schemeClr val="accent5">
                  <a:lumMod val="75000"/>
                </a:schemeClr>
              </a:solidFill>
            </a:endParaRPr>
          </a:p>
        </p:txBody>
      </p:sp>
      <p:sp>
        <p:nvSpPr>
          <p:cNvPr id="3" name="Content Placeholder 2"/>
          <p:cNvSpPr>
            <a:spLocks noGrp="1"/>
          </p:cNvSpPr>
          <p:nvPr>
            <p:ph idx="1"/>
          </p:nvPr>
        </p:nvSpPr>
        <p:spPr>
          <a:xfrm>
            <a:off x="738949" y="1690688"/>
            <a:ext cx="10515600" cy="4351338"/>
          </a:xfrm>
        </p:spPr>
        <p:txBody>
          <a:bodyPr/>
          <a:lstStyle/>
          <a:p>
            <a:r>
              <a:rPr lang="en-US" b="1" dirty="0"/>
              <a:t>Countercheck with their clients in the similar field as of yours. </a:t>
            </a:r>
          </a:p>
          <a:p>
            <a:r>
              <a:rPr lang="en-US" b="1" dirty="0"/>
              <a:t>Quality of insight generated.</a:t>
            </a:r>
          </a:p>
          <a:p>
            <a:r>
              <a:rPr lang="en-US" b="1" dirty="0"/>
              <a:t>Can they communicate well?</a:t>
            </a:r>
          </a:p>
          <a:p>
            <a:r>
              <a:rPr lang="en-US" b="1" dirty="0"/>
              <a:t>Are they known for maintaining high ethical standard?</a:t>
            </a:r>
          </a:p>
          <a:p>
            <a:r>
              <a:rPr lang="en-US" b="1" dirty="0"/>
              <a:t>They must understand your business.</a:t>
            </a:r>
          </a:p>
          <a:p>
            <a:r>
              <a:rPr lang="en-US" b="1" dirty="0"/>
              <a:t>Must generate actionable measurable metrics.</a:t>
            </a:r>
          </a:p>
          <a:p>
            <a:r>
              <a:rPr lang="en-US" b="1" dirty="0"/>
              <a:t>They should be flexible.</a:t>
            </a:r>
            <a:endParaRPr lang="en-IN" b="1" dirty="0"/>
          </a:p>
          <a:p>
            <a:endParaRPr lang="en-IN" b="1" dirty="0"/>
          </a:p>
        </p:txBody>
      </p:sp>
    </p:spTree>
    <p:extLst>
      <p:ext uri="{BB962C8B-B14F-4D97-AF65-F5344CB8AC3E}">
        <p14:creationId xmlns:p14="http://schemas.microsoft.com/office/powerpoint/2010/main" val="41565032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472" y="2532253"/>
            <a:ext cx="10515600" cy="1325563"/>
          </a:xfrm>
        </p:spPr>
        <p:txBody>
          <a:bodyPr/>
          <a:lstStyle/>
          <a:p>
            <a:pPr algn="ctr"/>
            <a:r>
              <a:rPr lang="en-US" b="1" dirty="0">
                <a:solidFill>
                  <a:srgbClr val="0070C0"/>
                </a:solidFill>
              </a:rPr>
              <a:t>How Much Data Is Good Enough?</a:t>
            </a:r>
            <a:endParaRPr lang="en-IN" b="1" dirty="0">
              <a:solidFill>
                <a:srgbClr val="0070C0"/>
              </a:solidFill>
            </a:endParaRPr>
          </a:p>
        </p:txBody>
      </p:sp>
    </p:spTree>
    <p:extLst>
      <p:ext uri="{BB962C8B-B14F-4D97-AF65-F5344CB8AC3E}">
        <p14:creationId xmlns:p14="http://schemas.microsoft.com/office/powerpoint/2010/main" val="244384973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374" y="2665483"/>
            <a:ext cx="9655965" cy="1143000"/>
          </a:xfrm>
        </p:spPr>
        <p:txBody>
          <a:bodyPr>
            <a:normAutofit/>
          </a:bodyPr>
          <a:lstStyle/>
          <a:p>
            <a:r>
              <a:rPr lang="en-US" dirty="0">
                <a:solidFill>
                  <a:srgbClr val="006699"/>
                </a:solidFill>
              </a:rPr>
              <a:t>Jeff Bezos on information economy of decision making</a:t>
            </a:r>
            <a:endParaRPr lang="en-IN" dirty="0">
              <a:solidFill>
                <a:srgbClr val="006699"/>
              </a:solidFill>
            </a:endParaRPr>
          </a:p>
        </p:txBody>
      </p:sp>
      <p:sp>
        <p:nvSpPr>
          <p:cNvPr id="3" name="Content Placeholder 2"/>
          <p:cNvSpPr>
            <a:spLocks noGrp="1"/>
          </p:cNvSpPr>
          <p:nvPr>
            <p:ph idx="1"/>
          </p:nvPr>
        </p:nvSpPr>
        <p:spPr>
          <a:xfrm>
            <a:off x="804672" y="3641335"/>
            <a:ext cx="10158983" cy="3031976"/>
          </a:xfrm>
        </p:spPr>
        <p:txBody>
          <a:bodyPr/>
          <a:lstStyle/>
          <a:p>
            <a:r>
              <a:rPr lang="en-US" dirty="0"/>
              <a:t>“Most decisions should probably be made with somewhere around 70% of the information you wish you had. If you wait for 90%, in most cases, you’re probably being slow...If you’re good at course correcting, being wrong may be less costly than you think, whereas being slow is going to be expensive for sure.”</a:t>
            </a:r>
            <a:endParaRPr lang="en-IN" dirty="0"/>
          </a:p>
        </p:txBody>
      </p:sp>
      <p:sp>
        <p:nvSpPr>
          <p:cNvPr id="4" name="Title 1"/>
          <p:cNvSpPr txBox="1">
            <a:spLocks/>
          </p:cNvSpPr>
          <p:nvPr/>
        </p:nvSpPr>
        <p:spPr bwMode="auto">
          <a:xfrm>
            <a:off x="502920" y="260648"/>
            <a:ext cx="10762488" cy="229052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a:lnSpc>
                <a:spcPct val="90000"/>
              </a:lnSpc>
              <a:buClr>
                <a:schemeClr val="dk1"/>
              </a:buClr>
              <a:buSzPts val="1800"/>
              <a:buFont typeface="Calibri"/>
              <a:buNone/>
              <a:defRPr sz="3200" b="1">
                <a:solidFill>
                  <a:schemeClr val="accent5">
                    <a:lumMod val="75000"/>
                  </a:schemeClr>
                </a:solidFill>
                <a:latin typeface="Calibri"/>
                <a:ea typeface="Calibri"/>
                <a:cs typeface="Calibri"/>
                <a:sym typeface="Calibri"/>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sz="2800" dirty="0"/>
              <a:t>Pareto 80:20 Principle or the law of the vital few</a:t>
            </a:r>
          </a:p>
          <a:p>
            <a:r>
              <a:rPr lang="en-US" sz="2800" dirty="0"/>
              <a:t>In product development, marketing, manufacturing, and several other events, roughly 80% of the effects come from 20% of the causes. </a:t>
            </a:r>
          </a:p>
          <a:p>
            <a:r>
              <a:rPr lang="en-US" sz="2800" dirty="0"/>
              <a:t>In marketing, 80% of your sales comes from 20% of your customers.</a:t>
            </a:r>
            <a:endParaRPr lang="en-IN" sz="2800" dirty="0"/>
          </a:p>
        </p:txBody>
      </p:sp>
    </p:spTree>
    <p:extLst>
      <p:ext uri="{BB962C8B-B14F-4D97-AF65-F5344CB8AC3E}">
        <p14:creationId xmlns:p14="http://schemas.microsoft.com/office/powerpoint/2010/main" val="24709546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364" y="404664"/>
            <a:ext cx="8784976" cy="10192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rtlCol="0" anchor="ctr" anchorCtr="0" compatLnSpc="1">
            <a:prstTxWarp prst="textNoShape">
              <a:avLst/>
            </a:prstTxWarp>
            <a:normAutofit/>
          </a:bodyPr>
          <a:lstStyle/>
          <a:p>
            <a:r>
              <a:rPr lang="en-US" sz="3200" b="1" kern="1200" dirty="0">
                <a:solidFill>
                  <a:srgbClr val="002060"/>
                </a:solidFill>
                <a:latin typeface="Calibri" panose="020F0502020204030204" pitchFamily="34" charset="0"/>
                <a:cs typeface="Calibri" panose="020F0502020204030204" pitchFamily="34" charset="0"/>
              </a:rPr>
              <a:t>Definition of Market Research (MR)</a:t>
            </a:r>
          </a:p>
        </p:txBody>
      </p:sp>
      <p:sp>
        <p:nvSpPr>
          <p:cNvPr id="3" name="Content Placeholder 2"/>
          <p:cNvSpPr>
            <a:spLocks noGrp="1"/>
          </p:cNvSpPr>
          <p:nvPr>
            <p:ph idx="1"/>
          </p:nvPr>
        </p:nvSpPr>
        <p:spPr>
          <a:xfrm>
            <a:off x="676537" y="1423864"/>
            <a:ext cx="9042629" cy="3528392"/>
          </a:xfrm>
        </p:spPr>
        <p:txBody>
          <a:bodyPr>
            <a:normAutofit/>
          </a:bodyPr>
          <a:lstStyle/>
          <a:p>
            <a:pPr marL="0" indent="0">
              <a:buNone/>
            </a:pPr>
            <a:r>
              <a:rPr lang="en-US" b="1" dirty="0">
                <a:solidFill>
                  <a:srgbClr val="540000"/>
                </a:solidFill>
              </a:rPr>
              <a:t>The American</a:t>
            </a:r>
            <a:r>
              <a:rPr lang="ja-JP" altLang="en-US" b="1" dirty="0">
                <a:solidFill>
                  <a:srgbClr val="540000"/>
                </a:solidFill>
              </a:rPr>
              <a:t> </a:t>
            </a:r>
            <a:r>
              <a:rPr lang="en-US" b="1" dirty="0">
                <a:solidFill>
                  <a:srgbClr val="540000"/>
                </a:solidFill>
              </a:rPr>
              <a:t>Marketing</a:t>
            </a:r>
            <a:r>
              <a:rPr lang="ja-JP" altLang="en-US" b="1" dirty="0">
                <a:solidFill>
                  <a:srgbClr val="540000"/>
                </a:solidFill>
              </a:rPr>
              <a:t> </a:t>
            </a:r>
            <a:r>
              <a:rPr lang="en-US" b="1" dirty="0">
                <a:solidFill>
                  <a:srgbClr val="540000"/>
                </a:solidFill>
              </a:rPr>
              <a:t>Association</a:t>
            </a:r>
            <a:r>
              <a:rPr lang="ja-JP" altLang="en-US" b="1" dirty="0">
                <a:solidFill>
                  <a:srgbClr val="540000"/>
                </a:solidFill>
              </a:rPr>
              <a:t> </a:t>
            </a:r>
            <a:r>
              <a:rPr lang="en-US" b="1" dirty="0">
                <a:solidFill>
                  <a:srgbClr val="540000"/>
                </a:solidFill>
              </a:rPr>
              <a:t>defines</a:t>
            </a:r>
            <a:r>
              <a:rPr lang="ja-JP" altLang="en-US" b="1" dirty="0">
                <a:solidFill>
                  <a:srgbClr val="540000"/>
                </a:solidFill>
              </a:rPr>
              <a:t> </a:t>
            </a:r>
            <a:endParaRPr lang="en-US" altLang="ja-JP" b="1" dirty="0">
              <a:solidFill>
                <a:srgbClr val="540000"/>
              </a:solidFill>
            </a:endParaRPr>
          </a:p>
          <a:p>
            <a:endParaRPr lang="en-US" altLang="ja-JP" b="1" dirty="0"/>
          </a:p>
          <a:p>
            <a:pPr marL="0" indent="0" algn="just">
              <a:buNone/>
            </a:pPr>
            <a:r>
              <a:rPr lang="en-US" altLang="ja-JP" b="1" dirty="0"/>
              <a:t>“</a:t>
            </a:r>
            <a:r>
              <a:rPr lang="en-US" b="1" dirty="0"/>
              <a:t>Marketing Research:</a:t>
            </a:r>
            <a:r>
              <a:rPr lang="ja-JP" altLang="en-US" b="1" dirty="0"/>
              <a:t> </a:t>
            </a:r>
            <a:r>
              <a:rPr lang="en-US" b="1" dirty="0"/>
              <a:t>as</a:t>
            </a:r>
            <a:r>
              <a:rPr lang="ja-JP" altLang="en-US" b="1" dirty="0"/>
              <a:t> </a:t>
            </a:r>
            <a:r>
              <a:rPr lang="en-US" b="1" dirty="0"/>
              <a:t>the</a:t>
            </a:r>
            <a:r>
              <a:rPr lang="ja-JP" altLang="en-US" b="1" dirty="0"/>
              <a:t> </a:t>
            </a:r>
            <a:r>
              <a:rPr lang="en-US" b="1" dirty="0">
                <a:solidFill>
                  <a:schemeClr val="accent2">
                    <a:lumMod val="50000"/>
                  </a:schemeClr>
                </a:solidFill>
              </a:rPr>
              <a:t>function</a:t>
            </a:r>
            <a:r>
              <a:rPr lang="ja-JP" altLang="en-US" b="1" dirty="0">
                <a:solidFill>
                  <a:schemeClr val="accent2">
                    <a:lumMod val="50000"/>
                  </a:schemeClr>
                </a:solidFill>
              </a:rPr>
              <a:t> </a:t>
            </a:r>
            <a:r>
              <a:rPr lang="en-US" b="1" dirty="0">
                <a:solidFill>
                  <a:schemeClr val="accent2">
                    <a:lumMod val="50000"/>
                  </a:schemeClr>
                </a:solidFill>
              </a:rPr>
              <a:t>which</a:t>
            </a:r>
            <a:r>
              <a:rPr lang="ja-JP" altLang="en-US" b="1" dirty="0">
                <a:solidFill>
                  <a:schemeClr val="accent2">
                    <a:lumMod val="50000"/>
                  </a:schemeClr>
                </a:solidFill>
              </a:rPr>
              <a:t> </a:t>
            </a:r>
            <a:r>
              <a:rPr lang="en-US" b="1" dirty="0">
                <a:solidFill>
                  <a:schemeClr val="accent2">
                    <a:lumMod val="50000"/>
                  </a:schemeClr>
                </a:solidFill>
              </a:rPr>
              <a:t>links</a:t>
            </a:r>
            <a:r>
              <a:rPr lang="ja-JP" altLang="en-US" b="1" dirty="0">
                <a:solidFill>
                  <a:schemeClr val="accent2">
                    <a:lumMod val="50000"/>
                  </a:schemeClr>
                </a:solidFill>
              </a:rPr>
              <a:t> </a:t>
            </a:r>
            <a:r>
              <a:rPr lang="en-US" b="1" dirty="0">
                <a:solidFill>
                  <a:schemeClr val="accent2">
                    <a:lumMod val="50000"/>
                  </a:schemeClr>
                </a:solidFill>
              </a:rPr>
              <a:t>the</a:t>
            </a:r>
            <a:r>
              <a:rPr lang="ja-JP" altLang="en-US" b="1" dirty="0">
                <a:solidFill>
                  <a:schemeClr val="accent2">
                    <a:lumMod val="50000"/>
                  </a:schemeClr>
                </a:solidFill>
              </a:rPr>
              <a:t> </a:t>
            </a:r>
            <a:r>
              <a:rPr lang="en-US" b="1" dirty="0">
                <a:solidFill>
                  <a:schemeClr val="accent2">
                    <a:lumMod val="50000"/>
                  </a:schemeClr>
                </a:solidFill>
              </a:rPr>
              <a:t>consumer,</a:t>
            </a:r>
            <a:r>
              <a:rPr lang="ja-JP" altLang="en-US" b="1" dirty="0">
                <a:solidFill>
                  <a:schemeClr val="accent2">
                    <a:lumMod val="50000"/>
                  </a:schemeClr>
                </a:solidFill>
              </a:rPr>
              <a:t> </a:t>
            </a:r>
            <a:r>
              <a:rPr lang="en-US" b="1" dirty="0">
                <a:solidFill>
                  <a:schemeClr val="accent2">
                    <a:lumMod val="50000"/>
                  </a:schemeClr>
                </a:solidFill>
              </a:rPr>
              <a:t>customer</a:t>
            </a:r>
            <a:r>
              <a:rPr lang="ja-JP" altLang="en-US" b="1" dirty="0">
                <a:solidFill>
                  <a:schemeClr val="accent2">
                    <a:lumMod val="50000"/>
                  </a:schemeClr>
                </a:solidFill>
              </a:rPr>
              <a:t> </a:t>
            </a:r>
            <a:r>
              <a:rPr lang="en-US" b="1" dirty="0">
                <a:solidFill>
                  <a:schemeClr val="accent2">
                    <a:lumMod val="50000"/>
                  </a:schemeClr>
                </a:solidFill>
              </a:rPr>
              <a:t>and</a:t>
            </a:r>
            <a:r>
              <a:rPr lang="ja-JP" altLang="en-US" b="1" dirty="0">
                <a:solidFill>
                  <a:schemeClr val="accent2">
                    <a:lumMod val="50000"/>
                  </a:schemeClr>
                </a:solidFill>
              </a:rPr>
              <a:t>  </a:t>
            </a:r>
            <a:r>
              <a:rPr lang="en-US" b="1" dirty="0">
                <a:solidFill>
                  <a:schemeClr val="accent2">
                    <a:lumMod val="50000"/>
                  </a:schemeClr>
                </a:solidFill>
              </a:rPr>
              <a:t>public to the marketers</a:t>
            </a:r>
            <a:r>
              <a:rPr lang="ja-JP" altLang="en-US" b="1" dirty="0">
                <a:solidFill>
                  <a:schemeClr val="accent2">
                    <a:lumMod val="50000"/>
                  </a:schemeClr>
                </a:solidFill>
              </a:rPr>
              <a:t> </a:t>
            </a:r>
            <a:r>
              <a:rPr lang="en-US" b="1" dirty="0"/>
              <a:t>through information</a:t>
            </a:r>
            <a:r>
              <a:rPr lang="ja-JP" altLang="en-US" b="1" dirty="0"/>
              <a:t> </a:t>
            </a:r>
            <a:r>
              <a:rPr lang="en-US" b="1" dirty="0"/>
              <a:t>that is used</a:t>
            </a:r>
            <a:r>
              <a:rPr lang="ja-JP" altLang="en-US" b="1" dirty="0"/>
              <a:t> </a:t>
            </a:r>
            <a:r>
              <a:rPr lang="en-US" b="1" dirty="0"/>
              <a:t>to identify and define marketing opportunities and</a:t>
            </a:r>
            <a:r>
              <a:rPr lang="ja-JP" altLang="en-US" b="1" dirty="0"/>
              <a:t> </a:t>
            </a:r>
            <a:r>
              <a:rPr lang="en-US" b="1" dirty="0"/>
              <a:t>problems;</a:t>
            </a:r>
            <a:r>
              <a:rPr lang="ja-JP" altLang="en-US" b="1" dirty="0"/>
              <a:t> </a:t>
            </a:r>
            <a:r>
              <a:rPr lang="en-US" b="1" dirty="0">
                <a:solidFill>
                  <a:schemeClr val="accent2">
                    <a:lumMod val="50000"/>
                  </a:schemeClr>
                </a:solidFill>
              </a:rPr>
              <a:t>refine</a:t>
            </a:r>
            <a:r>
              <a:rPr lang="ja-JP" altLang="en-US" b="1" dirty="0">
                <a:solidFill>
                  <a:schemeClr val="accent2">
                    <a:lumMod val="50000"/>
                  </a:schemeClr>
                </a:solidFill>
              </a:rPr>
              <a:t> </a:t>
            </a:r>
            <a:r>
              <a:rPr lang="en-US" b="1" dirty="0">
                <a:solidFill>
                  <a:schemeClr val="accent2">
                    <a:lumMod val="50000"/>
                  </a:schemeClr>
                </a:solidFill>
              </a:rPr>
              <a:t>and</a:t>
            </a:r>
            <a:r>
              <a:rPr lang="ja-JP" altLang="en-US" b="1" dirty="0">
                <a:solidFill>
                  <a:schemeClr val="accent2">
                    <a:lumMod val="50000"/>
                  </a:schemeClr>
                </a:solidFill>
              </a:rPr>
              <a:t> </a:t>
            </a:r>
            <a:r>
              <a:rPr lang="en-US" b="1" dirty="0">
                <a:solidFill>
                  <a:schemeClr val="accent2">
                    <a:lumMod val="50000"/>
                  </a:schemeClr>
                </a:solidFill>
              </a:rPr>
              <a:t>evaluate</a:t>
            </a:r>
            <a:r>
              <a:rPr lang="ja-JP" altLang="en-US" b="1" dirty="0">
                <a:solidFill>
                  <a:schemeClr val="accent2">
                    <a:lumMod val="50000"/>
                  </a:schemeClr>
                </a:solidFill>
              </a:rPr>
              <a:t> </a:t>
            </a:r>
            <a:r>
              <a:rPr lang="en-US" b="1" dirty="0">
                <a:solidFill>
                  <a:schemeClr val="accent2">
                    <a:lumMod val="50000"/>
                  </a:schemeClr>
                </a:solidFill>
              </a:rPr>
              <a:t>marketing</a:t>
            </a:r>
            <a:r>
              <a:rPr lang="ja-JP" altLang="en-US" b="1" dirty="0">
                <a:solidFill>
                  <a:schemeClr val="accent2">
                    <a:lumMod val="50000"/>
                  </a:schemeClr>
                </a:solidFill>
              </a:rPr>
              <a:t> </a:t>
            </a:r>
            <a:r>
              <a:rPr lang="en-US" b="1" dirty="0">
                <a:solidFill>
                  <a:schemeClr val="accent2">
                    <a:lumMod val="50000"/>
                  </a:schemeClr>
                </a:solidFill>
              </a:rPr>
              <a:t>actions</a:t>
            </a:r>
            <a:r>
              <a:rPr lang="en-US" b="1" dirty="0"/>
              <a:t>,</a:t>
            </a:r>
            <a:r>
              <a:rPr lang="ja-JP" altLang="en-US" b="1" dirty="0"/>
              <a:t> </a:t>
            </a:r>
            <a:r>
              <a:rPr lang="en-US" b="1" dirty="0"/>
              <a:t>monitor</a:t>
            </a:r>
            <a:r>
              <a:rPr lang="ja-JP" altLang="en-US" b="1" dirty="0"/>
              <a:t> </a:t>
            </a:r>
            <a:r>
              <a:rPr lang="en-US" b="1" dirty="0"/>
              <a:t>marketing</a:t>
            </a:r>
            <a:r>
              <a:rPr lang="ja-JP" altLang="en-US" b="1" dirty="0"/>
              <a:t> </a:t>
            </a:r>
            <a:r>
              <a:rPr lang="en-US" b="1" dirty="0"/>
              <a:t>performance</a:t>
            </a:r>
            <a:r>
              <a:rPr lang="ja-JP" altLang="en-US" b="1" dirty="0"/>
              <a:t> </a:t>
            </a:r>
            <a:r>
              <a:rPr lang="en-US" b="1" dirty="0"/>
              <a:t>and</a:t>
            </a:r>
            <a:r>
              <a:rPr lang="ja-JP" altLang="en-US" b="1" dirty="0"/>
              <a:t> </a:t>
            </a:r>
            <a:r>
              <a:rPr lang="en-US" b="1" dirty="0"/>
              <a:t>improve</a:t>
            </a:r>
            <a:r>
              <a:rPr lang="ja-JP" altLang="en-US" b="1" dirty="0"/>
              <a:t> </a:t>
            </a:r>
            <a:r>
              <a:rPr lang="en-US" b="1" dirty="0"/>
              <a:t>understanding</a:t>
            </a:r>
            <a:r>
              <a:rPr lang="ja-JP" altLang="en-US" b="1" dirty="0"/>
              <a:t> </a:t>
            </a:r>
            <a:r>
              <a:rPr lang="en-US" b="1" dirty="0"/>
              <a:t>of</a:t>
            </a:r>
            <a:r>
              <a:rPr lang="ja-JP" altLang="en-US" b="1" dirty="0"/>
              <a:t> </a:t>
            </a:r>
            <a:r>
              <a:rPr lang="en-US" b="1" dirty="0"/>
              <a:t>marketing</a:t>
            </a:r>
            <a:r>
              <a:rPr lang="ja-JP" altLang="en-US" b="1" dirty="0"/>
              <a:t> </a:t>
            </a:r>
            <a:r>
              <a:rPr lang="en-US" b="1" dirty="0"/>
              <a:t>as</a:t>
            </a:r>
            <a:r>
              <a:rPr lang="ja-JP" altLang="en-US" b="1" dirty="0"/>
              <a:t> </a:t>
            </a:r>
            <a:r>
              <a:rPr lang="en-US" b="1" dirty="0"/>
              <a:t>a</a:t>
            </a:r>
            <a:r>
              <a:rPr lang="ja-JP" altLang="en-US" b="1" dirty="0"/>
              <a:t> </a:t>
            </a:r>
            <a:r>
              <a:rPr lang="en-US" b="1" dirty="0"/>
              <a:t>process.”</a:t>
            </a:r>
          </a:p>
        </p:txBody>
      </p:sp>
    </p:spTree>
    <p:extLst>
      <p:ext uri="{BB962C8B-B14F-4D97-AF65-F5344CB8AC3E}">
        <p14:creationId xmlns:p14="http://schemas.microsoft.com/office/powerpoint/2010/main" val="20644011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951187" y="1690688"/>
            <a:ext cx="10515600" cy="4351338"/>
          </a:xfrm>
        </p:spPr>
        <p:txBody>
          <a:bodyPr/>
          <a:lstStyle/>
          <a:p>
            <a:r>
              <a:rPr lang="en-US" b="1" dirty="0"/>
              <a:t>Try generating 70% of the information and make fast decision on market and move forward. </a:t>
            </a:r>
          </a:p>
          <a:p>
            <a:r>
              <a:rPr lang="en-US" b="1" dirty="0"/>
              <a:t>More information may take huge incremental time and may be overly costly, whereas, may not meaningfully add to accuracy.</a:t>
            </a:r>
          </a:p>
          <a:p>
            <a:r>
              <a:rPr lang="en-US" b="1" dirty="0"/>
              <a:t>The new reality: </a:t>
            </a:r>
            <a:r>
              <a:rPr lang="en-US" b="1" u="sng" dirty="0">
                <a:solidFill>
                  <a:srgbClr val="002060"/>
                </a:solidFill>
              </a:rPr>
              <a:t>fast and steady wins the race</a:t>
            </a:r>
            <a:r>
              <a:rPr lang="en-US" b="1" dirty="0"/>
              <a:t>.</a:t>
            </a:r>
          </a:p>
          <a:p>
            <a:r>
              <a:rPr lang="en-US" b="1" dirty="0"/>
              <a:t>We must be able to do increasingly more with increasingly less. </a:t>
            </a:r>
            <a:endParaRPr lang="en-IN" b="1" dirty="0"/>
          </a:p>
        </p:txBody>
      </p:sp>
    </p:spTree>
    <p:extLst>
      <p:ext uri="{BB962C8B-B14F-4D97-AF65-F5344CB8AC3E}">
        <p14:creationId xmlns:p14="http://schemas.microsoft.com/office/powerpoint/2010/main" val="109805294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Market Segment</a:t>
            </a:r>
            <a:endParaRPr lang="en-US" sz="3200" b="1" dirty="0">
              <a:solidFill>
                <a:schemeClr val="accent5">
                  <a:lumMod val="75000"/>
                </a:schemeClr>
              </a:solidFill>
            </a:endParaRPr>
          </a:p>
        </p:txBody>
      </p:sp>
      <p:sp>
        <p:nvSpPr>
          <p:cNvPr id="3" name="Content Placeholder 2"/>
          <p:cNvSpPr>
            <a:spLocks noGrp="1"/>
          </p:cNvSpPr>
          <p:nvPr>
            <p:ph idx="1"/>
          </p:nvPr>
        </p:nvSpPr>
        <p:spPr>
          <a:xfrm>
            <a:off x="777240" y="1546951"/>
            <a:ext cx="10515600" cy="4351338"/>
          </a:xfrm>
        </p:spPr>
        <p:txBody>
          <a:bodyPr vert="horz" lIns="91440" tIns="45720" rIns="91440" bIns="45720" rtlCol="0">
            <a:normAutofit/>
          </a:bodyPr>
          <a:lstStyle/>
          <a:p>
            <a:r>
              <a:rPr lang="en-IN" sz="2400" b="1" dirty="0"/>
              <a:t>Is a subset of the market consisting of those people or businesses among the entire people or businesses in the market who have similar likes, dislikes, taste and aspirations, similar pains and look for similar solutions, similar needs, and affordability. </a:t>
            </a:r>
          </a:p>
          <a:p>
            <a:r>
              <a:rPr lang="en-IN" sz="2400" b="1" dirty="0"/>
              <a:t>Market segment is identified for the purpose of understanding particular unmet pain in any group of people and developing solution to alleviate the unmet pain in a manner that would be regarded as superior value for money.</a:t>
            </a:r>
          </a:p>
          <a:p>
            <a:r>
              <a:rPr lang="en-IN" sz="2400" b="1" dirty="0"/>
              <a:t>Segmentation is the process of dividing the total market of heterogeneous customers into subgroups of homogenous customers with similar needs, wants and aspirations </a:t>
            </a:r>
            <a:r>
              <a:rPr lang="en-IN" sz="2400" b="1" dirty="0">
                <a:solidFill>
                  <a:srgbClr val="0070C0"/>
                </a:solidFill>
              </a:rPr>
              <a:t>concerning a particular type of product or service</a:t>
            </a:r>
            <a:r>
              <a:rPr lang="en-IN" sz="2400" b="1" dirty="0"/>
              <a:t>.</a:t>
            </a:r>
          </a:p>
          <a:p>
            <a:endParaRPr lang="en-US" sz="2400" b="1" dirty="0"/>
          </a:p>
        </p:txBody>
      </p:sp>
    </p:spTree>
    <p:extLst>
      <p:ext uri="{BB962C8B-B14F-4D97-AF65-F5344CB8AC3E}">
        <p14:creationId xmlns:p14="http://schemas.microsoft.com/office/powerpoint/2010/main" val="40719644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738" y="1049338"/>
            <a:ext cx="10515600" cy="682284"/>
          </a:xfrm>
        </p:spPr>
        <p:txBody>
          <a:bodyPr vert="horz" lIns="91440" tIns="45720" rIns="91440" bIns="45720" rtlCol="0" anchor="ctr">
            <a:normAutofit/>
          </a:bodyPr>
          <a:lstStyle/>
          <a:p>
            <a:r>
              <a:rPr lang="en-US" sz="2800" dirty="0">
                <a:solidFill>
                  <a:srgbClr val="C00000"/>
                </a:solidFill>
                <a:latin typeface="Georgia" panose="02040502050405020303" pitchFamily="18" charset="0"/>
              </a:rPr>
              <a:t>The story of the 10 Carat Gold Jewelry</a:t>
            </a:r>
          </a:p>
        </p:txBody>
      </p:sp>
      <p:sp>
        <p:nvSpPr>
          <p:cNvPr id="3" name="Content Placeholder 2"/>
          <p:cNvSpPr>
            <a:spLocks noGrp="1"/>
          </p:cNvSpPr>
          <p:nvPr>
            <p:ph idx="1"/>
          </p:nvPr>
        </p:nvSpPr>
        <p:spPr>
          <a:xfrm>
            <a:off x="585216" y="1808534"/>
            <a:ext cx="10954512" cy="4351338"/>
          </a:xfrm>
        </p:spPr>
        <p:txBody>
          <a:bodyPr vert="horz" lIns="91440" tIns="45720" rIns="91440" bIns="45720" rtlCol="0">
            <a:normAutofit/>
          </a:bodyPr>
          <a:lstStyle/>
          <a:p>
            <a:r>
              <a:rPr lang="en-US" sz="2400" b="1" dirty="0"/>
              <a:t>Indians love gold jewelry.</a:t>
            </a:r>
            <a:endParaRPr lang="en-IN" sz="2400" b="1" dirty="0"/>
          </a:p>
          <a:p>
            <a:r>
              <a:rPr lang="en-US" sz="2400" b="1" dirty="0"/>
              <a:t>Gold price has gone up and has remained at an elevated level for a long time. The making charge of an ornament is some percentage of the price of the gold, which has made it even costlier.</a:t>
            </a:r>
          </a:p>
          <a:p>
            <a:r>
              <a:rPr lang="en-IN" sz="2400" b="1" dirty="0"/>
              <a:t>You are exploring the idea of 10 carat  gold jewellery.</a:t>
            </a:r>
          </a:p>
          <a:p>
            <a:r>
              <a:rPr lang="en-IN" sz="2400" b="1" dirty="0"/>
              <a:t>These jewellery have less gold (close to 10 parts Gold and 14 parts other metals such as </a:t>
            </a:r>
            <a:r>
              <a:rPr lang="de-DE" sz="2400" b="1" dirty="0"/>
              <a:t>copper, zinc, silver or nickel</a:t>
            </a:r>
            <a:r>
              <a:rPr lang="en-IN" sz="2400" b="1" dirty="0"/>
              <a:t>).</a:t>
            </a:r>
          </a:p>
          <a:p>
            <a:r>
              <a:rPr lang="en-IN" sz="2400" b="1" dirty="0"/>
              <a:t>Therefore, they are cheaper, though they look good and remain shiny for a long time, like gold.</a:t>
            </a:r>
          </a:p>
        </p:txBody>
      </p:sp>
      <p:sp>
        <p:nvSpPr>
          <p:cNvPr id="5" name="Title 1"/>
          <p:cNvSpPr txBox="1">
            <a:spLocks/>
          </p:cNvSpPr>
          <p:nvPr/>
        </p:nvSpPr>
        <p:spPr>
          <a:xfrm>
            <a:off x="658738" y="508109"/>
            <a:ext cx="10515600" cy="682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2060"/>
                </a:solidFill>
                <a:latin typeface="Georgia" panose="02040502050405020303" pitchFamily="18" charset="0"/>
              </a:rPr>
              <a:t>Understanding Market Segment</a:t>
            </a:r>
          </a:p>
        </p:txBody>
      </p:sp>
    </p:spTree>
    <p:extLst>
      <p:ext uri="{BB962C8B-B14F-4D97-AF65-F5344CB8AC3E}">
        <p14:creationId xmlns:p14="http://schemas.microsoft.com/office/powerpoint/2010/main" val="92973564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0" tIns="45720" rIns="91440" bIns="45720" rtlCol="0">
            <a:normAutofit/>
          </a:bodyPr>
          <a:lstStyle/>
          <a:p>
            <a:r>
              <a:rPr lang="en-IN" sz="2400" b="1" dirty="0"/>
              <a:t>With increasing price of gold you presume that people would prefer to buy these jewellery.</a:t>
            </a:r>
          </a:p>
          <a:p>
            <a:r>
              <a:rPr lang="en-US" sz="2400" b="1" dirty="0"/>
              <a:t>You have decided to manufacture and sell 10 carat gold jewelry.</a:t>
            </a:r>
            <a:endParaRPr lang="en-IN" sz="2400" b="1" dirty="0"/>
          </a:p>
          <a:p>
            <a:r>
              <a:rPr lang="en-IN" sz="2400" b="1" dirty="0"/>
              <a:t>You are planning to set up a mechanized manufacturing facility with an investment of </a:t>
            </a:r>
            <a:r>
              <a:rPr lang="en-IN" sz="2400" b="1" dirty="0" err="1"/>
              <a:t>Rs</a:t>
            </a:r>
            <a:r>
              <a:rPr lang="en-IN" sz="2400" b="1" dirty="0"/>
              <a:t>. 1 </a:t>
            </a:r>
            <a:r>
              <a:rPr lang="en-IN" sz="2400" b="1" dirty="0" err="1"/>
              <a:t>crore</a:t>
            </a:r>
            <a:r>
              <a:rPr lang="en-IN" sz="2400" b="1" dirty="0"/>
              <a:t>. </a:t>
            </a:r>
          </a:p>
          <a:p>
            <a:r>
              <a:rPr lang="en-IN" sz="2400" b="1" dirty="0"/>
              <a:t>You have identified a village with 500 households (families) to start marketing.</a:t>
            </a:r>
          </a:p>
          <a:p>
            <a:r>
              <a:rPr lang="en-IN" sz="2400" b="1" dirty="0"/>
              <a:t>You want to directly approach to the families.</a:t>
            </a:r>
          </a:p>
        </p:txBody>
      </p:sp>
      <p:sp>
        <p:nvSpPr>
          <p:cNvPr id="4" name="Title 1"/>
          <p:cNvSpPr>
            <a:spLocks noGrp="1"/>
          </p:cNvSpPr>
          <p:nvPr>
            <p:ph type="title"/>
          </p:nvPr>
        </p:nvSpPr>
        <p:spPr>
          <a:xfrm>
            <a:off x="658738" y="1049338"/>
            <a:ext cx="10515600" cy="682284"/>
          </a:xfrm>
        </p:spPr>
        <p:txBody>
          <a:bodyPr vert="horz" lIns="91440" tIns="45720" rIns="91440" bIns="45720" rtlCol="0" anchor="ctr">
            <a:normAutofit/>
          </a:bodyPr>
          <a:lstStyle/>
          <a:p>
            <a:r>
              <a:rPr lang="en-US" sz="2800" dirty="0">
                <a:solidFill>
                  <a:srgbClr val="C00000"/>
                </a:solidFill>
                <a:latin typeface="Georgia" panose="02040502050405020303" pitchFamily="18" charset="0"/>
              </a:rPr>
              <a:t>The story of the 10 Carat Gold Jewelry</a:t>
            </a:r>
          </a:p>
        </p:txBody>
      </p:sp>
      <p:sp>
        <p:nvSpPr>
          <p:cNvPr id="5" name="Title 1"/>
          <p:cNvSpPr txBox="1">
            <a:spLocks/>
          </p:cNvSpPr>
          <p:nvPr/>
        </p:nvSpPr>
        <p:spPr>
          <a:xfrm>
            <a:off x="658738" y="508109"/>
            <a:ext cx="10515600" cy="682284"/>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rgbClr val="002060"/>
                </a:solidFill>
                <a:latin typeface="Georgia" panose="02040502050405020303" pitchFamily="18" charset="0"/>
                <a:ea typeface="+mj-ea"/>
                <a:cs typeface="+mj-cs"/>
              </a:defRPr>
            </a:lvl1pPr>
          </a:lstStyle>
          <a:p>
            <a:r>
              <a:rPr lang="en-US" dirty="0"/>
              <a:t>Understanding Market Segment</a:t>
            </a:r>
          </a:p>
        </p:txBody>
      </p:sp>
    </p:spTree>
    <p:extLst>
      <p:ext uri="{BB962C8B-B14F-4D97-AF65-F5344CB8AC3E}">
        <p14:creationId xmlns:p14="http://schemas.microsoft.com/office/powerpoint/2010/main" val="33301375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buNone/>
            </a:pPr>
            <a:r>
              <a:rPr lang="en-US" b="1" dirty="0">
                <a:solidFill>
                  <a:srgbClr val="C00000"/>
                </a:solidFill>
                <a:latin typeface="Georgia" panose="02040502050405020303" pitchFamily="18" charset="0"/>
              </a:rPr>
              <a:t>You have two options</a:t>
            </a:r>
          </a:p>
          <a:p>
            <a:pPr marL="914400" lvl="1" indent="-457200">
              <a:buFont typeface="+mj-lt"/>
              <a:buAutoNum type="alphaUcPeriod"/>
            </a:pPr>
            <a:r>
              <a:rPr lang="en-US" b="1" dirty="0"/>
              <a:t>Option 1: Go and meet all the households to sell the jewelry </a:t>
            </a:r>
          </a:p>
          <a:p>
            <a:pPr lvl="2">
              <a:buFont typeface="Wingdings" panose="05000000000000000000" pitchFamily="2" charset="2"/>
              <a:buChar char="q"/>
            </a:pPr>
            <a:r>
              <a:rPr lang="en-US" b="1" dirty="0"/>
              <a:t>  You start from one end of the village and move to the other end.</a:t>
            </a:r>
          </a:p>
          <a:p>
            <a:pPr lvl="2">
              <a:buFont typeface="Wingdings" panose="05000000000000000000" pitchFamily="2" charset="2"/>
              <a:buChar char="q"/>
            </a:pPr>
            <a:r>
              <a:rPr lang="en-US" b="1" dirty="0"/>
              <a:t>  This may take more than a month to cover the whole village.</a:t>
            </a:r>
          </a:p>
          <a:p>
            <a:pPr lvl="2">
              <a:buFont typeface="Wingdings" panose="05000000000000000000" pitchFamily="2" charset="2"/>
              <a:buChar char="q"/>
            </a:pPr>
            <a:r>
              <a:rPr lang="en-US" b="1" dirty="0"/>
              <a:t>  May cost huge sums of money to communicate and meet. </a:t>
            </a:r>
          </a:p>
          <a:p>
            <a:pPr lvl="2">
              <a:buFont typeface="Wingdings" panose="05000000000000000000" pitchFamily="2" charset="2"/>
              <a:buChar char="q"/>
            </a:pPr>
            <a:r>
              <a:rPr lang="en-US" b="1" dirty="0"/>
              <a:t>  Engage manpower for a long time leading to opportunity cost.</a:t>
            </a:r>
          </a:p>
          <a:p>
            <a:pPr lvl="2">
              <a:buFont typeface="Wingdings" panose="05000000000000000000" pitchFamily="2" charset="2"/>
              <a:buChar char="q"/>
            </a:pPr>
            <a:r>
              <a:rPr lang="en-US" b="1" dirty="0"/>
              <a:t>  Eventually you may find that only a few families are your actual customers.</a:t>
            </a:r>
            <a:endParaRPr lang="en-IN" b="1" dirty="0"/>
          </a:p>
        </p:txBody>
      </p:sp>
      <p:sp>
        <p:nvSpPr>
          <p:cNvPr id="5" name="Title 1"/>
          <p:cNvSpPr>
            <a:spLocks noGrp="1"/>
          </p:cNvSpPr>
          <p:nvPr>
            <p:ph type="title"/>
          </p:nvPr>
        </p:nvSpPr>
        <p:spPr>
          <a:xfrm>
            <a:off x="658738" y="1049338"/>
            <a:ext cx="10515600" cy="682284"/>
          </a:xfrm>
        </p:spPr>
        <p:txBody>
          <a:bodyPr vert="horz" lIns="91440" tIns="45720" rIns="91440" bIns="45720" rtlCol="0" anchor="ctr">
            <a:normAutofit/>
          </a:bodyPr>
          <a:lstStyle/>
          <a:p>
            <a:r>
              <a:rPr lang="en-US" sz="2800" dirty="0">
                <a:solidFill>
                  <a:srgbClr val="C00000"/>
                </a:solidFill>
                <a:latin typeface="Georgia" panose="02040502050405020303" pitchFamily="18" charset="0"/>
              </a:rPr>
              <a:t>The story of the 10 Carat Gold Jewelry</a:t>
            </a:r>
          </a:p>
        </p:txBody>
      </p:sp>
      <p:sp>
        <p:nvSpPr>
          <p:cNvPr id="6" name="Title 1"/>
          <p:cNvSpPr txBox="1">
            <a:spLocks/>
          </p:cNvSpPr>
          <p:nvPr/>
        </p:nvSpPr>
        <p:spPr>
          <a:xfrm>
            <a:off x="658738" y="508109"/>
            <a:ext cx="10515600" cy="682284"/>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rgbClr val="002060"/>
                </a:solidFill>
                <a:latin typeface="Georgia" panose="02040502050405020303" pitchFamily="18" charset="0"/>
                <a:ea typeface="+mj-ea"/>
                <a:cs typeface="+mj-cs"/>
              </a:defRPr>
            </a:lvl1pPr>
          </a:lstStyle>
          <a:p>
            <a:r>
              <a:rPr lang="en-US" dirty="0"/>
              <a:t>Understanding Market Segment</a:t>
            </a:r>
          </a:p>
        </p:txBody>
      </p:sp>
    </p:spTree>
    <p:extLst>
      <p:ext uri="{BB962C8B-B14F-4D97-AF65-F5344CB8AC3E}">
        <p14:creationId xmlns:p14="http://schemas.microsoft.com/office/powerpoint/2010/main" val="9021862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90480"/>
            <a:ext cx="10515600" cy="4351338"/>
          </a:xfrm>
        </p:spPr>
        <p:txBody>
          <a:bodyPr>
            <a:normAutofit fontScale="92500" lnSpcReduction="20000"/>
          </a:bodyPr>
          <a:lstStyle/>
          <a:p>
            <a:pPr lvl="2">
              <a:buFont typeface="Wingdings" panose="05000000000000000000" pitchFamily="2" charset="2"/>
              <a:buChar char="q"/>
            </a:pPr>
            <a:endParaRPr lang="en-US" dirty="0"/>
          </a:p>
          <a:p>
            <a:pPr marL="914400" lvl="1" indent="-457200">
              <a:buFont typeface="+mj-lt"/>
              <a:buAutoNum type="alphaUcPeriod" startAt="2"/>
            </a:pPr>
            <a:r>
              <a:rPr lang="en-US" b="1" dirty="0"/>
              <a:t>Option 2: Identify those who are most likely buyers of your products</a:t>
            </a:r>
          </a:p>
          <a:p>
            <a:pPr marL="457200" lvl="1" indent="0">
              <a:buNone/>
            </a:pPr>
            <a:endParaRPr lang="en-US" b="1" dirty="0"/>
          </a:p>
          <a:p>
            <a:pPr lvl="2">
              <a:buFont typeface="Wingdings" panose="05000000000000000000" pitchFamily="2" charset="2"/>
              <a:buChar char="q"/>
            </a:pPr>
            <a:r>
              <a:rPr lang="en-US" b="1" dirty="0"/>
              <a:t>  You know the profile of families who are your likely customers.  </a:t>
            </a:r>
          </a:p>
          <a:p>
            <a:pPr lvl="2">
              <a:buFont typeface="Wingdings" panose="05000000000000000000" pitchFamily="2" charset="2"/>
              <a:buChar char="q"/>
            </a:pPr>
            <a:r>
              <a:rPr lang="en-US" b="1" dirty="0"/>
              <a:t>  You collect demographic data on the population of the village. </a:t>
            </a:r>
          </a:p>
          <a:p>
            <a:pPr lvl="2">
              <a:buFont typeface="Wingdings" panose="05000000000000000000" pitchFamily="2" charset="2"/>
              <a:buChar char="q"/>
            </a:pPr>
            <a:r>
              <a:rPr lang="en-US" b="1" dirty="0"/>
              <a:t>  Identify families with middle to high income.</a:t>
            </a:r>
          </a:p>
          <a:p>
            <a:pPr lvl="2">
              <a:buFont typeface="Wingdings" panose="05000000000000000000" pitchFamily="2" charset="2"/>
              <a:buChar char="q"/>
            </a:pPr>
            <a:r>
              <a:rPr lang="en-US" b="1" dirty="0"/>
              <a:t>  Out of those, identify families with women in the age-group of say 18 to 60 years.</a:t>
            </a:r>
          </a:p>
          <a:p>
            <a:pPr lvl="2">
              <a:buFont typeface="Wingdings" panose="05000000000000000000" pitchFamily="2" charset="2"/>
              <a:buChar char="q"/>
            </a:pPr>
            <a:r>
              <a:rPr lang="en-US" b="1" dirty="0"/>
              <a:t>  Attend this smaller group of families.</a:t>
            </a:r>
          </a:p>
          <a:p>
            <a:pPr marL="914400" lvl="2" indent="0">
              <a:buNone/>
            </a:pPr>
            <a:endParaRPr lang="en-US" b="1" dirty="0"/>
          </a:p>
          <a:p>
            <a:pPr>
              <a:buFont typeface="Wingdings" panose="05000000000000000000" pitchFamily="2" charset="2"/>
              <a:buChar char="Ø"/>
            </a:pPr>
            <a:r>
              <a:rPr lang="en-US" b="1" dirty="0"/>
              <a:t>  You can see the benefit of identifying the people who are potential customers. So you adapt the option 2.</a:t>
            </a:r>
            <a:endParaRPr lang="en-IN" b="1" dirty="0"/>
          </a:p>
        </p:txBody>
      </p:sp>
      <p:sp>
        <p:nvSpPr>
          <p:cNvPr id="5" name="Title 1"/>
          <p:cNvSpPr>
            <a:spLocks noGrp="1"/>
          </p:cNvSpPr>
          <p:nvPr>
            <p:ph type="title"/>
          </p:nvPr>
        </p:nvSpPr>
        <p:spPr>
          <a:xfrm>
            <a:off x="658738" y="1049338"/>
            <a:ext cx="10515600" cy="682284"/>
          </a:xfrm>
        </p:spPr>
        <p:txBody>
          <a:bodyPr vert="horz" lIns="91440" tIns="45720" rIns="91440" bIns="45720" rtlCol="0" anchor="ctr">
            <a:normAutofit/>
          </a:bodyPr>
          <a:lstStyle/>
          <a:p>
            <a:r>
              <a:rPr lang="en-US" sz="2800" b="1" dirty="0">
                <a:solidFill>
                  <a:srgbClr val="C00000"/>
                </a:solidFill>
                <a:latin typeface="Georgia" panose="02040502050405020303" pitchFamily="18" charset="0"/>
              </a:rPr>
              <a:t>The story of the 10 Carat Gold Jewelry</a:t>
            </a:r>
          </a:p>
        </p:txBody>
      </p:sp>
      <p:sp>
        <p:nvSpPr>
          <p:cNvPr id="6" name="Title 1"/>
          <p:cNvSpPr txBox="1">
            <a:spLocks/>
          </p:cNvSpPr>
          <p:nvPr/>
        </p:nvSpPr>
        <p:spPr>
          <a:xfrm>
            <a:off x="658738" y="508109"/>
            <a:ext cx="10515600" cy="682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2060"/>
                </a:solidFill>
                <a:latin typeface="Georgia" panose="02040502050405020303" pitchFamily="18" charset="0"/>
              </a:rPr>
              <a:t>Understanding Market Segment</a:t>
            </a:r>
          </a:p>
        </p:txBody>
      </p:sp>
    </p:spTree>
    <p:extLst>
      <p:ext uri="{BB962C8B-B14F-4D97-AF65-F5344CB8AC3E}">
        <p14:creationId xmlns:p14="http://schemas.microsoft.com/office/powerpoint/2010/main" val="403479881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eft Brace 2"/>
          <p:cNvSpPr/>
          <p:nvPr/>
        </p:nvSpPr>
        <p:spPr>
          <a:xfrm>
            <a:off x="1955260" y="2110902"/>
            <a:ext cx="632297" cy="24805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7" name="Group 6"/>
          <p:cNvGrpSpPr/>
          <p:nvPr/>
        </p:nvGrpSpPr>
        <p:grpSpPr>
          <a:xfrm>
            <a:off x="424873" y="440089"/>
            <a:ext cx="9458036" cy="5455964"/>
            <a:chOff x="1300731" y="953895"/>
            <a:chExt cx="7862724" cy="5455964"/>
          </a:xfrm>
        </p:grpSpPr>
        <p:grpSp>
          <p:nvGrpSpPr>
            <p:cNvPr id="5" name="Group 4"/>
            <p:cNvGrpSpPr/>
            <p:nvPr/>
          </p:nvGrpSpPr>
          <p:grpSpPr>
            <a:xfrm>
              <a:off x="1300731" y="953895"/>
              <a:ext cx="7862724" cy="5455964"/>
              <a:chOff x="1222910" y="963038"/>
              <a:chExt cx="7862724" cy="5455964"/>
            </a:xfrm>
          </p:grpSpPr>
          <p:graphicFrame>
            <p:nvGraphicFramePr>
              <p:cNvPr id="2" name="Chart 1"/>
              <p:cNvGraphicFramePr>
                <a:graphicFrameLocks/>
              </p:cNvGraphicFramePr>
              <p:nvPr>
                <p:extLst/>
              </p:nvPr>
            </p:nvGraphicFramePr>
            <p:xfrm>
              <a:off x="1222910" y="963038"/>
              <a:ext cx="7862724" cy="5455964"/>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rot="18029883">
                <a:off x="2639738" y="2172235"/>
                <a:ext cx="1614787" cy="30703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120 families</a:t>
                </a:r>
                <a:endParaRPr lang="en-IN" dirty="0"/>
              </a:p>
            </p:txBody>
          </p:sp>
        </p:grpSp>
        <p:sp>
          <p:nvSpPr>
            <p:cNvPr id="6" name="Arc 5"/>
            <p:cNvSpPr/>
            <p:nvPr/>
          </p:nvSpPr>
          <p:spPr>
            <a:xfrm rot="13295587">
              <a:off x="3572794" y="1519978"/>
              <a:ext cx="3067367" cy="3288624"/>
            </a:xfrm>
            <a:prstGeom prst="arc">
              <a:avLst>
                <a:gd name="adj1" fmla="val 16200000"/>
                <a:gd name="adj2" fmla="val 21534393"/>
              </a:avLst>
            </a:prstGeom>
            <a:ln w="63500" cmpd="thickThin">
              <a:headEnd type="stealth"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8" name="TextBox 7"/>
          <p:cNvSpPr txBox="1"/>
          <p:nvPr/>
        </p:nvSpPr>
        <p:spPr>
          <a:xfrm>
            <a:off x="5089930" y="5104915"/>
            <a:ext cx="3431690" cy="646331"/>
          </a:xfrm>
          <a:prstGeom prst="rect">
            <a:avLst/>
          </a:prstGeom>
          <a:noFill/>
        </p:spPr>
        <p:txBody>
          <a:bodyPr wrap="square" rtlCol="0">
            <a:spAutoFit/>
          </a:bodyPr>
          <a:lstStyle/>
          <a:p>
            <a:r>
              <a:rPr lang="en-IN" dirty="0"/>
              <a:t>1. </a:t>
            </a:r>
            <a:r>
              <a:rPr lang="en-US" dirty="0">
                <a:solidFill>
                  <a:srgbClr val="C00000"/>
                </a:solidFill>
                <a:latin typeface="Georgia" panose="02040502050405020303" pitchFamily="18" charset="0"/>
              </a:rPr>
              <a:t>Gold Jewelry of 10 Carat</a:t>
            </a:r>
            <a:endParaRPr lang="en-IN" dirty="0"/>
          </a:p>
          <a:p>
            <a:r>
              <a:rPr lang="en-IN" dirty="0"/>
              <a:t>2. Silver jewellery</a:t>
            </a:r>
            <a:endParaRPr lang="en-US" dirty="0"/>
          </a:p>
        </p:txBody>
      </p:sp>
    </p:spTree>
    <p:extLst>
      <p:ext uri="{BB962C8B-B14F-4D97-AF65-F5344CB8AC3E}">
        <p14:creationId xmlns:p14="http://schemas.microsoft.com/office/powerpoint/2010/main" val="24261578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738" y="1795630"/>
            <a:ext cx="10515600" cy="4351338"/>
          </a:xfrm>
        </p:spPr>
        <p:txBody>
          <a:bodyPr vert="horz" lIns="91440" tIns="45720" rIns="91440" bIns="45720" rtlCol="0">
            <a:normAutofit/>
          </a:bodyPr>
          <a:lstStyle/>
          <a:p>
            <a:r>
              <a:rPr lang="en-US" sz="2400" b="1" dirty="0"/>
              <a:t>You send brochure containing nice pictures of variety of products to these prospective families.</a:t>
            </a:r>
          </a:p>
          <a:p>
            <a:r>
              <a:rPr lang="en-US" sz="2400" b="1" dirty="0"/>
              <a:t>In the process, you create awareness of your products and people start discussing about them and aspiring to have them.</a:t>
            </a:r>
          </a:p>
          <a:p>
            <a:r>
              <a:rPr lang="en-US" sz="2400" b="1" dirty="0"/>
              <a:t>You send letters to families intimating that a representative will come to demonstrate. You announce special discount for inaugural sale.</a:t>
            </a:r>
          </a:p>
          <a:p>
            <a:r>
              <a:rPr lang="en-US" sz="2400" b="1" dirty="0"/>
              <a:t>You complete meeting all the prospective families in a week.</a:t>
            </a:r>
          </a:p>
          <a:p>
            <a:r>
              <a:rPr lang="en-US" sz="2400" b="1" dirty="0"/>
              <a:t>You are likely to close deals with majority of the families you attend.</a:t>
            </a:r>
          </a:p>
          <a:p>
            <a:r>
              <a:rPr lang="en-US" sz="2400" b="1" dirty="0"/>
              <a:t>You save time and resources for achieving the same success as in approach 1. </a:t>
            </a:r>
          </a:p>
        </p:txBody>
      </p:sp>
      <p:sp>
        <p:nvSpPr>
          <p:cNvPr id="4" name="Title 1"/>
          <p:cNvSpPr>
            <a:spLocks noGrp="1"/>
          </p:cNvSpPr>
          <p:nvPr>
            <p:ph type="title"/>
          </p:nvPr>
        </p:nvSpPr>
        <p:spPr>
          <a:xfrm>
            <a:off x="658738" y="1049338"/>
            <a:ext cx="10515600" cy="682284"/>
          </a:xfrm>
        </p:spPr>
        <p:txBody>
          <a:bodyPr vert="horz" lIns="91440" tIns="45720" rIns="91440" bIns="45720" rtlCol="0" anchor="ctr">
            <a:normAutofit/>
          </a:bodyPr>
          <a:lstStyle/>
          <a:p>
            <a:r>
              <a:rPr lang="en-US" sz="2800" dirty="0">
                <a:solidFill>
                  <a:srgbClr val="C00000"/>
                </a:solidFill>
                <a:latin typeface="Georgia" panose="02040502050405020303" pitchFamily="18" charset="0"/>
              </a:rPr>
              <a:t>The story of the 10 Carat Gold Jewelry</a:t>
            </a:r>
          </a:p>
        </p:txBody>
      </p:sp>
      <p:sp>
        <p:nvSpPr>
          <p:cNvPr id="5" name="Title 1"/>
          <p:cNvSpPr txBox="1">
            <a:spLocks/>
          </p:cNvSpPr>
          <p:nvPr/>
        </p:nvSpPr>
        <p:spPr>
          <a:xfrm>
            <a:off x="658738" y="508109"/>
            <a:ext cx="10515600" cy="682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2060"/>
                </a:solidFill>
                <a:latin typeface="Georgia" panose="02040502050405020303" pitchFamily="18" charset="0"/>
              </a:rPr>
              <a:t>Understanding Market Segment</a:t>
            </a:r>
          </a:p>
        </p:txBody>
      </p:sp>
    </p:spTree>
    <p:extLst>
      <p:ext uri="{BB962C8B-B14F-4D97-AF65-F5344CB8AC3E}">
        <p14:creationId xmlns:p14="http://schemas.microsoft.com/office/powerpoint/2010/main" val="21649579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1529" y="1731622"/>
            <a:ext cx="10190018" cy="4351338"/>
          </a:xfrm>
        </p:spPr>
        <p:txBody>
          <a:bodyPr vert="horz" lIns="91440" tIns="45720" rIns="91440" bIns="45720" rtlCol="0">
            <a:normAutofit fontScale="92500"/>
          </a:bodyPr>
          <a:lstStyle/>
          <a:p>
            <a:pPr marL="0" indent="0">
              <a:buNone/>
            </a:pPr>
            <a:r>
              <a:rPr lang="en-US" sz="2400" b="1" dirty="0">
                <a:solidFill>
                  <a:schemeClr val="accent5">
                    <a:lumMod val="50000"/>
                  </a:schemeClr>
                </a:solidFill>
              </a:rPr>
              <a:t>What do we learn from the story?</a:t>
            </a:r>
          </a:p>
          <a:p>
            <a:r>
              <a:rPr lang="en-US" sz="2400" b="1" dirty="0">
                <a:solidFill>
                  <a:schemeClr val="accent5">
                    <a:lumMod val="50000"/>
                  </a:schemeClr>
                </a:solidFill>
              </a:rPr>
              <a:t>The village has heterogeneous families in terms of parameters that determine suitability as your customers. Many are not your potential customers.</a:t>
            </a:r>
          </a:p>
          <a:p>
            <a:r>
              <a:rPr lang="en-US" sz="2400" b="1" dirty="0">
                <a:solidFill>
                  <a:schemeClr val="accent5">
                    <a:lumMod val="50000"/>
                  </a:schemeClr>
                </a:solidFill>
              </a:rPr>
              <a:t>You want to avoid wasting time approaching to families with remote chance </a:t>
            </a:r>
            <a:r>
              <a:rPr lang="en-US" sz="2400" b="1" dirty="0" smtClean="0">
                <a:solidFill>
                  <a:schemeClr val="accent5">
                    <a:lumMod val="50000"/>
                  </a:schemeClr>
                </a:solidFill>
              </a:rPr>
              <a:t>of being </a:t>
            </a:r>
            <a:r>
              <a:rPr lang="en-US" sz="2400" b="1" dirty="0">
                <a:solidFill>
                  <a:schemeClr val="accent5">
                    <a:lumMod val="50000"/>
                  </a:schemeClr>
                </a:solidFill>
              </a:rPr>
              <a:t>interested in your products.</a:t>
            </a:r>
          </a:p>
          <a:p>
            <a:r>
              <a:rPr lang="en-US" sz="2400" b="1" dirty="0">
                <a:solidFill>
                  <a:schemeClr val="accent5">
                    <a:lumMod val="50000"/>
                  </a:schemeClr>
                </a:solidFill>
              </a:rPr>
              <a:t>So you have shortlisted the families </a:t>
            </a:r>
            <a:r>
              <a:rPr lang="en-US" sz="2400" dirty="0" smtClean="0">
                <a:solidFill>
                  <a:schemeClr val="accent5">
                    <a:lumMod val="50000"/>
                  </a:schemeClr>
                </a:solidFill>
              </a:rPr>
              <a:t>you think have reasons to be your</a:t>
            </a:r>
            <a:r>
              <a:rPr lang="en-US" sz="2400" b="1" dirty="0" smtClean="0">
                <a:solidFill>
                  <a:schemeClr val="accent5">
                    <a:lumMod val="50000"/>
                  </a:schemeClr>
                </a:solidFill>
              </a:rPr>
              <a:t> </a:t>
            </a:r>
            <a:r>
              <a:rPr lang="en-US" sz="2400" b="1" dirty="0">
                <a:solidFill>
                  <a:schemeClr val="accent5">
                    <a:lumMod val="50000"/>
                  </a:schemeClr>
                </a:solidFill>
              </a:rPr>
              <a:t>customers. You have identified only those families who are potential buyers. </a:t>
            </a:r>
          </a:p>
          <a:p>
            <a:r>
              <a:rPr lang="en-US" sz="2400" b="1" dirty="0">
                <a:solidFill>
                  <a:schemeClr val="accent5">
                    <a:lumMod val="50000"/>
                  </a:schemeClr>
                </a:solidFill>
              </a:rPr>
              <a:t>These families are homogenous from </a:t>
            </a:r>
            <a:r>
              <a:rPr lang="en-US" sz="2400" b="1" dirty="0" smtClean="0">
                <a:solidFill>
                  <a:schemeClr val="accent5">
                    <a:lumMod val="50000"/>
                  </a:schemeClr>
                </a:solidFill>
              </a:rPr>
              <a:t>the perspective of the needs of your product. </a:t>
            </a:r>
          </a:p>
          <a:p>
            <a:r>
              <a:rPr lang="en-US" sz="2400" dirty="0" smtClean="0">
                <a:solidFill>
                  <a:schemeClr val="accent5">
                    <a:lumMod val="50000"/>
                  </a:schemeClr>
                </a:solidFill>
              </a:rPr>
              <a:t>Thus segmentation is to identify </a:t>
            </a:r>
            <a:r>
              <a:rPr lang="en-US" sz="2400" dirty="0">
                <a:solidFill>
                  <a:schemeClr val="accent5">
                    <a:lumMod val="50000"/>
                  </a:schemeClr>
                </a:solidFill>
              </a:rPr>
              <a:t>out of a </a:t>
            </a:r>
            <a:r>
              <a:rPr lang="en-US" sz="2400" dirty="0" smtClean="0">
                <a:solidFill>
                  <a:schemeClr val="accent5">
                    <a:lumMod val="50000"/>
                  </a:schemeClr>
                </a:solidFill>
              </a:rPr>
              <a:t>heterogeneous population, a homogenous group of persons (or entities in case of B2B business model) with needs and aspirations that your product or service can fulfill. They are your potential customers. </a:t>
            </a:r>
            <a:endParaRPr lang="en-US" sz="2400" b="1" dirty="0">
              <a:solidFill>
                <a:schemeClr val="accent5">
                  <a:lumMod val="50000"/>
                </a:schemeClr>
              </a:solidFill>
            </a:endParaRPr>
          </a:p>
        </p:txBody>
      </p:sp>
      <p:sp>
        <p:nvSpPr>
          <p:cNvPr id="4" name="Title 1"/>
          <p:cNvSpPr>
            <a:spLocks noGrp="1"/>
          </p:cNvSpPr>
          <p:nvPr>
            <p:ph type="title"/>
          </p:nvPr>
        </p:nvSpPr>
        <p:spPr>
          <a:xfrm>
            <a:off x="658738" y="1049338"/>
            <a:ext cx="10515600" cy="682284"/>
          </a:xfrm>
        </p:spPr>
        <p:txBody>
          <a:bodyPr vert="horz" lIns="91440" tIns="45720" rIns="91440" bIns="45720" rtlCol="0" anchor="ctr">
            <a:normAutofit/>
          </a:bodyPr>
          <a:lstStyle/>
          <a:p>
            <a:r>
              <a:rPr lang="en-US" sz="2800" dirty="0">
                <a:solidFill>
                  <a:srgbClr val="C00000"/>
                </a:solidFill>
                <a:latin typeface="Georgia" panose="02040502050405020303" pitchFamily="18" charset="0"/>
              </a:rPr>
              <a:t>The story of the 10 Carat Gold Jewelry</a:t>
            </a:r>
          </a:p>
        </p:txBody>
      </p:sp>
      <p:sp>
        <p:nvSpPr>
          <p:cNvPr id="5" name="Title 1"/>
          <p:cNvSpPr txBox="1">
            <a:spLocks/>
          </p:cNvSpPr>
          <p:nvPr/>
        </p:nvSpPr>
        <p:spPr>
          <a:xfrm>
            <a:off x="658738" y="508109"/>
            <a:ext cx="10515600" cy="682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2060"/>
                </a:solidFill>
                <a:latin typeface="Georgia" panose="02040502050405020303" pitchFamily="18" charset="0"/>
              </a:rPr>
              <a:t>Understanding Market Segment</a:t>
            </a:r>
          </a:p>
        </p:txBody>
      </p:sp>
    </p:spTree>
    <p:extLst>
      <p:ext uri="{BB962C8B-B14F-4D97-AF65-F5344CB8AC3E}">
        <p14:creationId xmlns:p14="http://schemas.microsoft.com/office/powerpoint/2010/main" val="155148849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0" tIns="45720" rIns="91440" bIns="45720" rtlCol="0">
            <a:normAutofit/>
          </a:bodyPr>
          <a:lstStyle/>
          <a:p>
            <a:pPr marL="0" indent="0">
              <a:buNone/>
            </a:pPr>
            <a:r>
              <a:rPr lang="en-US" sz="2400" b="1" dirty="0"/>
              <a:t>The process of creating a homogenous sub-group of people based on criteria suitable for marketing a particular product or service out of a heterogeneous population is segmentation.</a:t>
            </a:r>
          </a:p>
          <a:p>
            <a:pPr marL="0" indent="0">
              <a:buNone/>
            </a:pPr>
            <a:r>
              <a:rPr lang="en-US" sz="2400" dirty="0">
                <a:solidFill>
                  <a:srgbClr val="C00000"/>
                </a:solidFill>
                <a:latin typeface="Georgia" panose="02040502050405020303" pitchFamily="18" charset="0"/>
              </a:rPr>
              <a:t>For the 10 Carat Gold Jewelry</a:t>
            </a:r>
            <a:endParaRPr lang="en-US" sz="2400" b="1" dirty="0"/>
          </a:p>
          <a:p>
            <a:endParaRPr lang="en-IN" sz="2400" b="1" dirty="0"/>
          </a:p>
        </p:txBody>
      </p:sp>
      <p:sp>
        <p:nvSpPr>
          <p:cNvPr id="5" name="Title 1"/>
          <p:cNvSpPr txBox="1">
            <a:spLocks/>
          </p:cNvSpPr>
          <p:nvPr/>
        </p:nvSpPr>
        <p:spPr>
          <a:xfrm>
            <a:off x="641647" y="738846"/>
            <a:ext cx="10515600" cy="682284"/>
          </a:xfrm>
          <a:prstGeom prst="rect">
            <a:avLst/>
          </a:prstGeom>
        </p:spPr>
        <p:txBody>
          <a:bodyPr vert="horz" lIns="91440" tIns="45720" rIns="91440" bIns="45720" rtlCol="0" anchor="ctr">
            <a:normAutofit/>
          </a:bodyPr>
          <a:lstStyle>
            <a:lvl1pPr>
              <a:lnSpc>
                <a:spcPct val="90000"/>
              </a:lnSpc>
              <a:spcBef>
                <a:spcPct val="0"/>
              </a:spcBef>
              <a:buNone/>
              <a:defRPr sz="3600" b="1">
                <a:solidFill>
                  <a:srgbClr val="002060"/>
                </a:solidFill>
                <a:latin typeface="Georgia" panose="02040502050405020303" pitchFamily="18" charset="0"/>
                <a:ea typeface="+mj-ea"/>
                <a:cs typeface="+mj-cs"/>
              </a:defRPr>
            </a:lvl1pPr>
          </a:lstStyle>
          <a:p>
            <a:r>
              <a:rPr lang="en-US" dirty="0"/>
              <a:t>Market Segment: Definition</a:t>
            </a:r>
          </a:p>
        </p:txBody>
      </p:sp>
    </p:spTree>
    <p:extLst>
      <p:ext uri="{BB962C8B-B14F-4D97-AF65-F5344CB8AC3E}">
        <p14:creationId xmlns:p14="http://schemas.microsoft.com/office/powerpoint/2010/main" val="41086679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826" y="609600"/>
            <a:ext cx="9650288" cy="11430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rtlCol="0" anchor="ctr" anchorCtr="0" compatLnSpc="1">
            <a:prstTxWarp prst="textNoShape">
              <a:avLst/>
            </a:prstTxWarp>
            <a:normAutofit/>
          </a:bodyPr>
          <a:lstStyle/>
          <a:p>
            <a:r>
              <a:rPr lang="en-US" sz="3200" b="1" dirty="0">
                <a:solidFill>
                  <a:schemeClr val="accent5">
                    <a:lumMod val="75000"/>
                  </a:schemeClr>
                </a:solidFill>
              </a:rPr>
              <a:t>American Marketing Research Association</a:t>
            </a:r>
            <a:endParaRPr lang="en-IN" sz="3200" b="1" dirty="0">
              <a:solidFill>
                <a:schemeClr val="accent5">
                  <a:lumMod val="75000"/>
                </a:schemeClr>
              </a:solidFill>
            </a:endParaRPr>
          </a:p>
        </p:txBody>
      </p:sp>
      <p:sp>
        <p:nvSpPr>
          <p:cNvPr id="3" name="Content Placeholder 2"/>
          <p:cNvSpPr>
            <a:spLocks noGrp="1"/>
          </p:cNvSpPr>
          <p:nvPr>
            <p:ph idx="1"/>
          </p:nvPr>
        </p:nvSpPr>
        <p:spPr>
          <a:xfrm>
            <a:off x="405544" y="1752600"/>
            <a:ext cx="9650288" cy="1206173"/>
          </a:xfrm>
        </p:spPr>
        <p:txBody>
          <a:bodyPr/>
          <a:lstStyle/>
          <a:p>
            <a:pPr marL="114300" indent="0">
              <a:buNone/>
            </a:pPr>
            <a:r>
              <a:rPr lang="en-US" b="1" dirty="0">
                <a:solidFill>
                  <a:schemeClr val="accent5">
                    <a:lumMod val="50000"/>
                  </a:schemeClr>
                </a:solidFill>
              </a:rPr>
              <a:t>The function which links the consumers, the customers, and public to the marketers through INFORMATION. </a:t>
            </a:r>
            <a:endParaRPr lang="en-IN" b="1" dirty="0">
              <a:solidFill>
                <a:schemeClr val="accent5">
                  <a:lumMod val="50000"/>
                </a:schemeClr>
              </a:solidFill>
            </a:endParaRPr>
          </a:p>
        </p:txBody>
      </p:sp>
      <p:sp>
        <p:nvSpPr>
          <p:cNvPr id="4" name="TextBox 3"/>
          <p:cNvSpPr txBox="1"/>
          <p:nvPr/>
        </p:nvSpPr>
        <p:spPr>
          <a:xfrm>
            <a:off x="1319944" y="2666673"/>
            <a:ext cx="9650288" cy="2308324"/>
          </a:xfrm>
          <a:prstGeom prst="rect">
            <a:avLst/>
          </a:prstGeom>
          <a:noFill/>
          <a:ln>
            <a:solidFill>
              <a:srgbClr val="EA7616"/>
            </a:solidFill>
          </a:ln>
        </p:spPr>
        <p:txBody>
          <a:bodyPr wrap="square" rtlCol="0">
            <a:spAutoFit/>
          </a:bodyPr>
          <a:lstStyle/>
          <a:p>
            <a:r>
              <a:rPr lang="en-US" sz="2400" b="1" dirty="0"/>
              <a:t>Companies use marketing research in a wide variety of situations. It helps marketer to understand customer </a:t>
            </a:r>
            <a:r>
              <a:rPr lang="en-US" sz="2400" b="1" dirty="0">
                <a:solidFill>
                  <a:srgbClr val="0070C0"/>
                </a:solidFill>
              </a:rPr>
              <a:t>satisfaction &amp; purchase </a:t>
            </a:r>
            <a:r>
              <a:rPr lang="en-US" sz="2400" b="1" dirty="0" err="1">
                <a:solidFill>
                  <a:srgbClr val="0070C0"/>
                </a:solidFill>
              </a:rPr>
              <a:t>behaviour</a:t>
            </a:r>
            <a:r>
              <a:rPr lang="en-US" sz="2400" b="1" dirty="0"/>
              <a:t>. Thus, it helps them to assess market potential &amp; market share or to measure the effectiveness of pricing , product, distribution, &amp; promotion activities.</a:t>
            </a:r>
            <a:endParaRPr lang="en-IN" sz="2400" b="1" dirty="0"/>
          </a:p>
          <a:p>
            <a:endParaRPr lang="en-IN" sz="2400" b="1" dirty="0"/>
          </a:p>
        </p:txBody>
      </p:sp>
    </p:spTree>
    <p:extLst>
      <p:ext uri="{BB962C8B-B14F-4D97-AF65-F5344CB8AC3E}">
        <p14:creationId xmlns:p14="http://schemas.microsoft.com/office/powerpoint/2010/main" val="104524478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sz="3600" b="1" dirty="0">
                <a:solidFill>
                  <a:srgbClr val="002060"/>
                </a:solidFill>
                <a:latin typeface="Georgia" panose="02040502050405020303" pitchFamily="18" charset="0"/>
              </a:rPr>
              <a:t>Market Segmentation</a:t>
            </a:r>
            <a:endParaRPr lang="en-US"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838200" y="1500885"/>
            <a:ext cx="10515600" cy="4351338"/>
          </a:xfrm>
        </p:spPr>
        <p:txBody>
          <a:bodyPr vert="horz" lIns="91440" tIns="45720" rIns="91440" bIns="45720" rtlCol="0">
            <a:normAutofit/>
          </a:bodyPr>
          <a:lstStyle/>
          <a:p>
            <a:r>
              <a:rPr lang="en-IN" sz="2400" b="1" dirty="0">
                <a:solidFill>
                  <a:schemeClr val="accent5">
                    <a:lumMod val="50000"/>
                  </a:schemeClr>
                </a:solidFill>
              </a:rPr>
              <a:t>It is the process of dividing the total market of heterogeneous customers into subgroups of homogenous customers with similar needs, wants and aspirations concerning a particular type of product or service.</a:t>
            </a:r>
          </a:p>
          <a:p>
            <a:r>
              <a:rPr lang="en-US" sz="2400" b="1" dirty="0">
                <a:solidFill>
                  <a:schemeClr val="accent5">
                    <a:lumMod val="50000"/>
                  </a:schemeClr>
                </a:solidFill>
              </a:rPr>
              <a:t>Consider the market of the same village in the example cited above, the segment would change if you are planning to sell low-cost detergent or say soap. </a:t>
            </a:r>
          </a:p>
          <a:p>
            <a:r>
              <a:rPr lang="en-US" sz="2400" b="1" dirty="0">
                <a:solidFill>
                  <a:schemeClr val="accent5">
                    <a:lumMod val="50000"/>
                  </a:schemeClr>
                </a:solidFill>
              </a:rPr>
              <a:t>Therefore, the concept of homogenous group is in direct reference to a product. </a:t>
            </a:r>
          </a:p>
          <a:p>
            <a:r>
              <a:rPr lang="en-US" sz="2400" b="1" dirty="0">
                <a:solidFill>
                  <a:schemeClr val="accent5">
                    <a:lumMod val="50000"/>
                  </a:schemeClr>
                </a:solidFill>
              </a:rPr>
              <a:t>Any population can be broken into many homogenous subgroups, i.e. segments, depending on what you are trying to market.</a:t>
            </a:r>
            <a:endParaRPr lang="en-IN" sz="2400" b="1" dirty="0">
              <a:solidFill>
                <a:schemeClr val="accent5">
                  <a:lumMod val="50000"/>
                </a:schemeClr>
              </a:solidFill>
            </a:endParaRPr>
          </a:p>
        </p:txBody>
      </p:sp>
    </p:spTree>
    <p:extLst>
      <p:ext uri="{BB962C8B-B14F-4D97-AF65-F5344CB8AC3E}">
        <p14:creationId xmlns:p14="http://schemas.microsoft.com/office/powerpoint/2010/main" val="31787357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006609"/>
            <a:ext cx="10515600" cy="1058299"/>
          </a:xfrm>
        </p:spPr>
        <p:txBody>
          <a:bodyPr vert="horz" lIns="91440" tIns="45720" rIns="91440" bIns="45720" rtlCol="0" anchor="ctr">
            <a:normAutofit/>
          </a:bodyPr>
          <a:lstStyle/>
          <a:p>
            <a:r>
              <a:rPr lang="en-US" sz="3600" b="1" dirty="0">
                <a:solidFill>
                  <a:srgbClr val="002060"/>
                </a:solidFill>
                <a:latin typeface="Georgia" panose="02040502050405020303" pitchFamily="18" charset="0"/>
              </a:rPr>
              <a:t>By segmenting the market,</a:t>
            </a:r>
            <a:endParaRPr lang="en-IN"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729953" y="1820798"/>
            <a:ext cx="10515600" cy="4351338"/>
          </a:xfrm>
        </p:spPr>
        <p:txBody>
          <a:bodyPr vert="horz" lIns="91440" tIns="45720" rIns="91440" bIns="45720" rtlCol="0">
            <a:normAutofit/>
          </a:bodyPr>
          <a:lstStyle/>
          <a:p>
            <a:pPr marL="0" indent="0">
              <a:buNone/>
            </a:pPr>
            <a:r>
              <a:rPr lang="en-US" sz="2400" b="1" dirty="0"/>
              <a:t>You have reduced </a:t>
            </a:r>
          </a:p>
          <a:p>
            <a:r>
              <a:rPr lang="en-US" sz="2400" b="1" dirty="0"/>
              <a:t>the cost of sending letters so as to make them aware of the nice jewelry at such low cost,  </a:t>
            </a:r>
          </a:p>
          <a:p>
            <a:r>
              <a:rPr lang="en-US" sz="2400" b="1" dirty="0"/>
              <a:t>the cost of communicating about availability at the door step,</a:t>
            </a:r>
          </a:p>
          <a:p>
            <a:r>
              <a:rPr lang="en-US" sz="2400" b="1" dirty="0"/>
              <a:t>and cost of reaching the customers – a smaller group of families.</a:t>
            </a:r>
          </a:p>
          <a:p>
            <a:r>
              <a:rPr lang="en-US" sz="2400" b="1" dirty="0"/>
              <a:t>It has now become easier to manage them; particularly to serve them better. </a:t>
            </a:r>
          </a:p>
          <a:p>
            <a:r>
              <a:rPr lang="en-US" sz="2400" b="1" dirty="0"/>
              <a:t>You can get feedback from them easily and add or remove features/ designs that the majority do not like.  </a:t>
            </a:r>
          </a:p>
          <a:p>
            <a:endParaRPr lang="en-IN" sz="2400" b="1" dirty="0"/>
          </a:p>
        </p:txBody>
      </p:sp>
      <p:sp>
        <p:nvSpPr>
          <p:cNvPr id="4" name="Title 1"/>
          <p:cNvSpPr txBox="1">
            <a:spLocks/>
          </p:cNvSpPr>
          <p:nvPr/>
        </p:nvSpPr>
        <p:spPr>
          <a:xfrm>
            <a:off x="1676400" y="588555"/>
            <a:ext cx="10515600" cy="682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latin typeface="Georgia" panose="02040502050405020303" pitchFamily="18" charset="0"/>
              </a:rPr>
              <a:t>The story of the 10 Carat Gold Jewelry</a:t>
            </a:r>
          </a:p>
        </p:txBody>
      </p:sp>
    </p:spTree>
    <p:extLst>
      <p:ext uri="{BB962C8B-B14F-4D97-AF65-F5344CB8AC3E}">
        <p14:creationId xmlns:p14="http://schemas.microsoft.com/office/powerpoint/2010/main" val="22395996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891" y="757011"/>
            <a:ext cx="10515600" cy="549275"/>
          </a:xfrm>
        </p:spPr>
        <p:txBody>
          <a:bodyPr vert="horz" lIns="91440" tIns="45720" rIns="91440" bIns="45720" rtlCol="0" anchor="ctr">
            <a:normAutofit fontScale="90000"/>
          </a:bodyPr>
          <a:lstStyle/>
          <a:p>
            <a:r>
              <a:rPr lang="en-IN" sz="3600" b="1" dirty="0">
                <a:solidFill>
                  <a:srgbClr val="002060"/>
                </a:solidFill>
                <a:latin typeface="Georgia" panose="02040502050405020303" pitchFamily="18" charset="0"/>
              </a:rPr>
              <a:t>Why Segmentation?</a:t>
            </a:r>
            <a:endParaRPr lang="en-US"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856891" y="1539649"/>
            <a:ext cx="10515600" cy="3508602"/>
          </a:xfrm>
        </p:spPr>
        <p:txBody>
          <a:bodyPr vert="horz" lIns="91440" tIns="45720" rIns="91440" bIns="45720" rtlCol="0">
            <a:normAutofit/>
          </a:bodyPr>
          <a:lstStyle/>
          <a:p>
            <a:r>
              <a:rPr lang="en-IN" sz="2400" b="1" dirty="0"/>
              <a:t>To be able to address a small but relevant group of customers and exclude those who are not potential customers. </a:t>
            </a:r>
          </a:p>
          <a:p>
            <a:r>
              <a:rPr lang="en-IN" sz="2400" b="1" dirty="0"/>
              <a:t>To identify unmet pain.</a:t>
            </a:r>
          </a:p>
          <a:p>
            <a:r>
              <a:rPr lang="en-IN" sz="2400" b="1" dirty="0"/>
              <a:t>To understand types of pains.</a:t>
            </a:r>
          </a:p>
          <a:p>
            <a:r>
              <a:rPr lang="en-IN" sz="2400" b="1" dirty="0"/>
              <a:t>To understand types of existing solutions offered by competitors.</a:t>
            </a:r>
          </a:p>
          <a:p>
            <a:r>
              <a:rPr lang="en-IN" sz="2400" b="1" dirty="0"/>
              <a:t>To understand the parameters of a better solutions.</a:t>
            </a:r>
          </a:p>
          <a:p>
            <a:r>
              <a:rPr lang="en-IN" sz="2400" b="1" dirty="0"/>
              <a:t>To understand the size of the market and growth potential.</a:t>
            </a:r>
          </a:p>
          <a:p>
            <a:endParaRPr lang="en-US" sz="2400" b="1" dirty="0"/>
          </a:p>
        </p:txBody>
      </p:sp>
    </p:spTree>
    <p:extLst>
      <p:ext uri="{BB962C8B-B14F-4D97-AF65-F5344CB8AC3E}">
        <p14:creationId xmlns:p14="http://schemas.microsoft.com/office/powerpoint/2010/main" val="103100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63316"/>
            <a:ext cx="10515600" cy="3660775"/>
          </a:xfrm>
        </p:spPr>
        <p:txBody>
          <a:bodyPr vert="horz" lIns="91440" tIns="45720" rIns="91440" bIns="45720" rtlCol="0">
            <a:normAutofit/>
          </a:bodyPr>
          <a:lstStyle/>
          <a:p>
            <a:r>
              <a:rPr lang="en-IN" sz="2400" b="1" dirty="0"/>
              <a:t>To assess the entry barrier and competitive landscape.</a:t>
            </a:r>
          </a:p>
          <a:p>
            <a:r>
              <a:rPr lang="en-IN" sz="2400" b="1" dirty="0"/>
              <a:t>To explore developing such a solution at competitive rate and offer a superior value proposition.</a:t>
            </a:r>
          </a:p>
          <a:p>
            <a:r>
              <a:rPr lang="en-IN" sz="2400" b="1" dirty="0"/>
              <a:t>To understand whether the proposed solution is really appreciated by the segment and the customers would buy at the desired price.</a:t>
            </a:r>
          </a:p>
          <a:p>
            <a:r>
              <a:rPr lang="en-IN" sz="2400" b="1" dirty="0"/>
              <a:t>To understand the channel for reaching out to the customer, making the product/service available and reaching the product to them. </a:t>
            </a:r>
          </a:p>
          <a:p>
            <a:r>
              <a:rPr lang="en-IN" sz="2400" b="1" dirty="0"/>
              <a:t>Save money on channels to create awareness, logistics, and delivery. </a:t>
            </a:r>
          </a:p>
        </p:txBody>
      </p:sp>
      <p:sp>
        <p:nvSpPr>
          <p:cNvPr id="4" name="Title 1"/>
          <p:cNvSpPr>
            <a:spLocks noGrp="1"/>
          </p:cNvSpPr>
          <p:nvPr>
            <p:ph type="title"/>
          </p:nvPr>
        </p:nvSpPr>
        <p:spPr/>
        <p:txBody>
          <a:bodyPr vert="horz" lIns="91440" tIns="45720" rIns="91440" bIns="45720" rtlCol="0" anchor="ctr">
            <a:normAutofit/>
          </a:bodyPr>
          <a:lstStyle/>
          <a:p>
            <a:r>
              <a:rPr lang="en-IN" sz="3600" b="1" dirty="0">
                <a:solidFill>
                  <a:srgbClr val="002060"/>
                </a:solidFill>
                <a:latin typeface="Georgia" panose="02040502050405020303" pitchFamily="18" charset="0"/>
              </a:rPr>
              <a:t>Why Segmentation? …Contd.</a:t>
            </a:r>
            <a:endParaRPr lang="en-US" sz="3600" b="1" dirty="0">
              <a:solidFill>
                <a:srgbClr val="002060"/>
              </a:solidFill>
              <a:latin typeface="Georgia" panose="02040502050405020303" pitchFamily="18" charset="0"/>
            </a:endParaRPr>
          </a:p>
        </p:txBody>
      </p:sp>
    </p:spTree>
    <p:extLst>
      <p:ext uri="{BB962C8B-B14F-4D97-AF65-F5344CB8AC3E}">
        <p14:creationId xmlns:p14="http://schemas.microsoft.com/office/powerpoint/2010/main" val="22206787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p:nvPr/>
        </p:nvSpPr>
        <p:spPr>
          <a:xfrm>
            <a:off x="1236518" y="990865"/>
            <a:ext cx="10484666" cy="3942354"/>
          </a:xfrm>
          <a:prstGeom prst="rect">
            <a:avLst/>
          </a:prstGeom>
          <a:noFill/>
          <a:ln>
            <a:noFill/>
          </a:ln>
        </p:spPr>
        <p:txBody>
          <a:bodyPr spcFirstLastPara="1" wrap="square" lIns="91425" tIns="45700" rIns="91425" bIns="45700" anchor="t" anchorCtr="0">
            <a:noAutofit/>
          </a:bodyPr>
          <a:lstStyle/>
          <a:p>
            <a:pPr marL="342900" lvl="0" indent="-342900">
              <a:lnSpc>
                <a:spcPct val="150000"/>
              </a:lnSpc>
              <a:buClr>
                <a:schemeClr val="dk1"/>
              </a:buClr>
              <a:buSzPts val="1800"/>
              <a:buFont typeface="Noto Sans Symbols"/>
              <a:buChar char="⮚"/>
            </a:pPr>
            <a:r>
              <a:rPr lang="en-US" sz="1600" b="1" dirty="0">
                <a:solidFill>
                  <a:schemeClr val="dk1"/>
                </a:solidFill>
                <a:latin typeface="Calibri"/>
                <a:ea typeface="Calibri"/>
                <a:cs typeface="Calibri"/>
                <a:sym typeface="Calibri"/>
              </a:rPr>
              <a:t>Burns A. C. A. Veeck &amp; R. F. Bush (2017) Marketing Research, Pearson Education Limited </a:t>
            </a:r>
          </a:p>
          <a:p>
            <a:pPr marL="342900" lvl="0" indent="-342900">
              <a:lnSpc>
                <a:spcPct val="150000"/>
              </a:lnSpc>
              <a:buClr>
                <a:schemeClr val="dk1"/>
              </a:buClr>
              <a:buSzPts val="1800"/>
              <a:buFont typeface="Noto Sans Symbols"/>
              <a:buChar char="⮚"/>
            </a:pPr>
            <a:r>
              <a:rPr lang="en-US" sz="1600" b="1" dirty="0">
                <a:solidFill>
                  <a:schemeClr val="dk1"/>
                </a:solidFill>
                <a:latin typeface="Calibri"/>
                <a:ea typeface="Calibri"/>
                <a:cs typeface="Calibri"/>
                <a:sym typeface="Calibri"/>
              </a:rPr>
              <a:t>Malhotra N. K., D. Nunan &amp; D. F. Birks (2017) Marketing Research – An Applied Approach, Pearson</a:t>
            </a:r>
          </a:p>
          <a:p>
            <a:pPr marL="342900" lvl="0" indent="-342900">
              <a:lnSpc>
                <a:spcPct val="150000"/>
              </a:lnSpc>
              <a:buClr>
                <a:schemeClr val="dk1"/>
              </a:buClr>
              <a:buSzPts val="1800"/>
              <a:buFont typeface="Noto Sans Symbols"/>
              <a:buChar char="⮚"/>
            </a:pPr>
            <a:r>
              <a:rPr lang="en-US" sz="1600" b="1" dirty="0">
                <a:solidFill>
                  <a:schemeClr val="dk1"/>
                </a:solidFill>
                <a:latin typeface="Calibri"/>
                <a:ea typeface="Calibri"/>
                <a:cs typeface="Calibri"/>
                <a:sym typeface="Calibri"/>
              </a:rPr>
              <a:t>www.sba.gov/smallbusinessplanner/manage/marketandprice/SERV-MARKETRESEARCH.html</a:t>
            </a:r>
          </a:p>
          <a:p>
            <a:pPr marL="342900" lvl="0" indent="-342900">
              <a:lnSpc>
                <a:spcPct val="150000"/>
              </a:lnSpc>
              <a:buClr>
                <a:schemeClr val="dk1"/>
              </a:buClr>
              <a:buSzPts val="1800"/>
              <a:buFont typeface="Noto Sans Symbols"/>
              <a:buChar char="⮚"/>
            </a:pPr>
            <a:r>
              <a:rPr lang="en-US" sz="1600" b="1" dirty="0">
                <a:solidFill>
                  <a:schemeClr val="dk1"/>
                </a:solidFill>
                <a:latin typeface="Calibri"/>
                <a:ea typeface="Calibri"/>
                <a:cs typeface="Calibri"/>
                <a:sym typeface="Calibri"/>
              </a:rPr>
              <a:t>https://www.greenbook.org/PDFs/2018_Q3_Q4_GRIT_Report.pdf</a:t>
            </a:r>
          </a:p>
          <a:p>
            <a:pPr marL="342900" lvl="0" indent="-342900">
              <a:lnSpc>
                <a:spcPct val="150000"/>
              </a:lnSpc>
              <a:buClr>
                <a:schemeClr val="dk1"/>
              </a:buClr>
              <a:buSzPts val="1800"/>
              <a:buFont typeface="Noto Sans Symbols"/>
              <a:buChar char="⮚"/>
            </a:pPr>
            <a:r>
              <a:rPr lang="en-US" sz="1600" b="1" dirty="0">
                <a:solidFill>
                  <a:schemeClr val="dk1"/>
                </a:solidFill>
                <a:latin typeface="Calibri"/>
                <a:ea typeface="Calibri"/>
                <a:cs typeface="Calibri"/>
                <a:sym typeface="Calibri"/>
              </a:rPr>
              <a:t>https://greenbookblog.org/2019/01/08/grit-sneak-peek-adoption-of-emerging-methods/</a:t>
            </a:r>
          </a:p>
          <a:p>
            <a:pPr marL="342900" lvl="0" indent="-342900">
              <a:lnSpc>
                <a:spcPct val="150000"/>
              </a:lnSpc>
              <a:buClr>
                <a:schemeClr val="dk1"/>
              </a:buClr>
              <a:buSzPts val="1800"/>
              <a:buFont typeface="Noto Sans Symbols"/>
              <a:buChar char="⮚"/>
            </a:pPr>
            <a:r>
              <a:rPr lang="en-US" sz="1600" b="1" dirty="0">
                <a:solidFill>
                  <a:schemeClr val="dk1"/>
                </a:solidFill>
                <a:latin typeface="Calibri"/>
                <a:ea typeface="Calibri"/>
                <a:cs typeface="Calibri"/>
                <a:sym typeface="Calibri"/>
              </a:rPr>
              <a:t>https://www.surveygizmo.com/resources/blog/market-research-types/</a:t>
            </a:r>
          </a:p>
          <a:p>
            <a:pPr marL="342900" lvl="0" indent="-342900">
              <a:lnSpc>
                <a:spcPct val="150000"/>
              </a:lnSpc>
              <a:buClr>
                <a:schemeClr val="dk1"/>
              </a:buClr>
              <a:buSzPts val="1800"/>
              <a:buFont typeface="Noto Sans Symbols"/>
              <a:buChar char="⮚"/>
            </a:pPr>
            <a:r>
              <a:rPr lang="en-US" sz="1600" b="1" dirty="0">
                <a:solidFill>
                  <a:schemeClr val="dk1"/>
                </a:solidFill>
                <a:latin typeface="Calibri"/>
                <a:ea typeface="Calibri"/>
                <a:cs typeface="Calibri"/>
                <a:sym typeface="Calibri"/>
              </a:rPr>
              <a:t>https://en.wikipedia.org/wiki/Quantitative_marketing_research</a:t>
            </a:r>
          </a:p>
          <a:p>
            <a:pPr marL="342900" lvl="0" indent="-342900">
              <a:lnSpc>
                <a:spcPct val="150000"/>
              </a:lnSpc>
              <a:buClr>
                <a:schemeClr val="dk1"/>
              </a:buClr>
              <a:buSzPts val="1800"/>
              <a:buFont typeface="Noto Sans Symbols"/>
              <a:buChar char="⮚"/>
            </a:pPr>
            <a:r>
              <a:rPr lang="en-US" sz="1600" b="1" dirty="0">
                <a:solidFill>
                  <a:schemeClr val="dk1"/>
                </a:solidFill>
                <a:latin typeface="Calibri"/>
                <a:ea typeface="Calibri"/>
                <a:cs typeface="Calibri"/>
                <a:sym typeface="Calibri"/>
              </a:rPr>
              <a:t>https://www.mymarketresearchmethods.com/an-overview-of-market-research-methods/</a:t>
            </a:r>
          </a:p>
          <a:p>
            <a:pPr marL="342900" lvl="0" indent="-342900">
              <a:lnSpc>
                <a:spcPct val="150000"/>
              </a:lnSpc>
              <a:buClr>
                <a:schemeClr val="dk1"/>
              </a:buClr>
              <a:buSzPts val="1800"/>
              <a:buFont typeface="Noto Sans Symbols"/>
              <a:buChar char="⮚"/>
            </a:pPr>
            <a:r>
              <a:rPr lang="en-US" sz="1600" b="1" dirty="0">
                <a:solidFill>
                  <a:schemeClr val="dk1"/>
                </a:solidFill>
                <a:latin typeface="Calibri"/>
                <a:ea typeface="Calibri"/>
                <a:cs typeface="Calibri"/>
                <a:sym typeface="Calibri"/>
              </a:rPr>
              <a:t>https://blog.optimizely.com/2010/11/29/how-obama-raised-60-million-by-running-a-simple-experiment/</a:t>
            </a:r>
          </a:p>
          <a:p>
            <a:pPr marL="342900" lvl="0" indent="-342900">
              <a:lnSpc>
                <a:spcPct val="150000"/>
              </a:lnSpc>
              <a:buClr>
                <a:schemeClr val="dk1"/>
              </a:buClr>
              <a:buSzPts val="1800"/>
              <a:buFont typeface="Noto Sans Symbols"/>
              <a:buChar char="⮚"/>
            </a:pPr>
            <a:r>
              <a:rPr lang="en-US" sz="1600" b="1" dirty="0">
                <a:solidFill>
                  <a:schemeClr val="dk1"/>
                </a:solidFill>
                <a:latin typeface="Calibri"/>
                <a:ea typeface="Calibri"/>
                <a:cs typeface="Calibri"/>
                <a:sym typeface="Calibri"/>
                <a:hlinkClick r:id="rId3"/>
              </a:rPr>
              <a:t>https://</a:t>
            </a:r>
            <a:r>
              <a:rPr lang="en-US" sz="1600" b="1" dirty="0" smtClean="0">
                <a:solidFill>
                  <a:schemeClr val="dk1"/>
                </a:solidFill>
                <a:latin typeface="Calibri"/>
                <a:ea typeface="Calibri"/>
                <a:cs typeface="Calibri"/>
                <a:sym typeface="Calibri"/>
                <a:hlinkClick r:id="rId3"/>
              </a:rPr>
              <a:t>en.wikipedia.org/wiki/Marketing_research</a:t>
            </a:r>
            <a:endParaRPr lang="en-US" sz="1600" b="1" dirty="0" smtClean="0">
              <a:solidFill>
                <a:schemeClr val="dk1"/>
              </a:solidFill>
              <a:latin typeface="Calibri"/>
              <a:ea typeface="Calibri"/>
              <a:cs typeface="Calibri"/>
              <a:sym typeface="Calibri"/>
            </a:endParaRPr>
          </a:p>
          <a:p>
            <a:pPr marL="342900" lvl="0" indent="-342900">
              <a:lnSpc>
                <a:spcPct val="150000"/>
              </a:lnSpc>
              <a:buClr>
                <a:schemeClr val="dk1"/>
              </a:buClr>
              <a:buSzPts val="1800"/>
              <a:buFont typeface="Noto Sans Symbols"/>
              <a:buChar char="⮚"/>
            </a:pPr>
            <a:r>
              <a:rPr lang="en-US" sz="1600" b="1" dirty="0">
                <a:solidFill>
                  <a:schemeClr val="dk1"/>
                </a:solidFill>
                <a:latin typeface="Calibri"/>
                <a:ea typeface="Calibri"/>
                <a:cs typeface="Calibri"/>
                <a:sym typeface="Calibri"/>
                <a:hlinkClick r:id="rId4"/>
              </a:rPr>
              <a:t>https://ccsearch.creativecommons.org</a:t>
            </a:r>
            <a:r>
              <a:rPr lang="en-US" sz="1600" b="1" dirty="0" smtClean="0">
                <a:solidFill>
                  <a:schemeClr val="dk1"/>
                </a:solidFill>
                <a:latin typeface="Calibri"/>
                <a:ea typeface="Calibri"/>
                <a:cs typeface="Calibri"/>
                <a:sym typeface="Calibri"/>
                <a:hlinkClick r:id="rId4"/>
              </a:rPr>
              <a:t>/</a:t>
            </a:r>
            <a:r>
              <a:rPr lang="en-US" sz="1600" b="1" dirty="0" smtClean="0">
                <a:solidFill>
                  <a:schemeClr val="dk1"/>
                </a:solidFill>
                <a:latin typeface="Calibri"/>
                <a:ea typeface="Calibri"/>
                <a:cs typeface="Calibri"/>
                <a:sym typeface="Calibri"/>
              </a:rPr>
              <a:t>    for some images</a:t>
            </a:r>
            <a:endParaRPr lang="en-US" sz="1600" b="1" dirty="0">
              <a:solidFill>
                <a:schemeClr val="dk1"/>
              </a:solidFill>
              <a:latin typeface="Calibri"/>
              <a:ea typeface="Calibri"/>
              <a:cs typeface="Calibri"/>
              <a:sym typeface="Calibri"/>
            </a:endParaRPr>
          </a:p>
          <a:p>
            <a:pPr marL="342900" marR="0" lvl="0" indent="-342900" algn="l" rtl="0">
              <a:lnSpc>
                <a:spcPct val="150000"/>
              </a:lnSpc>
              <a:spcBef>
                <a:spcPts val="0"/>
              </a:spcBef>
              <a:spcAft>
                <a:spcPts val="0"/>
              </a:spcAft>
              <a:buClr>
                <a:schemeClr val="dk1"/>
              </a:buClr>
              <a:buSzPts val="1800"/>
              <a:buFont typeface="Noto Sans Symbols"/>
              <a:buChar char="⮚"/>
            </a:pPr>
            <a:endParaRPr sz="16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905288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p:nvPr/>
        </p:nvSpPr>
        <p:spPr>
          <a:xfrm>
            <a:off x="523211" y="1098200"/>
            <a:ext cx="9819067" cy="4377809"/>
          </a:xfrm>
          <a:prstGeom prst="rect">
            <a:avLst/>
          </a:prstGeom>
          <a:noFill/>
          <a:ln>
            <a:noFill/>
          </a:ln>
        </p:spPr>
        <p:txBody>
          <a:bodyPr spcFirstLastPara="1" wrap="square" lIns="91425" tIns="45700" rIns="91425" bIns="45700" anchor="t" anchorCtr="0">
            <a:noAutofit/>
          </a:bodyPr>
          <a:lstStyle/>
          <a:p>
            <a:pPr marL="457200" indent="-457200">
              <a:spcBef>
                <a:spcPct val="50000"/>
              </a:spcBef>
              <a:buFont typeface="Wingdings" panose="05000000000000000000" pitchFamily="2" charset="2"/>
              <a:buChar char="q"/>
            </a:pPr>
            <a:r>
              <a:rPr lang="en-GB" altLang="en-US" sz="2000" b="1" dirty="0">
                <a:latin typeface="Arial" pitchFamily="34" charset="0"/>
              </a:rPr>
              <a:t>Market Research is usually an integral part of startup – one </a:t>
            </a:r>
            <a:r>
              <a:rPr lang="en-GB" altLang="en-US" sz="2000" b="1" dirty="0" smtClean="0">
                <a:latin typeface="Arial" pitchFamily="34" charset="0"/>
              </a:rPr>
              <a:t>would ignore </a:t>
            </a:r>
            <a:r>
              <a:rPr lang="en-GB" altLang="en-US" sz="2000" b="1" dirty="0">
                <a:latin typeface="Arial" pitchFamily="34" charset="0"/>
              </a:rPr>
              <a:t>it at their own peril.</a:t>
            </a:r>
          </a:p>
          <a:p>
            <a:pPr marL="457200" indent="-457200">
              <a:spcBef>
                <a:spcPct val="50000"/>
              </a:spcBef>
              <a:buFont typeface="Wingdings" panose="05000000000000000000" pitchFamily="2" charset="2"/>
              <a:buChar char="q"/>
            </a:pPr>
            <a:r>
              <a:rPr lang="en-GB" altLang="en-US" sz="2000" b="1" dirty="0">
                <a:latin typeface="Arial" pitchFamily="34" charset="0"/>
              </a:rPr>
              <a:t>But it must be timely, objective and relevant. </a:t>
            </a:r>
            <a:r>
              <a:rPr lang="en-GB" altLang="en-US" sz="2000" b="1" dirty="0" smtClean="0">
                <a:latin typeface="Arial" pitchFamily="34" charset="0"/>
              </a:rPr>
              <a:t>Else, </a:t>
            </a:r>
            <a:r>
              <a:rPr lang="en-GB" altLang="en-US" sz="2000" b="1" dirty="0">
                <a:latin typeface="Arial" pitchFamily="34" charset="0"/>
              </a:rPr>
              <a:t>it is worse than useless, leading you down the wrong path.</a:t>
            </a:r>
          </a:p>
          <a:p>
            <a:pPr marL="457200" indent="-457200">
              <a:spcBef>
                <a:spcPct val="50000"/>
              </a:spcBef>
              <a:buFont typeface="Wingdings" panose="05000000000000000000" pitchFamily="2" charset="2"/>
              <a:buChar char="q"/>
            </a:pPr>
            <a:r>
              <a:rPr lang="en-GB" altLang="en-US" sz="2000" b="1" dirty="0">
                <a:latin typeface="Arial" pitchFamily="34" charset="0"/>
              </a:rPr>
              <a:t>So, be involved as far as you can be, especially up front and don’t let the jargon deter you.</a:t>
            </a:r>
          </a:p>
          <a:p>
            <a:pPr marL="457200" indent="-457200">
              <a:lnSpc>
                <a:spcPct val="90000"/>
              </a:lnSpc>
              <a:buFont typeface="Wingdings" panose="05000000000000000000" pitchFamily="2" charset="2"/>
              <a:buChar char="q"/>
              <a:defRPr/>
            </a:pPr>
            <a:r>
              <a:rPr lang="en-US" sz="2000" b="1" dirty="0">
                <a:latin typeface="Arial" pitchFamily="34" charset="0"/>
              </a:rPr>
              <a:t>Marketing research is not an </a:t>
            </a:r>
            <a:r>
              <a:rPr lang="en-US" sz="2000" b="1" dirty="0">
                <a:solidFill>
                  <a:schemeClr val="accent5">
                    <a:lumMod val="75000"/>
                  </a:schemeClr>
                </a:solidFill>
                <a:latin typeface="Arial" pitchFamily="34" charset="0"/>
              </a:rPr>
              <a:t>exact science</a:t>
            </a:r>
            <a:r>
              <a:rPr lang="en-US" sz="2000" b="1" dirty="0">
                <a:latin typeface="Arial" pitchFamily="34" charset="0"/>
              </a:rPr>
              <a:t>. It has to capture the purchase behavior of diverse people and their changing needs, which are influenced by countless subjective factors. </a:t>
            </a:r>
          </a:p>
          <a:p>
            <a:pPr marL="342900" indent="-342900">
              <a:buFont typeface="Wingdings" panose="05000000000000000000" pitchFamily="2" charset="2"/>
              <a:buChar char="q"/>
            </a:pPr>
            <a:r>
              <a:rPr lang="en-US" sz="2000" b="1" dirty="0">
                <a:latin typeface="Arial" pitchFamily="34" charset="0"/>
              </a:rPr>
              <a:t>Business leaders should share the market research insights with employees at all levels. This democratization of data and research would open the door for non-researchers to contribute ideas, engage with the research, and ask questions.</a:t>
            </a:r>
            <a:endParaRPr lang="en-IN" sz="2000" b="1" dirty="0">
              <a:latin typeface="Arial" pitchFamily="34" charset="0"/>
            </a:endParaRPr>
          </a:p>
          <a:p>
            <a:pPr marL="457200" indent="-457200">
              <a:lnSpc>
                <a:spcPct val="90000"/>
              </a:lnSpc>
              <a:buFont typeface="Wingdings" panose="05000000000000000000" pitchFamily="2" charset="2"/>
              <a:buChar char="q"/>
              <a:defRPr/>
            </a:pPr>
            <a:endParaRPr lang="en-US" sz="2000" b="1" dirty="0">
              <a:latin typeface="Arial" pitchFamily="34" charset="0"/>
            </a:endParaRPr>
          </a:p>
        </p:txBody>
      </p:sp>
    </p:spTree>
    <p:extLst>
      <p:ext uri="{BB962C8B-B14F-4D97-AF65-F5344CB8AC3E}">
        <p14:creationId xmlns:p14="http://schemas.microsoft.com/office/powerpoint/2010/main" val="16952334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2211" y="1802921"/>
            <a:ext cx="7539487" cy="1569660"/>
          </a:xfrm>
          <a:prstGeom prst="rect">
            <a:avLst/>
          </a:prstGeom>
          <a:noFill/>
        </p:spPr>
        <p:txBody>
          <a:bodyPr wrap="square" rtlCol="0">
            <a:spAutoFit/>
          </a:bodyPr>
          <a:lstStyle/>
          <a:p>
            <a:r>
              <a:rPr lang="en-US" sz="9600" dirty="0" smtClean="0">
                <a:latin typeface="Brush Script MT" panose="03060802040406070304" pitchFamily="66" charset="0"/>
              </a:rPr>
              <a:t>Thank You</a:t>
            </a:r>
            <a:endParaRPr lang="en-IN" sz="9600" dirty="0">
              <a:latin typeface="Brush Script MT" panose="03060802040406070304" pitchFamily="66" charset="0"/>
            </a:endParaRPr>
          </a:p>
        </p:txBody>
      </p:sp>
      <p:sp>
        <p:nvSpPr>
          <p:cNvPr id="3" name="Slide Number Placeholder 2"/>
          <p:cNvSpPr>
            <a:spLocks noGrp="1"/>
          </p:cNvSpPr>
          <p:nvPr>
            <p:ph type="sldNum" sz="quarter" idx="12"/>
          </p:nvPr>
        </p:nvSpPr>
        <p:spPr/>
        <p:txBody>
          <a:bodyPr/>
          <a:lstStyle/>
          <a:p>
            <a:fld id="{8FD1DB16-3243-4916-96AE-0416B7586CF1}" type="slidenum">
              <a:rPr lang="en-IN" smtClean="0"/>
              <a:t>86</a:t>
            </a:fld>
            <a:endParaRPr lang="en-IN"/>
          </a:p>
        </p:txBody>
      </p:sp>
    </p:spTree>
    <p:extLst>
      <p:ext uri="{BB962C8B-B14F-4D97-AF65-F5344CB8AC3E}">
        <p14:creationId xmlns:p14="http://schemas.microsoft.com/office/powerpoint/2010/main" val="42028873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IN" dirty="0" smtClean="0"/>
              <a:t>How does market research help in segmentation</a:t>
            </a:r>
          </a:p>
          <a:p>
            <a:r>
              <a:rPr lang="en-IN" smtClean="0"/>
              <a:t>Circle of competency</a:t>
            </a:r>
            <a:endParaRPr lang="en-US"/>
          </a:p>
        </p:txBody>
      </p:sp>
      <p:sp>
        <p:nvSpPr>
          <p:cNvPr id="4" name="Slide Number Placeholder 3"/>
          <p:cNvSpPr>
            <a:spLocks noGrp="1"/>
          </p:cNvSpPr>
          <p:nvPr>
            <p:ph type="sldNum" sz="quarter" idx="12"/>
          </p:nvPr>
        </p:nvSpPr>
        <p:spPr/>
        <p:txBody>
          <a:bodyPr/>
          <a:lstStyle/>
          <a:p>
            <a:fld id="{8FD1DB16-3243-4916-96AE-0416B7586CF1}" type="slidenum">
              <a:rPr lang="en-IN" smtClean="0"/>
              <a:t>87</a:t>
            </a:fld>
            <a:endParaRPr lang="en-IN"/>
          </a:p>
        </p:txBody>
      </p:sp>
    </p:spTree>
    <p:extLst>
      <p:ext uri="{BB962C8B-B14F-4D97-AF65-F5344CB8AC3E}">
        <p14:creationId xmlns:p14="http://schemas.microsoft.com/office/powerpoint/2010/main" val="2267562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50163901"/>
              </p:ext>
            </p:extLst>
          </p:nvPr>
        </p:nvGraphicFramePr>
        <p:xfrm>
          <a:off x="259773" y="893618"/>
          <a:ext cx="11094027" cy="5283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8FD1DB16-3243-4916-96AE-0416B7586CF1}" type="slidenum">
              <a:rPr lang="en-IN" smtClean="0"/>
              <a:t>9</a:t>
            </a:fld>
            <a:endParaRPr lang="en-IN"/>
          </a:p>
        </p:txBody>
      </p:sp>
      <p:graphicFrame>
        <p:nvGraphicFramePr>
          <p:cNvPr id="6" name="Diagram 5"/>
          <p:cNvGraphicFramePr/>
          <p:nvPr>
            <p:extLst>
              <p:ext uri="{D42A27DB-BD31-4B8C-83A1-F6EECF244321}">
                <p14:modId xmlns:p14="http://schemas.microsoft.com/office/powerpoint/2010/main" val="2813008167"/>
              </p:ext>
            </p:extLst>
          </p:nvPr>
        </p:nvGraphicFramePr>
        <p:xfrm>
          <a:off x="7116618" y="533449"/>
          <a:ext cx="3759200" cy="231447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492923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FB6E876435ED43AFB8AA2248BC650A" ma:contentTypeVersion="2" ma:contentTypeDescription="Create a new document." ma:contentTypeScope="" ma:versionID="01d51368a05ccc3d3312a79397be1cba">
  <xsd:schema xmlns:xsd="http://www.w3.org/2001/XMLSchema" xmlns:xs="http://www.w3.org/2001/XMLSchema" xmlns:p="http://schemas.microsoft.com/office/2006/metadata/properties" xmlns:ns2="4189cdde-1163-4dd8-9def-f39090821744" targetNamespace="http://schemas.microsoft.com/office/2006/metadata/properties" ma:root="true" ma:fieldsID="9c198185bc01979b91a10ccfa5813065" ns2:_="">
    <xsd:import namespace="4189cdde-1163-4dd8-9def-f3909082174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89cdde-1163-4dd8-9def-f390908217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6E6D47E-4FDB-4A31-B717-D46DCCA474D1}"/>
</file>

<file path=customXml/itemProps2.xml><?xml version="1.0" encoding="utf-8"?>
<ds:datastoreItem xmlns:ds="http://schemas.openxmlformats.org/officeDocument/2006/customXml" ds:itemID="{2888B0FC-0C77-470E-B5A9-A6F8D0586D9E}"/>
</file>

<file path=customXml/itemProps3.xml><?xml version="1.0" encoding="utf-8"?>
<ds:datastoreItem xmlns:ds="http://schemas.openxmlformats.org/officeDocument/2006/customXml" ds:itemID="{5EC539B8-2FA7-4329-974C-2621751808D7}"/>
</file>

<file path=docProps/app.xml><?xml version="1.0" encoding="utf-8"?>
<Properties xmlns="http://schemas.openxmlformats.org/officeDocument/2006/extended-properties" xmlns:vt="http://schemas.openxmlformats.org/officeDocument/2006/docPropsVTypes">
  <TotalTime>12610</TotalTime>
  <Words>5508</Words>
  <Application>Microsoft Office PowerPoint</Application>
  <PresentationFormat>Widescreen</PresentationFormat>
  <Paragraphs>707</Paragraphs>
  <Slides>87</Slides>
  <Notes>21</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87</vt:i4>
      </vt:variant>
    </vt:vector>
  </HeadingPairs>
  <TitlesOfParts>
    <vt:vector size="102" baseType="lpstr">
      <vt:lpstr>ＭＳ Ｐゴシック</vt:lpstr>
      <vt:lpstr>Arial</vt:lpstr>
      <vt:lpstr>Book Antiqua</vt:lpstr>
      <vt:lpstr>Brush Script MT</vt:lpstr>
      <vt:lpstr>Calibri</vt:lpstr>
      <vt:lpstr>Calibri Light</vt:lpstr>
      <vt:lpstr>Courier New</vt:lpstr>
      <vt:lpstr>Georgia</vt:lpstr>
      <vt:lpstr>Lato Black</vt:lpstr>
      <vt:lpstr>Noto Sans Symbols</vt:lpstr>
      <vt:lpstr>Times New Roman</vt:lpstr>
      <vt:lpstr>Tw Cen MT</vt:lpstr>
      <vt:lpstr>Wingdings</vt:lpstr>
      <vt:lpstr>Office Theme</vt:lpstr>
      <vt:lpstr>Worksheet</vt:lpstr>
      <vt:lpstr>Foundations of Entrepreneurship</vt:lpstr>
      <vt:lpstr>Ignore the slides with a cross mark</vt:lpstr>
      <vt:lpstr>PowerPoint Presentation</vt:lpstr>
      <vt:lpstr>PowerPoint Presentation</vt:lpstr>
      <vt:lpstr>PowerPoint Presentation</vt:lpstr>
      <vt:lpstr>Market(ing) Research: Definition. Is about gathering relevant information</vt:lpstr>
      <vt:lpstr>Definition of Market Research (MR)</vt:lpstr>
      <vt:lpstr>American Marketing Research Association</vt:lpstr>
      <vt:lpstr>PowerPoint Presentation</vt:lpstr>
      <vt:lpstr>PowerPoint Presentation</vt:lpstr>
      <vt:lpstr>Marketing Research Helps to</vt:lpstr>
      <vt:lpstr>Marketing Research is a Systematic and Objective Process of </vt:lpstr>
      <vt:lpstr>Marketing research gives decision-makers the information they need to find solutions to business problems, such as the following:</vt:lpstr>
      <vt:lpstr>Role of Marketing Research </vt:lpstr>
      <vt:lpstr>Importance of Marketing Research</vt:lpstr>
      <vt:lpstr>An Example: Research on Agatha Christie</vt:lpstr>
      <vt:lpstr>Activities for Which Market Research Is Performed</vt:lpstr>
      <vt:lpstr>PowerPoint Presentation</vt:lpstr>
      <vt:lpstr>SWOT Analysis</vt:lpstr>
      <vt:lpstr>Research Approaches/Methods Currently in Use</vt:lpstr>
      <vt:lpstr>PowerPoint Presentation</vt:lpstr>
      <vt:lpstr>PowerPoint Presentation</vt:lpstr>
      <vt:lpstr>Marketing Research Starts at the Very Outset </vt:lpstr>
      <vt:lpstr>Marketing Research Starts at the Outset … cont’d.</vt:lpstr>
      <vt:lpstr>Marketing Research Continues as Long as the company exists</vt:lpstr>
      <vt:lpstr>Why market research for start-ups</vt:lpstr>
      <vt:lpstr>Why market research for start-ups … cont’d.</vt:lpstr>
      <vt:lpstr>DECIDE Model of Steps in Marketing Research</vt:lpstr>
      <vt:lpstr>Issues in Market(ing) Research</vt:lpstr>
      <vt:lpstr>Types of Market Research</vt:lpstr>
      <vt:lpstr>Qualitative and Quantitative Market Research</vt:lpstr>
      <vt:lpstr>PowerPoint Presentation</vt:lpstr>
      <vt:lpstr>Information Sources</vt:lpstr>
      <vt:lpstr>PowerPoint Presentation</vt:lpstr>
      <vt:lpstr>Primary Market Research: 5 Methods</vt:lpstr>
      <vt:lpstr>Primary Research Methods</vt:lpstr>
      <vt:lpstr>Primary Research Methods</vt:lpstr>
      <vt:lpstr>PowerPoint Presentation</vt:lpstr>
      <vt:lpstr>PowerPoint Presentation</vt:lpstr>
      <vt:lpstr>Experimental or Field Trial: A/B Test in Action</vt:lpstr>
      <vt:lpstr>Lessons Learned from the Experiment</vt:lpstr>
      <vt:lpstr>Types of Market Research</vt:lpstr>
      <vt:lpstr>Market Survey Considerations</vt:lpstr>
      <vt:lpstr>Careful how you ask the question</vt:lpstr>
      <vt:lpstr>Example of successful research</vt:lpstr>
      <vt:lpstr>Coca Cola Failure and Success</vt:lpstr>
      <vt:lpstr>PowerPoint Presentation</vt:lpstr>
      <vt:lpstr>PowerPoint Presentation</vt:lpstr>
      <vt:lpstr>Market Research: By Methodology</vt:lpstr>
      <vt:lpstr>Qualitative Versus Quantitative</vt:lpstr>
      <vt:lpstr>Types of Market Research: By Methodology </vt:lpstr>
      <vt:lpstr>Benefits of Qualitative Market Research over Quantitative</vt:lpstr>
      <vt:lpstr>Market Research by Objectives</vt:lpstr>
      <vt:lpstr>Market Research: By Objective</vt:lpstr>
      <vt:lpstr>Research Design : Exploratory</vt:lpstr>
      <vt:lpstr>Research Design : Exploratory</vt:lpstr>
      <vt:lpstr>Research Design : Descriptive</vt:lpstr>
      <vt:lpstr>Descriptive Research</vt:lpstr>
      <vt:lpstr>Cross-Sectional</vt:lpstr>
      <vt:lpstr>Longitudinal Studies </vt:lpstr>
      <vt:lpstr>Research Design : Causal/ Experimental Research</vt:lpstr>
      <vt:lpstr>The Market Research Process in Brief</vt:lpstr>
      <vt:lpstr>Comprehensive Step-by-Step Process of Marketing Research</vt:lpstr>
      <vt:lpstr>Step-by-Step Process of Marketing Research</vt:lpstr>
      <vt:lpstr>Some marketing research firms</vt:lpstr>
      <vt:lpstr>Know Your Consultant Before Engaging</vt:lpstr>
      <vt:lpstr>PowerPoint Presentation</vt:lpstr>
      <vt:lpstr>How Much Data Is Good Enough?</vt:lpstr>
      <vt:lpstr>Jeff Bezos on information economy of decision making</vt:lpstr>
      <vt:lpstr>PowerPoint Presentation</vt:lpstr>
      <vt:lpstr>Market Segment</vt:lpstr>
      <vt:lpstr>The story of the 10 Carat Gold Jewelry</vt:lpstr>
      <vt:lpstr>The story of the 10 Carat Gold Jewelry</vt:lpstr>
      <vt:lpstr>The story of the 10 Carat Gold Jewelry</vt:lpstr>
      <vt:lpstr>The story of the 10 Carat Gold Jewelry</vt:lpstr>
      <vt:lpstr>PowerPoint Presentation</vt:lpstr>
      <vt:lpstr>The story of the 10 Carat Gold Jewelry</vt:lpstr>
      <vt:lpstr>The story of the 10 Carat Gold Jewelry</vt:lpstr>
      <vt:lpstr>PowerPoint Presentation</vt:lpstr>
      <vt:lpstr>Market Segmentation</vt:lpstr>
      <vt:lpstr>By segmenting the market,</vt:lpstr>
      <vt:lpstr>Why Segmentation?</vt:lpstr>
      <vt:lpstr>Why Segmentation? …Contd.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Foundations of Entrepreneurship</dc:title>
  <dc:creator>MANOJ MONDAL</dc:creator>
  <cp:lastModifiedBy>Prof. Manoj Mondal</cp:lastModifiedBy>
  <cp:revision>80</cp:revision>
  <dcterms:created xsi:type="dcterms:W3CDTF">2019-01-28T00:39:09Z</dcterms:created>
  <dcterms:modified xsi:type="dcterms:W3CDTF">2021-02-24T05:11:47Z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0x0101008AFB6E876435ED43AFB8AA2248BC650A</vt:lpwstr>
  </property>
</Properties>
</file>